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6"/>
  </p:notesMasterIdLst>
  <p:sldIdLst>
    <p:sldId id="260" r:id="rId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6" roundtripDataSignature="AMtx7miHLHUu8898S98eKgvSM8N1CBzW5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CA2081-83B1-4A46-B4A6-038F88E3F535}">
  <a:tblStyle styleId="{38CA2081-83B1-4A46-B4A6-038F88E3F5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17" Type="http://schemas.openxmlformats.org/officeDocument/2006/relationships/presProps" Target="presProps.xml"/><Relationship Id="rId2" Type="http://schemas.openxmlformats.org/officeDocument/2006/relationships/customXml" Target="../customXml/item2.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theme" Target="theme/theme1.xml"/><Relationship Id="rId4"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Williamson" userId="9f940067-a100-42c8-9bc1-735a7e8c47d7" providerId="ADAL" clId="{C14F32A1-BB32-4035-AFE3-2F028D8BAD22}"/>
    <pc:docChg chg="custSel modSld">
      <pc:chgData name="Rebecca Williamson" userId="9f940067-a100-42c8-9bc1-735a7e8c47d7" providerId="ADAL" clId="{C14F32A1-BB32-4035-AFE3-2F028D8BAD22}" dt="2022-07-14T15:03:18.106" v="693" actId="313"/>
      <pc:docMkLst>
        <pc:docMk/>
      </pc:docMkLst>
      <pc:sldChg chg="modSp">
        <pc:chgData name="Rebecca Williamson" userId="9f940067-a100-42c8-9bc1-735a7e8c47d7" providerId="ADAL" clId="{C14F32A1-BB32-4035-AFE3-2F028D8BAD22}" dt="2022-07-14T15:03:18.106" v="693" actId="313"/>
        <pc:sldMkLst>
          <pc:docMk/>
          <pc:sldMk cId="0" sldId="260"/>
        </pc:sldMkLst>
        <pc:spChg chg="mod">
          <ac:chgData name="Rebecca Williamson" userId="9f940067-a100-42c8-9bc1-735a7e8c47d7" providerId="ADAL" clId="{C14F32A1-BB32-4035-AFE3-2F028D8BAD22}" dt="2022-07-14T15:03:18.106" v="693" actId="313"/>
          <ac:spMkLst>
            <pc:docMk/>
            <pc:sldMk cId="0" sldId="260"/>
            <ac:spMk id="120" creationId="{00000000-0000-0000-0000-000000000000}"/>
          </ac:spMkLst>
        </pc:spChg>
        <pc:graphicFrameChg chg="modGraphic">
          <ac:chgData name="Rebecca Williamson" userId="9f940067-a100-42c8-9bc1-735a7e8c47d7" providerId="ADAL" clId="{C14F32A1-BB32-4035-AFE3-2F028D8BAD22}" dt="2022-07-14T14:56:37.407" v="1" actId="20577"/>
          <ac:graphicFrameMkLst>
            <pc:docMk/>
            <pc:sldMk cId="0" sldId="260"/>
            <ac:graphicFrameMk id="121"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1b85d53a77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g11b85d53a77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
        <p:cNvGrpSpPr/>
        <p:nvPr/>
      </p:nvGrpSpPr>
      <p:grpSpPr>
        <a:xfrm>
          <a:off x="0" y="0"/>
          <a:ext cx="0" cy="0"/>
          <a:chOff x="0" y="0"/>
          <a:chExt cx="0" cy="0"/>
        </a:xfrm>
      </p:grpSpPr>
      <p:sp>
        <p:nvSpPr>
          <p:cNvPr id="12" name="Google Shape;12;p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
          <p:cNvSpPr>
            <a:spLocks noGrp="1"/>
          </p:cNvSpPr>
          <p:nvPr>
            <p:ph type="pic" idx="2"/>
          </p:nvPr>
        </p:nvSpPr>
        <p:spPr>
          <a:xfrm>
            <a:off x="5183188" y="987425"/>
            <a:ext cx="6172200" cy="4873625"/>
          </a:xfrm>
          <a:prstGeom prst="rect">
            <a:avLst/>
          </a:prstGeom>
          <a:noFill/>
          <a:ln>
            <a:noFill/>
          </a:ln>
        </p:spPr>
      </p:sp>
      <p:sp>
        <p:nvSpPr>
          <p:cNvPr id="14" name="Google Shape;14;p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 name="Google Shape;15;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1" name="Google Shape;2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3"/>
        <p:cNvGrpSpPr/>
        <p:nvPr/>
      </p:nvGrpSpPr>
      <p:grpSpPr>
        <a:xfrm>
          <a:off x="0" y="0"/>
          <a:ext cx="0" cy="0"/>
          <a:chOff x="0" y="0"/>
          <a:chExt cx="0" cy="0"/>
        </a:xfrm>
      </p:grpSpPr>
      <p:sp>
        <p:nvSpPr>
          <p:cNvPr id="44" name="Google Shape;44;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2"/>
        <p:cNvGrpSpPr/>
        <p:nvPr/>
      </p:nvGrpSpPr>
      <p:grpSpPr>
        <a:xfrm>
          <a:off x="0" y="0"/>
          <a:ext cx="0" cy="0"/>
          <a:chOff x="0" y="0"/>
          <a:chExt cx="0" cy="0"/>
        </a:xfrm>
      </p:grpSpPr>
      <p:sp>
        <p:nvSpPr>
          <p:cNvPr id="53" name="Google Shape;53;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58" name="Google Shape;5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4" name="Google Shape;64;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mt="10000"/>
          </a:blip>
          <a:stretch>
            <a:fillRect/>
          </a:stretch>
        </a:blip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g11b85d53a77_0_29"/>
          <p:cNvSpPr txBox="1">
            <a:spLocks noGrp="1"/>
          </p:cNvSpPr>
          <p:nvPr>
            <p:ph type="title"/>
          </p:nvPr>
        </p:nvSpPr>
        <p:spPr>
          <a:xfrm>
            <a:off x="-12" y="0"/>
            <a:ext cx="6333900" cy="1600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en-GB" b="1" dirty="0"/>
              <a:t>Polar Preet  </a:t>
            </a:r>
            <a:endParaRPr dirty="0"/>
          </a:p>
        </p:txBody>
      </p:sp>
      <p:pic>
        <p:nvPicPr>
          <p:cNvPr id="2" name="Picture Placeholder 1">
            <a:extLst>
              <a:ext uri="{FF2B5EF4-FFF2-40B4-BE49-F238E27FC236}">
                <a16:creationId xmlns:a16="http://schemas.microsoft.com/office/drawing/2014/main" id="{FEA6BAE9-595E-4196-A909-4B40C377DBCA}"/>
              </a:ext>
            </a:extLst>
          </p:cNvPr>
          <p:cNvPicPr>
            <a:picLocks noGrp="1" noChangeAspect="1"/>
          </p:cNvPicPr>
          <p:nvPr>
            <p:ph type="pic" idx="2"/>
          </p:nvPr>
        </p:nvPicPr>
        <p:blipFill>
          <a:blip r:embed="rId3"/>
          <a:srcRect l="27743" r="27743"/>
          <a:stretch>
            <a:fillRect/>
          </a:stretch>
        </p:blipFill>
        <p:spPr>
          <a:xfrm>
            <a:off x="7559675" y="457200"/>
            <a:ext cx="4289425" cy="6176963"/>
          </a:xfrm>
          <a:prstGeom prst="rect">
            <a:avLst/>
          </a:prstGeom>
        </p:spPr>
      </p:pic>
      <p:sp>
        <p:nvSpPr>
          <p:cNvPr id="120" name="Google Shape;120;g11b85d53a77_0_29"/>
          <p:cNvSpPr txBox="1">
            <a:spLocks noGrp="1"/>
          </p:cNvSpPr>
          <p:nvPr>
            <p:ph type="body" idx="1"/>
          </p:nvPr>
        </p:nvSpPr>
        <p:spPr>
          <a:xfrm>
            <a:off x="64150" y="1158575"/>
            <a:ext cx="7496100" cy="53817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None/>
            </a:pPr>
            <a:r>
              <a:rPr lang="en-GB" b="1" dirty="0"/>
              <a:t>Protected characteristic:</a:t>
            </a:r>
            <a:endParaRPr dirty="0"/>
          </a:p>
          <a:p>
            <a:pPr marL="101600" lvl="0" indent="0" algn="l" rtl="0">
              <a:lnSpc>
                <a:spcPct val="90000"/>
              </a:lnSpc>
              <a:spcBef>
                <a:spcPts val="1000"/>
              </a:spcBef>
              <a:spcAft>
                <a:spcPts val="0"/>
              </a:spcAft>
              <a:buClr>
                <a:schemeClr val="dk1"/>
              </a:buClr>
              <a:buSzPts val="1600"/>
              <a:buFont typeface="Arial"/>
              <a:buNone/>
            </a:pPr>
            <a:endParaRPr dirty="0"/>
          </a:p>
          <a:p>
            <a:pPr marL="285750" lvl="0" indent="-184150" algn="l" rtl="0">
              <a:lnSpc>
                <a:spcPct val="90000"/>
              </a:lnSpc>
              <a:spcBef>
                <a:spcPts val="1000"/>
              </a:spcBef>
              <a:spcAft>
                <a:spcPts val="0"/>
              </a:spcAft>
              <a:buClr>
                <a:schemeClr val="dk1"/>
              </a:buClr>
              <a:buSzPts val="1600"/>
              <a:buFont typeface="Arial"/>
              <a:buNone/>
            </a:pPr>
            <a:endParaRPr dirty="0"/>
          </a:p>
          <a:p>
            <a:pPr marL="0" lvl="0" indent="0" algn="l" rtl="0">
              <a:lnSpc>
                <a:spcPct val="90000"/>
              </a:lnSpc>
              <a:spcBef>
                <a:spcPts val="1000"/>
              </a:spcBef>
              <a:spcAft>
                <a:spcPts val="0"/>
              </a:spcAft>
              <a:buClr>
                <a:schemeClr val="dk1"/>
              </a:buClr>
              <a:buSzPts val="1600"/>
              <a:buNone/>
            </a:pPr>
            <a:endParaRPr dirty="0"/>
          </a:p>
          <a:p>
            <a:pPr marL="0" lvl="0" indent="0" algn="l" rtl="0">
              <a:lnSpc>
                <a:spcPct val="90000"/>
              </a:lnSpc>
              <a:spcBef>
                <a:spcPts val="1000"/>
              </a:spcBef>
              <a:spcAft>
                <a:spcPts val="0"/>
              </a:spcAft>
              <a:buNone/>
            </a:pPr>
            <a:endParaRPr dirty="0"/>
          </a:p>
          <a:p>
            <a:pPr marL="0" lvl="0" indent="0" algn="l" rtl="0">
              <a:lnSpc>
                <a:spcPct val="90000"/>
              </a:lnSpc>
              <a:spcBef>
                <a:spcPts val="1000"/>
              </a:spcBef>
              <a:spcAft>
                <a:spcPts val="0"/>
              </a:spcAft>
              <a:buNone/>
            </a:pPr>
            <a:r>
              <a:rPr lang="en-GB" b="1" dirty="0"/>
              <a:t>Who they are</a:t>
            </a:r>
            <a:endParaRPr b="1" dirty="0"/>
          </a:p>
          <a:p>
            <a:pPr marL="0" lvl="0" indent="0" algn="l" rtl="0">
              <a:lnSpc>
                <a:spcPct val="90000"/>
              </a:lnSpc>
              <a:spcBef>
                <a:spcPts val="1000"/>
              </a:spcBef>
              <a:spcAft>
                <a:spcPts val="0"/>
              </a:spcAft>
              <a:buNone/>
            </a:pPr>
            <a:r>
              <a:rPr lang="en-GB" dirty="0"/>
              <a:t>Preet </a:t>
            </a:r>
            <a:r>
              <a:rPr lang="en-GB" dirty="0" err="1"/>
              <a:t>Chandi</a:t>
            </a:r>
            <a:r>
              <a:rPr lang="en-GB" dirty="0"/>
              <a:t>, nicknamed Polar Preet, became the first person to reach the South Pole on foot in 2 years in January 2022.  She battled temperatures of -50c and winds of up to 60mph while pulling a 90kg sled.  The 32 year old from Derby completed her 700 mile challenge ahead of schedule in 40 days, 7 hours and 3 minutes.</a:t>
            </a:r>
            <a:endParaRPr b="1" dirty="0"/>
          </a:p>
          <a:p>
            <a:pPr marL="0" lvl="0" indent="0" algn="l" rtl="0">
              <a:lnSpc>
                <a:spcPct val="90000"/>
              </a:lnSpc>
              <a:spcBef>
                <a:spcPts val="1000"/>
              </a:spcBef>
              <a:spcAft>
                <a:spcPts val="0"/>
              </a:spcAft>
              <a:buNone/>
            </a:pPr>
            <a:r>
              <a:rPr lang="en-GB" b="1" dirty="0"/>
              <a:t>Why they were studied:</a:t>
            </a:r>
            <a:endParaRPr b="1" dirty="0"/>
          </a:p>
          <a:p>
            <a:r>
              <a:rPr lang="en-GB" dirty="0"/>
              <a:t>Preet is not only local to Derby but is also a Sikh woman.  She said, ‘"I have been told 'No' on many occasions and to 'just do the normal thing', but we create our own normal. You are capable of anything you want.</a:t>
            </a:r>
          </a:p>
          <a:p>
            <a:r>
              <a:rPr lang="en-GB" dirty="0"/>
              <a:t>"No matter where you are from or where your start line is, everybody starts somewhere. I don't want to just break the glass ceiling; I want to smash it into a million pieces."</a:t>
            </a:r>
          </a:p>
          <a:p>
            <a:pPr marL="0" lvl="0" indent="0" algn="l" rtl="0">
              <a:lnSpc>
                <a:spcPct val="90000"/>
              </a:lnSpc>
              <a:spcBef>
                <a:spcPts val="1000"/>
              </a:spcBef>
              <a:spcAft>
                <a:spcPts val="0"/>
              </a:spcAft>
              <a:buNone/>
            </a:pPr>
            <a:r>
              <a:rPr lang="en-GB" b="1" dirty="0"/>
              <a:t>Studied as part of:</a:t>
            </a:r>
          </a:p>
          <a:p>
            <a:pPr marL="0" lvl="0" indent="0" algn="l" rtl="0">
              <a:lnSpc>
                <a:spcPct val="90000"/>
              </a:lnSpc>
              <a:spcBef>
                <a:spcPts val="1000"/>
              </a:spcBef>
              <a:spcAft>
                <a:spcPts val="0"/>
              </a:spcAft>
              <a:buNone/>
            </a:pPr>
            <a:r>
              <a:rPr lang="en-GB" dirty="0"/>
              <a:t>Year 5 were looking at the story of </a:t>
            </a:r>
            <a:r>
              <a:rPr lang="en-GB" dirty="0" err="1"/>
              <a:t>Shakleton</a:t>
            </a:r>
            <a:r>
              <a:rPr lang="en-GB" dirty="0"/>
              <a:t> and explorers of the Antarctic.  </a:t>
            </a:r>
            <a:endParaRPr dirty="0"/>
          </a:p>
        </p:txBody>
      </p:sp>
      <p:graphicFrame>
        <p:nvGraphicFramePr>
          <p:cNvPr id="121" name="Google Shape;121;g11b85d53a77_0_29"/>
          <p:cNvGraphicFramePr/>
          <p:nvPr>
            <p:extLst>
              <p:ext uri="{D42A27DB-BD31-4B8C-83A1-F6EECF244321}">
                <p14:modId xmlns:p14="http://schemas.microsoft.com/office/powerpoint/2010/main" val="2322235952"/>
              </p:ext>
            </p:extLst>
          </p:nvPr>
        </p:nvGraphicFramePr>
        <p:xfrm>
          <a:off x="257413" y="1478100"/>
          <a:ext cx="7109550" cy="1066735"/>
        </p:xfrm>
        <a:graphic>
          <a:graphicData uri="http://schemas.openxmlformats.org/drawingml/2006/table">
            <a:tbl>
              <a:tblPr>
                <a:noFill/>
                <a:tableStyleId>{38CA2081-83B1-4A46-B4A6-038F88E3F535}</a:tableStyleId>
              </a:tblPr>
              <a:tblGrid>
                <a:gridCol w="789950">
                  <a:extLst>
                    <a:ext uri="{9D8B030D-6E8A-4147-A177-3AD203B41FA5}">
                      <a16:colId xmlns:a16="http://schemas.microsoft.com/office/drawing/2014/main" val="20000"/>
                    </a:ext>
                  </a:extLst>
                </a:gridCol>
                <a:gridCol w="789950">
                  <a:extLst>
                    <a:ext uri="{9D8B030D-6E8A-4147-A177-3AD203B41FA5}">
                      <a16:colId xmlns:a16="http://schemas.microsoft.com/office/drawing/2014/main" val="20001"/>
                    </a:ext>
                  </a:extLst>
                </a:gridCol>
                <a:gridCol w="789950">
                  <a:extLst>
                    <a:ext uri="{9D8B030D-6E8A-4147-A177-3AD203B41FA5}">
                      <a16:colId xmlns:a16="http://schemas.microsoft.com/office/drawing/2014/main" val="20002"/>
                    </a:ext>
                  </a:extLst>
                </a:gridCol>
                <a:gridCol w="789950">
                  <a:extLst>
                    <a:ext uri="{9D8B030D-6E8A-4147-A177-3AD203B41FA5}">
                      <a16:colId xmlns:a16="http://schemas.microsoft.com/office/drawing/2014/main" val="20003"/>
                    </a:ext>
                  </a:extLst>
                </a:gridCol>
                <a:gridCol w="789950">
                  <a:extLst>
                    <a:ext uri="{9D8B030D-6E8A-4147-A177-3AD203B41FA5}">
                      <a16:colId xmlns:a16="http://schemas.microsoft.com/office/drawing/2014/main" val="20004"/>
                    </a:ext>
                  </a:extLst>
                </a:gridCol>
                <a:gridCol w="789950">
                  <a:extLst>
                    <a:ext uri="{9D8B030D-6E8A-4147-A177-3AD203B41FA5}">
                      <a16:colId xmlns:a16="http://schemas.microsoft.com/office/drawing/2014/main" val="20005"/>
                    </a:ext>
                  </a:extLst>
                </a:gridCol>
                <a:gridCol w="789950">
                  <a:extLst>
                    <a:ext uri="{9D8B030D-6E8A-4147-A177-3AD203B41FA5}">
                      <a16:colId xmlns:a16="http://schemas.microsoft.com/office/drawing/2014/main" val="20006"/>
                    </a:ext>
                  </a:extLst>
                </a:gridCol>
                <a:gridCol w="789950">
                  <a:extLst>
                    <a:ext uri="{9D8B030D-6E8A-4147-A177-3AD203B41FA5}">
                      <a16:colId xmlns:a16="http://schemas.microsoft.com/office/drawing/2014/main" val="20007"/>
                    </a:ext>
                  </a:extLst>
                </a:gridCol>
                <a:gridCol w="789950">
                  <a:extLst>
                    <a:ext uri="{9D8B030D-6E8A-4147-A177-3AD203B41FA5}">
                      <a16:colId xmlns:a16="http://schemas.microsoft.com/office/drawing/2014/main" val="20008"/>
                    </a:ext>
                  </a:extLst>
                </a:gridCol>
              </a:tblGrid>
              <a:tr h="670525">
                <a:tc>
                  <a:txBody>
                    <a:bodyPr/>
                    <a:lstStyle/>
                    <a:p>
                      <a:pPr marL="0" lvl="0" indent="0" algn="l" rtl="0">
                        <a:spcBef>
                          <a:spcPts val="0"/>
                        </a:spcBef>
                        <a:spcAft>
                          <a:spcPts val="0"/>
                        </a:spcAft>
                        <a:buNone/>
                      </a:pPr>
                      <a:r>
                        <a:rPr lang="en-GB" sz="800"/>
                        <a:t>Age</a:t>
                      </a:r>
                      <a:endParaRPr sz="800"/>
                    </a:p>
                  </a:txBody>
                  <a:tcPr marL="91425" marR="91425" marT="91425" marB="91425"/>
                </a:tc>
                <a:tc>
                  <a:txBody>
                    <a:bodyPr/>
                    <a:lstStyle/>
                    <a:p>
                      <a:pPr marL="0" lvl="0" indent="0" algn="l" rtl="0">
                        <a:spcBef>
                          <a:spcPts val="0"/>
                        </a:spcBef>
                        <a:spcAft>
                          <a:spcPts val="0"/>
                        </a:spcAft>
                        <a:buNone/>
                      </a:pPr>
                      <a:r>
                        <a:rPr lang="en-GB" sz="800"/>
                        <a:t>Pregnancy</a:t>
                      </a:r>
                      <a:endParaRPr sz="800"/>
                    </a:p>
                    <a:p>
                      <a:pPr marL="0" lvl="0" indent="0" algn="l" rtl="0">
                        <a:spcBef>
                          <a:spcPts val="0"/>
                        </a:spcBef>
                        <a:spcAft>
                          <a:spcPts val="0"/>
                        </a:spcAft>
                        <a:buNone/>
                      </a:pPr>
                      <a:r>
                        <a:rPr lang="en-GB" sz="800"/>
                        <a:t>/maternity</a:t>
                      </a:r>
                      <a:endParaRPr sz="800"/>
                    </a:p>
                  </a:txBody>
                  <a:tcPr marL="91425" marR="91425" marT="91425" marB="91425"/>
                </a:tc>
                <a:tc>
                  <a:txBody>
                    <a:bodyPr/>
                    <a:lstStyle/>
                    <a:p>
                      <a:pPr marL="0" lvl="0" indent="0" algn="l" rtl="0">
                        <a:spcBef>
                          <a:spcPts val="0"/>
                        </a:spcBef>
                        <a:spcAft>
                          <a:spcPts val="0"/>
                        </a:spcAft>
                        <a:buNone/>
                      </a:pPr>
                      <a:r>
                        <a:rPr lang="en-GB" sz="800"/>
                        <a:t>Sexual orientation</a:t>
                      </a:r>
                      <a:endParaRPr sz="800"/>
                    </a:p>
                  </a:txBody>
                  <a:tcPr marL="91425" marR="91425" marT="91425" marB="91425"/>
                </a:tc>
                <a:tc>
                  <a:txBody>
                    <a:bodyPr/>
                    <a:lstStyle/>
                    <a:p>
                      <a:pPr marL="0" lvl="0" indent="0" algn="l" rtl="0">
                        <a:spcBef>
                          <a:spcPts val="0"/>
                        </a:spcBef>
                        <a:spcAft>
                          <a:spcPts val="0"/>
                        </a:spcAft>
                        <a:buNone/>
                      </a:pPr>
                      <a:r>
                        <a:rPr lang="en-GB" sz="800"/>
                        <a:t>Race</a:t>
                      </a:r>
                      <a:endParaRPr sz="800"/>
                    </a:p>
                  </a:txBody>
                  <a:tcPr marL="91425" marR="91425" marT="91425" marB="91425"/>
                </a:tc>
                <a:tc>
                  <a:txBody>
                    <a:bodyPr/>
                    <a:lstStyle/>
                    <a:p>
                      <a:pPr marL="0" lvl="0" indent="0" algn="l" rtl="0">
                        <a:spcBef>
                          <a:spcPts val="0"/>
                        </a:spcBef>
                        <a:spcAft>
                          <a:spcPts val="0"/>
                        </a:spcAft>
                        <a:buNone/>
                      </a:pPr>
                      <a:r>
                        <a:rPr lang="en-GB" sz="800"/>
                        <a:t>Gender reassignment </a:t>
                      </a:r>
                      <a:endParaRPr sz="800"/>
                    </a:p>
                  </a:txBody>
                  <a:tcPr marL="91425" marR="91425" marT="91425" marB="91425"/>
                </a:tc>
                <a:tc>
                  <a:txBody>
                    <a:bodyPr/>
                    <a:lstStyle/>
                    <a:p>
                      <a:pPr marL="0" lvl="0" indent="0" algn="l" rtl="0">
                        <a:spcBef>
                          <a:spcPts val="0"/>
                        </a:spcBef>
                        <a:spcAft>
                          <a:spcPts val="0"/>
                        </a:spcAft>
                        <a:buNone/>
                      </a:pPr>
                      <a:r>
                        <a:rPr lang="en-GB" sz="800"/>
                        <a:t>Sex</a:t>
                      </a:r>
                      <a:endParaRPr sz="800"/>
                    </a:p>
                  </a:txBody>
                  <a:tcPr marL="91425" marR="91425" marT="91425" marB="91425"/>
                </a:tc>
                <a:tc>
                  <a:txBody>
                    <a:bodyPr/>
                    <a:lstStyle/>
                    <a:p>
                      <a:pPr marL="0" lvl="0" indent="0" algn="l" rtl="0">
                        <a:spcBef>
                          <a:spcPts val="0"/>
                        </a:spcBef>
                        <a:spcAft>
                          <a:spcPts val="0"/>
                        </a:spcAft>
                        <a:buNone/>
                      </a:pPr>
                      <a:r>
                        <a:rPr lang="en-GB" sz="800"/>
                        <a:t>Disability</a:t>
                      </a:r>
                      <a:endParaRPr sz="800"/>
                    </a:p>
                  </a:txBody>
                  <a:tcPr marL="91425" marR="91425" marT="91425" marB="91425"/>
                </a:tc>
                <a:tc>
                  <a:txBody>
                    <a:bodyPr/>
                    <a:lstStyle/>
                    <a:p>
                      <a:pPr marL="0" lvl="0" indent="0" algn="l" rtl="0">
                        <a:spcBef>
                          <a:spcPts val="0"/>
                        </a:spcBef>
                        <a:spcAft>
                          <a:spcPts val="0"/>
                        </a:spcAft>
                        <a:buNone/>
                      </a:pPr>
                      <a:r>
                        <a:rPr lang="en-GB" sz="800"/>
                        <a:t>Religion/</a:t>
                      </a:r>
                      <a:endParaRPr sz="800"/>
                    </a:p>
                    <a:p>
                      <a:pPr marL="0" lvl="0" indent="0" algn="l" rtl="0">
                        <a:spcBef>
                          <a:spcPts val="0"/>
                        </a:spcBef>
                        <a:spcAft>
                          <a:spcPts val="0"/>
                        </a:spcAft>
                        <a:buNone/>
                      </a:pPr>
                      <a:r>
                        <a:rPr lang="en-GB" sz="800"/>
                        <a:t>belief</a:t>
                      </a:r>
                      <a:endParaRPr sz="800"/>
                    </a:p>
                  </a:txBody>
                  <a:tcPr marL="91425" marR="91425" marT="91425" marB="91425"/>
                </a:tc>
                <a:tc>
                  <a:txBody>
                    <a:bodyPr/>
                    <a:lstStyle/>
                    <a:p>
                      <a:pPr marL="0" lvl="0" indent="0" algn="l" rtl="0">
                        <a:spcBef>
                          <a:spcPts val="0"/>
                        </a:spcBef>
                        <a:spcAft>
                          <a:spcPts val="0"/>
                        </a:spcAft>
                        <a:buNone/>
                      </a:pPr>
                      <a:r>
                        <a:rPr lang="en-GB" sz="800"/>
                        <a:t>Marriage/civil partnership </a:t>
                      </a:r>
                      <a:endParaRPr sz="800"/>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D160C31127430429B195523DB1E8BBB" ma:contentTypeVersion="14" ma:contentTypeDescription="Create a new document." ma:contentTypeScope="" ma:versionID="fd81d4204c087d069ddd800441041a02">
  <xsd:schema xmlns:xsd="http://www.w3.org/2001/XMLSchema" xmlns:xs="http://www.w3.org/2001/XMLSchema" xmlns:p="http://schemas.microsoft.com/office/2006/metadata/properties" xmlns:ns3="e19817bf-9abf-4a57-8355-f28e684b76ea" xmlns:ns4="dd640d0d-5da5-4ba7-93ad-08c0cd460cee" targetNamespace="http://schemas.microsoft.com/office/2006/metadata/properties" ma:root="true" ma:fieldsID="c4af31a65dd2b3a82ca22d513c645ff5" ns3:_="" ns4:_="">
    <xsd:import namespace="e19817bf-9abf-4a57-8355-f28e684b76ea"/>
    <xsd:import namespace="dd640d0d-5da5-4ba7-93ad-08c0cd460ce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LengthInSeconds" minOccurs="0"/>
                <xsd:element ref="ns4:MediaServiceLocation"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9817bf-9abf-4a57-8355-f28e684b76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640d0d-5da5-4ba7-93ad-08c0cd460ce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C2577A2-C864-4460-87A5-4D5C36B87F75}">
  <ds:schemaRefs>
    <ds:schemaRef ds:uri="http://schemas.microsoft.com/sharepoint/v3/contenttype/forms"/>
  </ds:schemaRefs>
</ds:datastoreItem>
</file>

<file path=customXml/itemProps2.xml><?xml version="1.0" encoding="utf-8"?>
<ds:datastoreItem xmlns:ds="http://schemas.openxmlformats.org/officeDocument/2006/customXml" ds:itemID="{4E606AAD-C17D-4F33-9942-F05AD3A622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9817bf-9abf-4a57-8355-f28e684b76ea"/>
    <ds:schemaRef ds:uri="dd640d0d-5da5-4ba7-93ad-08c0cd460c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1A1AE0-86A2-4945-B970-B231C7943E2F}">
  <ds:schemaRefs>
    <ds:schemaRef ds:uri="http://purl.org/dc/terms/"/>
    <ds:schemaRef ds:uri="http://purl.org/dc/dcmitype/"/>
    <ds:schemaRef ds:uri="dd640d0d-5da5-4ba7-93ad-08c0cd460cee"/>
    <ds:schemaRef ds:uri="http://schemas.microsoft.com/office/2006/metadata/properties"/>
    <ds:schemaRef ds:uri="http://www.w3.org/XML/1998/namespace"/>
    <ds:schemaRef ds:uri="http://schemas.openxmlformats.org/package/2006/metadata/core-properties"/>
    <ds:schemaRef ds:uri="e19817bf-9abf-4a57-8355-f28e684b76ea"/>
    <ds:schemaRef ds:uri="http://schemas.microsoft.com/office/infopath/2007/PartnerControls"/>
    <ds:schemaRef ds:uri="http://schemas.microsoft.com/office/2006/documentManagement/typ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26</TotalTime>
  <Words>210</Words>
  <Application>Microsoft Office PowerPoint</Application>
  <PresentationFormat>Widescreen</PresentationFormat>
  <Paragraphs>28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Polar Preet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dc:title>
  <dc:creator>Rebecca Williamson</dc:creator>
  <cp:lastModifiedBy>Rebecca Williamson</cp:lastModifiedBy>
  <cp:revision>4</cp:revision>
  <dcterms:created xsi:type="dcterms:W3CDTF">2022-04-21T10:24:41Z</dcterms:created>
  <dcterms:modified xsi:type="dcterms:W3CDTF">2022-07-14T15:03:32Z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0x010100DD160C31127430429B195523DB1E8BBB</vt:lpwstr>
  </property>
</Properties>
</file>