
<file path=[Content_Types].xml><?xml version="1.0" encoding="utf-8"?>
<Types xmlns="http://schemas.openxmlformats.org/package/2006/content-types">
  <Default Extension="fntdata" ContentType="application/x-fontdata"/>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70" r:id="rId1"/>
    <p:sldMasterId id="2147483671" r:id="rId2"/>
  </p:sldMasterIdLst>
  <p:notesMasterIdLst>
    <p:notesMasterId r:id="rId91"/>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 id="333" r:id="rId80"/>
    <p:sldId id="334" r:id="rId81"/>
    <p:sldId id="335" r:id="rId82"/>
    <p:sldId id="336" r:id="rId83"/>
    <p:sldId id="337" r:id="rId84"/>
    <p:sldId id="338" r:id="rId85"/>
    <p:sldId id="339" r:id="rId86"/>
    <p:sldId id="340" r:id="rId87"/>
    <p:sldId id="341" r:id="rId88"/>
    <p:sldId id="342" r:id="rId89"/>
    <p:sldId id="343" r:id="rId90"/>
  </p:sldIdLst>
  <p:sldSz cx="9144000" cy="5143500" type="screen16x9"/>
  <p:notesSz cx="6858000" cy="9144000"/>
  <p:embeddedFontLst>
    <p:embeddedFont>
      <p:font typeface="Roboto" panose="020B0604020202020204" charset="0"/>
      <p:regular r:id="rId92"/>
      <p:bold r:id="rId93"/>
      <p:italic r:id="rId94"/>
      <p:boldItalic r:id="rId9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guide id="3" orient="horz" pos="136">
          <p15:clr>
            <a:srgbClr val="9AA0A6"/>
          </p15:clr>
        </p15:guide>
        <p15:guide id="4" orient="horz" pos="3116">
          <p15:clr>
            <a:srgbClr val="9AA0A6"/>
          </p15:clr>
        </p15:guide>
        <p15:guide id="5" pos="5590">
          <p15:clr>
            <a:srgbClr val="9AA0A6"/>
          </p15:clr>
        </p15:guide>
        <p15:guide id="6" pos="2031">
          <p15:clr>
            <a:srgbClr val="9AA0A6"/>
          </p15:clr>
        </p15:guide>
        <p15:guide id="7" pos="170">
          <p15:clr>
            <a:srgbClr val="9AA0A6"/>
          </p15:clr>
        </p15:guide>
        <p15:guide id="8" pos="3729">
          <p15:clr>
            <a:srgbClr val="9AA0A6"/>
          </p15:clr>
        </p15:guide>
        <p15:guide id="9" pos="3808">
          <p15:clr>
            <a:srgbClr val="9AA0A6"/>
          </p15:clr>
        </p15:guide>
        <p15:guide id="10" pos="4699">
          <p15:clr>
            <a:srgbClr val="9AA0A6"/>
          </p15:clr>
        </p15:guide>
        <p15:guide id="11" orient="horz" pos="497">
          <p15:clr>
            <a:srgbClr val="9AA0A6"/>
          </p15:clr>
        </p15:guide>
        <p15:guide id="12" orient="horz" pos="576">
          <p15:clr>
            <a:srgbClr val="9AA0A6"/>
          </p15:clr>
        </p15:guide>
        <p15:guide id="13" pos="1101">
          <p15:clr>
            <a:srgbClr val="9AA0A6"/>
          </p15:clr>
        </p15:guide>
        <p15:guide id="14" orient="horz" pos="1304">
          <p15:clr>
            <a:srgbClr val="9AA0A6"/>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785A669-1753-4A38-B1F2-9D9DFA0CF1AC}" v="50" dt="2020-09-21T09:37:59.430"/>
  </p1510:revLst>
</p1510:revInfo>
</file>

<file path=ppt/tableStyles.xml><?xml version="1.0" encoding="utf-8"?>
<a:tblStyleLst xmlns:a="http://schemas.openxmlformats.org/drawingml/2006/main" def="{9C73A380-9D03-4EC9-B3B5-7A59BF6FA54D}">
  <a:tblStyle styleId="{9C73A380-9D03-4EC9-B3B5-7A59BF6FA54D}"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081540A0-294C-41EE-8C47-05744BAB5526}"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28" d="100"/>
          <a:sy n="128" d="100"/>
        </p:scale>
        <p:origin x="63" y="132"/>
      </p:cViewPr>
      <p:guideLst>
        <p:guide orient="horz" pos="1620"/>
        <p:guide pos="2880"/>
        <p:guide orient="horz" pos="136"/>
        <p:guide orient="horz" pos="3116"/>
        <p:guide pos="5590"/>
        <p:guide pos="2031"/>
        <p:guide pos="170"/>
        <p:guide pos="3729"/>
        <p:guide pos="3808"/>
        <p:guide pos="4699"/>
        <p:guide orient="horz" pos="497"/>
        <p:guide orient="horz" pos="576"/>
        <p:guide pos="1101"/>
        <p:guide orient="horz" pos="130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font" Target="fonts/font4.fntdata"/><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notesMaster" Target="notesMasters/notesMaster1.xml"/><Relationship Id="rId9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font" Target="fonts/font3.fntdata"/><Relationship Id="rId9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font" Target="fonts/font1.fntdata"/><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100" Type="http://schemas.microsoft.com/office/2015/10/relationships/revisionInfo" Target="revisionInfo.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font" Target="fonts/font2.fntdata"/><Relationship Id="rId98"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7ef6a99b16_0_4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7ef6a99b16_0_4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76ac11c440_0_1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 name="Google Shape;109;g76ac11c440_0_1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76c7af7548_0_1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76c7af7548_0_1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76b178712f_0_4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 name="Google Shape;123;g76b178712f_0_4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g76b178712f_0_3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0" name="Google Shape;130;g76b178712f_0_3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g85643ba712_4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 name="Google Shape;136;g85643ba712_4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g870807c668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3" name="Google Shape;143;g870807c668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g76b178712f_0_4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0" name="Google Shape;150;g76b178712f_0_4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g76b178712f_0_5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7" name="Google Shape;157;g76b178712f_0_5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g7e18c8cc55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4" name="Google Shape;164;g7e18c8cc55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g7f584e6781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2" name="Google Shape;172;g7f584e6781_0_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g870807c668_0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1" name="Google Shape;181;g870807c668_0_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g76b178712f_0_4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8" name="Google Shape;188;g76b178712f_0_4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g809749d22b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6" name="Google Shape;196;g809749d22b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g8a792235df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3" name="Google Shape;203;g8a792235df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g8a8ba0e59c_0_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9" name="Google Shape;209;g8a8ba0e59c_0_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g84b706cadc_0_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6" name="Google Shape;216;g84b706cadc_0_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g7f2d7ec470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3" name="Google Shape;223;g7f2d7ec470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g7de3345185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9" name="Google Shape;229;g7de3345185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g7de3345185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6" name="Google Shape;236;g7de3345185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g7f584e6781_0_1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3" name="Google Shape;243;g7f584e6781_0_1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g889f263d05_0_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9" name="Google Shape;249;g889f263d05_0_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g842338162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5" name="Google Shape;255;g8423381626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g8656117758_0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4" name="Google Shape;264;g8656117758_0_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g8b61b81026_3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3" name="Google Shape;273;g8b61b81026_3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g8656117758_0_3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2" name="Google Shape;282;g8656117758_0_3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g87ba8ed0a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1" name="Google Shape;291;g87ba8ed0a4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g8656117758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1" name="Google Shape;301;g8656117758_0_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g8656117758_0_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0" name="Google Shape;310;g8656117758_0_5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g8b7fc6a052_3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9" name="Google Shape;319;g8b7fc6a052_3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6"/>
        <p:cNvGrpSpPr/>
        <p:nvPr/>
      </p:nvGrpSpPr>
      <p:grpSpPr>
        <a:xfrm>
          <a:off x="0" y="0"/>
          <a:ext cx="0" cy="0"/>
          <a:chOff x="0" y="0"/>
          <a:chExt cx="0" cy="0"/>
        </a:xfrm>
      </p:grpSpPr>
      <p:sp>
        <p:nvSpPr>
          <p:cNvPr id="327" name="Google Shape;327;g889f263d05_0_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8" name="Google Shape;328;g889f263d05_0_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Google Shape;333;g8656117758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4" name="Google Shape;334;g8656117758_0_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g82f441225d_0_1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3" name="Google Shape;343;g82f441225d_0_13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g8423381626_0_7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3" name="Google Shape;353;g8423381626_0_7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1"/>
        <p:cNvGrpSpPr/>
        <p:nvPr/>
      </p:nvGrpSpPr>
      <p:grpSpPr>
        <a:xfrm>
          <a:off x="0" y="0"/>
          <a:ext cx="0" cy="0"/>
          <a:chOff x="0" y="0"/>
          <a:chExt cx="0" cy="0"/>
        </a:xfrm>
      </p:grpSpPr>
      <p:sp>
        <p:nvSpPr>
          <p:cNvPr id="362" name="Google Shape;362;g8423381626_0_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3" name="Google Shape;363;g8423381626_0_7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
        <p:cNvGrpSpPr/>
        <p:nvPr/>
      </p:nvGrpSpPr>
      <p:grpSpPr>
        <a:xfrm>
          <a:off x="0" y="0"/>
          <a:ext cx="0" cy="0"/>
          <a:chOff x="0" y="0"/>
          <a:chExt cx="0" cy="0"/>
        </a:xfrm>
      </p:grpSpPr>
      <p:sp>
        <p:nvSpPr>
          <p:cNvPr id="372" name="Google Shape;372;g8423381626_0_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3" name="Google Shape;373;g8423381626_0_8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0"/>
        <p:cNvGrpSpPr/>
        <p:nvPr/>
      </p:nvGrpSpPr>
      <p:grpSpPr>
        <a:xfrm>
          <a:off x="0" y="0"/>
          <a:ext cx="0" cy="0"/>
          <a:chOff x="0" y="0"/>
          <a:chExt cx="0" cy="0"/>
        </a:xfrm>
      </p:grpSpPr>
      <p:sp>
        <p:nvSpPr>
          <p:cNvPr id="381" name="Google Shape;381;g89dc76d450_1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2" name="Google Shape;382;g89dc76d450_1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9"/>
        <p:cNvGrpSpPr/>
        <p:nvPr/>
      </p:nvGrpSpPr>
      <p:grpSpPr>
        <a:xfrm>
          <a:off x="0" y="0"/>
          <a:ext cx="0" cy="0"/>
          <a:chOff x="0" y="0"/>
          <a:chExt cx="0" cy="0"/>
        </a:xfrm>
      </p:grpSpPr>
      <p:sp>
        <p:nvSpPr>
          <p:cNvPr id="390" name="Google Shape;390;g8656117758_0_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1" name="Google Shape;391;g8656117758_0_6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8"/>
        <p:cNvGrpSpPr/>
        <p:nvPr/>
      </p:nvGrpSpPr>
      <p:grpSpPr>
        <a:xfrm>
          <a:off x="0" y="0"/>
          <a:ext cx="0" cy="0"/>
          <a:chOff x="0" y="0"/>
          <a:chExt cx="0" cy="0"/>
        </a:xfrm>
      </p:grpSpPr>
      <p:sp>
        <p:nvSpPr>
          <p:cNvPr id="399" name="Google Shape;399;g8a8ba0e59c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0" name="Google Shape;400;g8a8ba0e59c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4"/>
        <p:cNvGrpSpPr/>
        <p:nvPr/>
      </p:nvGrpSpPr>
      <p:grpSpPr>
        <a:xfrm>
          <a:off x="0" y="0"/>
          <a:ext cx="0" cy="0"/>
          <a:chOff x="0" y="0"/>
          <a:chExt cx="0" cy="0"/>
        </a:xfrm>
      </p:grpSpPr>
      <p:sp>
        <p:nvSpPr>
          <p:cNvPr id="405" name="Google Shape;405;g8656117758_0_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6" name="Google Shape;406;g8656117758_0_7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3"/>
        <p:cNvGrpSpPr/>
        <p:nvPr/>
      </p:nvGrpSpPr>
      <p:grpSpPr>
        <a:xfrm>
          <a:off x="0" y="0"/>
          <a:ext cx="0" cy="0"/>
          <a:chOff x="0" y="0"/>
          <a:chExt cx="0" cy="0"/>
        </a:xfrm>
      </p:grpSpPr>
      <p:sp>
        <p:nvSpPr>
          <p:cNvPr id="414" name="Google Shape;414;g87930cfbd5_7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5" name="Google Shape;415;g87930cfbd5_7_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g87930cfbd5_7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5" name="Google Shape;425;g87930cfbd5_7_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4"/>
        <p:cNvGrpSpPr/>
        <p:nvPr/>
      </p:nvGrpSpPr>
      <p:grpSpPr>
        <a:xfrm>
          <a:off x="0" y="0"/>
          <a:ext cx="0" cy="0"/>
          <a:chOff x="0" y="0"/>
          <a:chExt cx="0" cy="0"/>
        </a:xfrm>
      </p:grpSpPr>
      <p:sp>
        <p:nvSpPr>
          <p:cNvPr id="435" name="Google Shape;435;g8423381626_0_2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6" name="Google Shape;436;g8423381626_0_2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4"/>
        <p:cNvGrpSpPr/>
        <p:nvPr/>
      </p:nvGrpSpPr>
      <p:grpSpPr>
        <a:xfrm>
          <a:off x="0" y="0"/>
          <a:ext cx="0" cy="0"/>
          <a:chOff x="0" y="0"/>
          <a:chExt cx="0" cy="0"/>
        </a:xfrm>
      </p:grpSpPr>
      <p:sp>
        <p:nvSpPr>
          <p:cNvPr id="445" name="Google Shape;445;g8656117758_0_8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6" name="Google Shape;446;g8656117758_0_8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3"/>
        <p:cNvGrpSpPr/>
        <p:nvPr/>
      </p:nvGrpSpPr>
      <p:grpSpPr>
        <a:xfrm>
          <a:off x="0" y="0"/>
          <a:ext cx="0" cy="0"/>
          <a:chOff x="0" y="0"/>
          <a:chExt cx="0" cy="0"/>
        </a:xfrm>
      </p:grpSpPr>
      <p:sp>
        <p:nvSpPr>
          <p:cNvPr id="454" name="Google Shape;454;g8656117758_0_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5" name="Google Shape;455;g8656117758_0_8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2"/>
        <p:cNvGrpSpPr/>
        <p:nvPr/>
      </p:nvGrpSpPr>
      <p:grpSpPr>
        <a:xfrm>
          <a:off x="0" y="0"/>
          <a:ext cx="0" cy="0"/>
          <a:chOff x="0" y="0"/>
          <a:chExt cx="0" cy="0"/>
        </a:xfrm>
      </p:grpSpPr>
      <p:sp>
        <p:nvSpPr>
          <p:cNvPr id="463" name="Google Shape;463;g8a3fce2045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4" name="Google Shape;464;g8a3fce2045_0_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2"/>
        <p:cNvGrpSpPr/>
        <p:nvPr/>
      </p:nvGrpSpPr>
      <p:grpSpPr>
        <a:xfrm>
          <a:off x="0" y="0"/>
          <a:ext cx="0" cy="0"/>
          <a:chOff x="0" y="0"/>
          <a:chExt cx="0" cy="0"/>
        </a:xfrm>
      </p:grpSpPr>
      <p:sp>
        <p:nvSpPr>
          <p:cNvPr id="473" name="Google Shape;473;g84b706cadc_0_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4" name="Google Shape;474;g84b706cadc_0_4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2"/>
        <p:cNvGrpSpPr/>
        <p:nvPr/>
      </p:nvGrpSpPr>
      <p:grpSpPr>
        <a:xfrm>
          <a:off x="0" y="0"/>
          <a:ext cx="0" cy="0"/>
          <a:chOff x="0" y="0"/>
          <a:chExt cx="0" cy="0"/>
        </a:xfrm>
      </p:grpSpPr>
      <p:sp>
        <p:nvSpPr>
          <p:cNvPr id="483" name="Google Shape;483;g8656117758_0_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4" name="Google Shape;484;g8656117758_0_9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9"/>
        <p:cNvGrpSpPr/>
        <p:nvPr/>
      </p:nvGrpSpPr>
      <p:grpSpPr>
        <a:xfrm>
          <a:off x="0" y="0"/>
          <a:ext cx="0" cy="0"/>
          <a:chOff x="0" y="0"/>
          <a:chExt cx="0" cy="0"/>
        </a:xfrm>
      </p:grpSpPr>
      <p:sp>
        <p:nvSpPr>
          <p:cNvPr id="490" name="Google Shape;490;g8656117758_0_1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1" name="Google Shape;491;g8656117758_0_1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8"/>
        <p:cNvGrpSpPr/>
        <p:nvPr/>
      </p:nvGrpSpPr>
      <p:grpSpPr>
        <a:xfrm>
          <a:off x="0" y="0"/>
          <a:ext cx="0" cy="0"/>
          <a:chOff x="0" y="0"/>
          <a:chExt cx="0" cy="0"/>
        </a:xfrm>
      </p:grpSpPr>
      <p:sp>
        <p:nvSpPr>
          <p:cNvPr id="499" name="Google Shape;499;g8656117758_0_1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00" name="Google Shape;500;g8656117758_0_10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7"/>
        <p:cNvGrpSpPr/>
        <p:nvPr/>
      </p:nvGrpSpPr>
      <p:grpSpPr>
        <a:xfrm>
          <a:off x="0" y="0"/>
          <a:ext cx="0" cy="0"/>
          <a:chOff x="0" y="0"/>
          <a:chExt cx="0" cy="0"/>
        </a:xfrm>
      </p:grpSpPr>
      <p:sp>
        <p:nvSpPr>
          <p:cNvPr id="508" name="Google Shape;508;g8656117758_0_1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09" name="Google Shape;509;g8656117758_0_1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6"/>
        <p:cNvGrpSpPr/>
        <p:nvPr/>
      </p:nvGrpSpPr>
      <p:grpSpPr>
        <a:xfrm>
          <a:off x="0" y="0"/>
          <a:ext cx="0" cy="0"/>
          <a:chOff x="0" y="0"/>
          <a:chExt cx="0" cy="0"/>
        </a:xfrm>
      </p:grpSpPr>
      <p:sp>
        <p:nvSpPr>
          <p:cNvPr id="517" name="Google Shape;517;g8656117758_0_1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18" name="Google Shape;518;g8656117758_0_17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5"/>
        <p:cNvGrpSpPr/>
        <p:nvPr/>
      </p:nvGrpSpPr>
      <p:grpSpPr>
        <a:xfrm>
          <a:off x="0" y="0"/>
          <a:ext cx="0" cy="0"/>
          <a:chOff x="0" y="0"/>
          <a:chExt cx="0" cy="0"/>
        </a:xfrm>
      </p:grpSpPr>
      <p:sp>
        <p:nvSpPr>
          <p:cNvPr id="526" name="Google Shape;526;g8656117758_0_1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7" name="Google Shape;527;g8656117758_0_18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4"/>
        <p:cNvGrpSpPr/>
        <p:nvPr/>
      </p:nvGrpSpPr>
      <p:grpSpPr>
        <a:xfrm>
          <a:off x="0" y="0"/>
          <a:ext cx="0" cy="0"/>
          <a:chOff x="0" y="0"/>
          <a:chExt cx="0" cy="0"/>
        </a:xfrm>
      </p:grpSpPr>
      <p:sp>
        <p:nvSpPr>
          <p:cNvPr id="535" name="Google Shape;535;g889f263d05_0_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6" name="Google Shape;536;g889f263d05_0_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0"/>
        <p:cNvGrpSpPr/>
        <p:nvPr/>
      </p:nvGrpSpPr>
      <p:grpSpPr>
        <a:xfrm>
          <a:off x="0" y="0"/>
          <a:ext cx="0" cy="0"/>
          <a:chOff x="0" y="0"/>
          <a:chExt cx="0" cy="0"/>
        </a:xfrm>
      </p:grpSpPr>
      <p:sp>
        <p:nvSpPr>
          <p:cNvPr id="541" name="Google Shape;541;g98742ef314_1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2" name="Google Shape;542;g98742ef314_1_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9"/>
        <p:cNvGrpSpPr/>
        <p:nvPr/>
      </p:nvGrpSpPr>
      <p:grpSpPr>
        <a:xfrm>
          <a:off x="0" y="0"/>
          <a:ext cx="0" cy="0"/>
          <a:chOff x="0" y="0"/>
          <a:chExt cx="0" cy="0"/>
        </a:xfrm>
      </p:grpSpPr>
      <p:sp>
        <p:nvSpPr>
          <p:cNvPr id="550" name="Google Shape;550;g98742ef314_8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51" name="Google Shape;551;g98742ef314_8_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8"/>
        <p:cNvGrpSpPr/>
        <p:nvPr/>
      </p:nvGrpSpPr>
      <p:grpSpPr>
        <a:xfrm>
          <a:off x="0" y="0"/>
          <a:ext cx="0" cy="0"/>
          <a:chOff x="0" y="0"/>
          <a:chExt cx="0" cy="0"/>
        </a:xfrm>
      </p:grpSpPr>
      <p:sp>
        <p:nvSpPr>
          <p:cNvPr id="559" name="Google Shape;559;g98742ef314_1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60" name="Google Shape;560;g98742ef314_1_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7"/>
        <p:cNvGrpSpPr/>
        <p:nvPr/>
      </p:nvGrpSpPr>
      <p:grpSpPr>
        <a:xfrm>
          <a:off x="0" y="0"/>
          <a:ext cx="0" cy="0"/>
          <a:chOff x="0" y="0"/>
          <a:chExt cx="0" cy="0"/>
        </a:xfrm>
      </p:grpSpPr>
      <p:sp>
        <p:nvSpPr>
          <p:cNvPr id="568" name="Google Shape;568;g889f263d05_0_1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69" name="Google Shape;569;g889f263d05_0_1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3"/>
        <p:cNvGrpSpPr/>
        <p:nvPr/>
      </p:nvGrpSpPr>
      <p:grpSpPr>
        <a:xfrm>
          <a:off x="0" y="0"/>
          <a:ext cx="0" cy="0"/>
          <a:chOff x="0" y="0"/>
          <a:chExt cx="0" cy="0"/>
        </a:xfrm>
      </p:grpSpPr>
      <p:sp>
        <p:nvSpPr>
          <p:cNvPr id="574" name="Google Shape;574;g8656117758_0_4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75" name="Google Shape;575;g8656117758_0_46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2"/>
        <p:cNvGrpSpPr/>
        <p:nvPr/>
      </p:nvGrpSpPr>
      <p:grpSpPr>
        <a:xfrm>
          <a:off x="0" y="0"/>
          <a:ext cx="0" cy="0"/>
          <a:chOff x="0" y="0"/>
          <a:chExt cx="0" cy="0"/>
        </a:xfrm>
      </p:grpSpPr>
      <p:sp>
        <p:nvSpPr>
          <p:cNvPr id="583" name="Google Shape;583;g8a8ba0e59c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84" name="Google Shape;584;g8a8ba0e59c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1"/>
        <p:cNvGrpSpPr/>
        <p:nvPr/>
      </p:nvGrpSpPr>
      <p:grpSpPr>
        <a:xfrm>
          <a:off x="0" y="0"/>
          <a:ext cx="0" cy="0"/>
          <a:chOff x="0" y="0"/>
          <a:chExt cx="0" cy="0"/>
        </a:xfrm>
      </p:grpSpPr>
      <p:sp>
        <p:nvSpPr>
          <p:cNvPr id="592" name="Google Shape;592;g8656117758_0_5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93" name="Google Shape;593;g8656117758_0_5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0"/>
        <p:cNvGrpSpPr/>
        <p:nvPr/>
      </p:nvGrpSpPr>
      <p:grpSpPr>
        <a:xfrm>
          <a:off x="0" y="0"/>
          <a:ext cx="0" cy="0"/>
          <a:chOff x="0" y="0"/>
          <a:chExt cx="0" cy="0"/>
        </a:xfrm>
      </p:grpSpPr>
      <p:sp>
        <p:nvSpPr>
          <p:cNvPr id="601" name="Google Shape;601;g889f263d05_0_1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2" name="Google Shape;602;g889f263d05_0_1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6"/>
        <p:cNvGrpSpPr/>
        <p:nvPr/>
      </p:nvGrpSpPr>
      <p:grpSpPr>
        <a:xfrm>
          <a:off x="0" y="0"/>
          <a:ext cx="0" cy="0"/>
          <a:chOff x="0" y="0"/>
          <a:chExt cx="0" cy="0"/>
        </a:xfrm>
      </p:grpSpPr>
      <p:sp>
        <p:nvSpPr>
          <p:cNvPr id="607" name="Google Shape;607;g8656117758_0_5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08" name="Google Shape;608;g8656117758_0_5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5"/>
        <p:cNvGrpSpPr/>
        <p:nvPr/>
      </p:nvGrpSpPr>
      <p:grpSpPr>
        <a:xfrm>
          <a:off x="0" y="0"/>
          <a:ext cx="0" cy="0"/>
          <a:chOff x="0" y="0"/>
          <a:chExt cx="0" cy="0"/>
        </a:xfrm>
      </p:grpSpPr>
      <p:sp>
        <p:nvSpPr>
          <p:cNvPr id="616" name="Google Shape;616;g8656117758_0_5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7" name="Google Shape;617;g8656117758_0_54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5"/>
        <p:cNvGrpSpPr/>
        <p:nvPr/>
      </p:nvGrpSpPr>
      <p:grpSpPr>
        <a:xfrm>
          <a:off x="0" y="0"/>
          <a:ext cx="0" cy="0"/>
          <a:chOff x="0" y="0"/>
          <a:chExt cx="0" cy="0"/>
        </a:xfrm>
      </p:grpSpPr>
      <p:sp>
        <p:nvSpPr>
          <p:cNvPr id="626" name="Google Shape;626;g8656117758_0_5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7" name="Google Shape;627;g8656117758_0_5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5"/>
        <p:cNvGrpSpPr/>
        <p:nvPr/>
      </p:nvGrpSpPr>
      <p:grpSpPr>
        <a:xfrm>
          <a:off x="0" y="0"/>
          <a:ext cx="0" cy="0"/>
          <a:chOff x="0" y="0"/>
          <a:chExt cx="0" cy="0"/>
        </a:xfrm>
      </p:grpSpPr>
      <p:sp>
        <p:nvSpPr>
          <p:cNvPr id="636" name="Google Shape;636;g7ef6a99b16_0_1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7" name="Google Shape;637;g7ef6a99b16_0_1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1"/>
        <p:cNvGrpSpPr/>
        <p:nvPr/>
      </p:nvGrpSpPr>
      <p:grpSpPr>
        <a:xfrm>
          <a:off x="0" y="0"/>
          <a:ext cx="0" cy="0"/>
          <a:chOff x="0" y="0"/>
          <a:chExt cx="0" cy="0"/>
        </a:xfrm>
      </p:grpSpPr>
      <p:sp>
        <p:nvSpPr>
          <p:cNvPr id="642" name="Google Shape;642;g7f4bc455e8_0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43" name="Google Shape;643;g7f4bc455e8_0_5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9"/>
        <p:cNvGrpSpPr/>
        <p:nvPr/>
      </p:nvGrpSpPr>
      <p:grpSpPr>
        <a:xfrm>
          <a:off x="0" y="0"/>
          <a:ext cx="0" cy="0"/>
          <a:chOff x="0" y="0"/>
          <a:chExt cx="0" cy="0"/>
        </a:xfrm>
      </p:grpSpPr>
      <p:sp>
        <p:nvSpPr>
          <p:cNvPr id="650" name="Google Shape;650;g7ef6a99b16_0_4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1" name="Google Shape;651;g7ef6a99b16_0_4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7"/>
        <p:cNvGrpSpPr/>
        <p:nvPr/>
      </p:nvGrpSpPr>
      <p:grpSpPr>
        <a:xfrm>
          <a:off x="0" y="0"/>
          <a:ext cx="0" cy="0"/>
          <a:chOff x="0" y="0"/>
          <a:chExt cx="0" cy="0"/>
        </a:xfrm>
      </p:grpSpPr>
      <p:sp>
        <p:nvSpPr>
          <p:cNvPr id="658" name="Google Shape;658;g82f441225d_0_2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9" name="Google Shape;659;g82f441225d_0_2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5"/>
        <p:cNvGrpSpPr/>
        <p:nvPr/>
      </p:nvGrpSpPr>
      <p:grpSpPr>
        <a:xfrm>
          <a:off x="0" y="0"/>
          <a:ext cx="0" cy="0"/>
          <a:chOff x="0" y="0"/>
          <a:chExt cx="0" cy="0"/>
        </a:xfrm>
      </p:grpSpPr>
      <p:sp>
        <p:nvSpPr>
          <p:cNvPr id="666" name="Google Shape;666;g7fad1ffc7b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7" name="Google Shape;667;g7fad1ffc7b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3"/>
        <p:cNvGrpSpPr/>
        <p:nvPr/>
      </p:nvGrpSpPr>
      <p:grpSpPr>
        <a:xfrm>
          <a:off x="0" y="0"/>
          <a:ext cx="0" cy="0"/>
          <a:chOff x="0" y="0"/>
          <a:chExt cx="0" cy="0"/>
        </a:xfrm>
      </p:grpSpPr>
      <p:sp>
        <p:nvSpPr>
          <p:cNvPr id="674" name="Google Shape;674;g8c1e2c2fd7_0_1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5" name="Google Shape;675;g8c1e2c2fd7_0_1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1"/>
        <p:cNvGrpSpPr/>
        <p:nvPr/>
      </p:nvGrpSpPr>
      <p:grpSpPr>
        <a:xfrm>
          <a:off x="0" y="0"/>
          <a:ext cx="0" cy="0"/>
          <a:chOff x="0" y="0"/>
          <a:chExt cx="0" cy="0"/>
        </a:xfrm>
      </p:grpSpPr>
      <p:sp>
        <p:nvSpPr>
          <p:cNvPr id="682" name="Google Shape;682;g76c7af7548_0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3" name="Google Shape;683;g76c7af7548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9"/>
        <p:cNvGrpSpPr/>
        <p:nvPr/>
      </p:nvGrpSpPr>
      <p:grpSpPr>
        <a:xfrm>
          <a:off x="0" y="0"/>
          <a:ext cx="0" cy="0"/>
          <a:chOff x="0" y="0"/>
          <a:chExt cx="0" cy="0"/>
        </a:xfrm>
      </p:grpSpPr>
      <p:sp>
        <p:nvSpPr>
          <p:cNvPr id="690" name="Google Shape;690;g8a8ba0e59c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1" name="Google Shape;691;g8a8ba0e59c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5"/>
        <p:cNvGrpSpPr/>
        <p:nvPr/>
      </p:nvGrpSpPr>
      <p:grpSpPr>
        <a:xfrm>
          <a:off x="0" y="0"/>
          <a:ext cx="0" cy="0"/>
          <a:chOff x="0" y="0"/>
          <a:chExt cx="0" cy="0"/>
        </a:xfrm>
      </p:grpSpPr>
      <p:sp>
        <p:nvSpPr>
          <p:cNvPr id="696" name="Google Shape;696;g7e18c8cc55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7" name="Google Shape;697;g7e18c8cc55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2"/>
        <p:cNvGrpSpPr/>
        <p:nvPr/>
      </p:nvGrpSpPr>
      <p:grpSpPr>
        <a:xfrm>
          <a:off x="0" y="0"/>
          <a:ext cx="0" cy="0"/>
          <a:chOff x="0" y="0"/>
          <a:chExt cx="0" cy="0"/>
        </a:xfrm>
      </p:grpSpPr>
      <p:sp>
        <p:nvSpPr>
          <p:cNvPr id="703" name="Google Shape;703;g76c7af7548_0_1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4" name="Google Shape;704;g76c7af7548_0_1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8"/>
        <p:cNvGrpSpPr/>
        <p:nvPr/>
      </p:nvGrpSpPr>
      <p:grpSpPr>
        <a:xfrm>
          <a:off x="0" y="0"/>
          <a:ext cx="0" cy="0"/>
          <a:chOff x="0" y="0"/>
          <a:chExt cx="0" cy="0"/>
        </a:xfrm>
      </p:grpSpPr>
      <p:sp>
        <p:nvSpPr>
          <p:cNvPr id="709" name="Google Shape;709;g76b178712f_0_4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0" name="Google Shape;710;g76b178712f_0_4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5"/>
        <p:cNvGrpSpPr/>
        <p:nvPr/>
      </p:nvGrpSpPr>
      <p:grpSpPr>
        <a:xfrm>
          <a:off x="0" y="0"/>
          <a:ext cx="0" cy="0"/>
          <a:chOff x="0" y="0"/>
          <a:chExt cx="0" cy="0"/>
        </a:xfrm>
      </p:grpSpPr>
      <p:sp>
        <p:nvSpPr>
          <p:cNvPr id="716" name="Google Shape;716;g76b178712f_0_4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7" name="Google Shape;717;g76b178712f_0_4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6"/>
        <p:cNvGrpSpPr/>
        <p:nvPr/>
      </p:nvGrpSpPr>
      <p:grpSpPr>
        <a:xfrm>
          <a:off x="0" y="0"/>
          <a:ext cx="0" cy="0"/>
          <a:chOff x="0" y="0"/>
          <a:chExt cx="0" cy="0"/>
        </a:xfrm>
      </p:grpSpPr>
      <p:sp>
        <p:nvSpPr>
          <p:cNvPr id="727" name="Google Shape;727;g76b178712f_0_4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8" name="Google Shape;728;g76b178712f_0_4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7"/>
        <p:cNvGrpSpPr/>
        <p:nvPr/>
      </p:nvGrpSpPr>
      <p:grpSpPr>
        <a:xfrm>
          <a:off x="0" y="0"/>
          <a:ext cx="0" cy="0"/>
          <a:chOff x="0" y="0"/>
          <a:chExt cx="0" cy="0"/>
        </a:xfrm>
      </p:grpSpPr>
      <p:sp>
        <p:nvSpPr>
          <p:cNvPr id="738" name="Google Shape;738;g76c7af7548_0_1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9" name="Google Shape;739;g76c7af7548_0_1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3"/>
        <p:cNvGrpSpPr/>
        <p:nvPr/>
      </p:nvGrpSpPr>
      <p:grpSpPr>
        <a:xfrm>
          <a:off x="0" y="0"/>
          <a:ext cx="0" cy="0"/>
          <a:chOff x="0" y="0"/>
          <a:chExt cx="0" cy="0"/>
        </a:xfrm>
      </p:grpSpPr>
      <p:sp>
        <p:nvSpPr>
          <p:cNvPr id="744" name="Google Shape;744;g76b178712f_0_4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5" name="Google Shape;745;g76b178712f_0_4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0"/>
        <p:cNvGrpSpPr/>
        <p:nvPr/>
      </p:nvGrpSpPr>
      <p:grpSpPr>
        <a:xfrm>
          <a:off x="0" y="0"/>
          <a:ext cx="0" cy="0"/>
          <a:chOff x="0" y="0"/>
          <a:chExt cx="0" cy="0"/>
        </a:xfrm>
      </p:grpSpPr>
      <p:sp>
        <p:nvSpPr>
          <p:cNvPr id="751" name="Google Shape;751;g7de3345185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52" name="Google Shape;752;g7de3345185_0_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0"/>
        <p:cNvGrpSpPr/>
        <p:nvPr/>
      </p:nvGrpSpPr>
      <p:grpSpPr>
        <a:xfrm>
          <a:off x="0" y="0"/>
          <a:ext cx="0" cy="0"/>
          <a:chOff x="0" y="0"/>
          <a:chExt cx="0" cy="0"/>
        </a:xfrm>
      </p:grpSpPr>
      <p:sp>
        <p:nvSpPr>
          <p:cNvPr id="761" name="Google Shape;761;g7de3345185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2" name="Google Shape;762;g7de3345185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7"/>
        <p:cNvGrpSpPr/>
        <p:nvPr/>
      </p:nvGrpSpPr>
      <p:grpSpPr>
        <a:xfrm>
          <a:off x="0" y="0"/>
          <a:ext cx="0" cy="0"/>
          <a:chOff x="0" y="0"/>
          <a:chExt cx="0" cy="0"/>
        </a:xfrm>
      </p:grpSpPr>
      <p:sp>
        <p:nvSpPr>
          <p:cNvPr id="768" name="Google Shape;768;g7fbd0450ae_1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9" name="Google Shape;769;g7fbd0450ae_1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3"/>
        <p:cNvGrpSpPr/>
        <p:nvPr/>
      </p:nvGrpSpPr>
      <p:grpSpPr>
        <a:xfrm>
          <a:off x="0" y="0"/>
          <a:ext cx="0" cy="0"/>
          <a:chOff x="0" y="0"/>
          <a:chExt cx="0" cy="0"/>
        </a:xfrm>
      </p:grpSpPr>
      <p:sp>
        <p:nvSpPr>
          <p:cNvPr id="774" name="Google Shape;774;g7fbd0450ae_1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5" name="Google Shape;775;g7fbd0450ae_1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0"/>
        <p:cNvGrpSpPr/>
        <p:nvPr/>
      </p:nvGrpSpPr>
      <p:grpSpPr>
        <a:xfrm>
          <a:off x="0" y="0"/>
          <a:ext cx="0" cy="0"/>
          <a:chOff x="0" y="0"/>
          <a:chExt cx="0" cy="0"/>
        </a:xfrm>
      </p:grpSpPr>
      <p:sp>
        <p:nvSpPr>
          <p:cNvPr id="781" name="Google Shape;781;g7fbd0450ae_1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2" name="Google Shape;782;g7fbd0450ae_1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7"/>
        <p:cNvGrpSpPr/>
        <p:nvPr/>
      </p:nvGrpSpPr>
      <p:grpSpPr>
        <a:xfrm>
          <a:off x="0" y="0"/>
          <a:ext cx="0" cy="0"/>
          <a:chOff x="0" y="0"/>
          <a:chExt cx="0" cy="0"/>
        </a:xfrm>
      </p:grpSpPr>
      <p:sp>
        <p:nvSpPr>
          <p:cNvPr id="788" name="Google Shape;788;g76c7af7548_0_1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9" name="Google Shape;789;g76c7af7548_0_1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3"/>
        <p:cNvGrpSpPr/>
        <p:nvPr/>
      </p:nvGrpSpPr>
      <p:grpSpPr>
        <a:xfrm>
          <a:off x="0" y="0"/>
          <a:ext cx="0" cy="0"/>
          <a:chOff x="0" y="0"/>
          <a:chExt cx="0" cy="0"/>
        </a:xfrm>
      </p:grpSpPr>
      <p:sp>
        <p:nvSpPr>
          <p:cNvPr id="794" name="Google Shape;794;g76c7af7548_0_1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5" name="Google Shape;795;g76c7af7548_0_1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2"/>
        <p:cNvGrpSpPr/>
        <p:nvPr/>
      </p:nvGrpSpPr>
      <p:grpSpPr>
        <a:xfrm>
          <a:off x="0" y="0"/>
          <a:ext cx="0" cy="0"/>
          <a:chOff x="0" y="0"/>
          <a:chExt cx="0" cy="0"/>
        </a:xfrm>
      </p:grpSpPr>
      <p:sp>
        <p:nvSpPr>
          <p:cNvPr id="803" name="Google Shape;803;g7e18c8cc55_0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4" name="Google Shape;804;g7e18c8cc55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solidFill>
                  <a:schemeClr val="accent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solidFill>
                  <a:schemeClr val="tx1"/>
                </a:solidFill>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dirty="0"/>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solidFill>
                  <a:schemeClr val="tx1"/>
                </a:solidFill>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dirty="0"/>
          </a:p>
        </p:txBody>
      </p:sp>
      <p:sp>
        <p:nvSpPr>
          <p:cNvPr id="24" name="Google Shape;24;p5"/>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solidFill>
                  <a:schemeClr val="accent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27" name="Google Shape;27;p6"/>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400">
                <a:solidFill>
                  <a:schemeClr val="accent1"/>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dirty="0"/>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sz="1200">
                <a:solidFill>
                  <a:schemeClr val="tx1"/>
                </a:solidFill>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dirty="0"/>
          </a:p>
        </p:txBody>
      </p:sp>
      <p:sp>
        <p:nvSpPr>
          <p:cNvPr id="31" name="Google Shape;31;p7"/>
          <p:cNvSpPr txBox="1">
            <a:spLocks noGrp="1"/>
          </p:cNvSpPr>
          <p:nvPr>
            <p:ph type="sldNum" idx="12"/>
          </p:nvPr>
        </p:nvSpPr>
        <p:spPr>
          <a:xfrm>
            <a:off x="8617264"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rtl="0">
              <a:spcBef>
                <a:spcPts val="0"/>
              </a:spcBef>
              <a:spcAft>
                <a:spcPts val="0"/>
              </a:spcAft>
              <a:buSzPts val="1800"/>
              <a:buChar char="●"/>
              <a:defRPr>
                <a:solidFill>
                  <a:schemeClr val="tx1"/>
                </a:solidFill>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dirty="0"/>
          </a:p>
        </p:txBody>
      </p:sp>
      <p:sp>
        <p:nvSpPr>
          <p:cNvPr id="40" name="Google Shape;40;p9"/>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2000">
                <a:solidFill>
                  <a:schemeClr val="accent1"/>
                </a:solidFill>
              </a:defRPr>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rPr dirty="0"/>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rtl="0">
              <a:spcBef>
                <a:spcPts val="0"/>
              </a:spcBef>
              <a:spcAft>
                <a:spcPts val="0"/>
              </a:spcAft>
              <a:buSzPts val="1800"/>
              <a:buChar char="●"/>
              <a:defRPr>
                <a:solidFill>
                  <a:schemeClr val="tx1"/>
                </a:solidFill>
              </a:defRPr>
            </a:lvl1pPr>
            <a:lvl2pPr marL="914400" lvl="1" indent="-317500" algn="ctr" rtl="0">
              <a:spcBef>
                <a:spcPts val="1600"/>
              </a:spcBef>
              <a:spcAft>
                <a:spcPts val="0"/>
              </a:spcAft>
              <a:buSzPts val="1400"/>
              <a:buChar char="○"/>
              <a:defRPr/>
            </a:lvl2pPr>
            <a:lvl3pPr marL="1371600" lvl="2" indent="-317500" algn="ctr" rtl="0">
              <a:spcBef>
                <a:spcPts val="1600"/>
              </a:spcBef>
              <a:spcAft>
                <a:spcPts val="0"/>
              </a:spcAft>
              <a:buSzPts val="1400"/>
              <a:buChar char="■"/>
              <a:defRPr/>
            </a:lvl3pPr>
            <a:lvl4pPr marL="1828800" lvl="3" indent="-317500" algn="ctr" rtl="0">
              <a:spcBef>
                <a:spcPts val="1600"/>
              </a:spcBef>
              <a:spcAft>
                <a:spcPts val="0"/>
              </a:spcAft>
              <a:buSzPts val="1400"/>
              <a:buChar char="●"/>
              <a:defRPr/>
            </a:lvl4pPr>
            <a:lvl5pPr marL="2286000" lvl="4" indent="-317500" algn="ctr" rtl="0">
              <a:spcBef>
                <a:spcPts val="1600"/>
              </a:spcBef>
              <a:spcAft>
                <a:spcPts val="0"/>
              </a:spcAft>
              <a:buSzPts val="1400"/>
              <a:buChar char="○"/>
              <a:defRPr/>
            </a:lvl5pPr>
            <a:lvl6pPr marL="2743200" lvl="5" indent="-317500" algn="ctr" rtl="0">
              <a:spcBef>
                <a:spcPts val="1600"/>
              </a:spcBef>
              <a:spcAft>
                <a:spcPts val="0"/>
              </a:spcAft>
              <a:buSzPts val="1400"/>
              <a:buChar char="■"/>
              <a:defRPr/>
            </a:lvl6pPr>
            <a:lvl7pPr marL="3200400" lvl="6" indent="-317500" algn="ctr" rtl="0">
              <a:spcBef>
                <a:spcPts val="1600"/>
              </a:spcBef>
              <a:spcAft>
                <a:spcPts val="0"/>
              </a:spcAft>
              <a:buSzPts val="1400"/>
              <a:buChar char="●"/>
              <a:defRPr/>
            </a:lvl7pPr>
            <a:lvl8pPr marL="3657600" lvl="7" indent="-317500" algn="ctr" rtl="0">
              <a:spcBef>
                <a:spcPts val="1600"/>
              </a:spcBef>
              <a:spcAft>
                <a:spcPts val="0"/>
              </a:spcAft>
              <a:buSzPts val="1400"/>
              <a:buChar char="○"/>
              <a:defRPr/>
            </a:lvl8pPr>
            <a:lvl9pPr marL="4114800" lvl="8" indent="-317500" algn="ctr" rtl="0">
              <a:spcBef>
                <a:spcPts val="1600"/>
              </a:spcBef>
              <a:spcAft>
                <a:spcPts val="1600"/>
              </a:spcAft>
              <a:buSzPts val="1400"/>
              <a:buChar char="■"/>
              <a:defRPr/>
            </a:lvl9pPr>
          </a:lstStyle>
          <a:p>
            <a:endParaRPr dirty="0"/>
          </a:p>
        </p:txBody>
      </p:sp>
      <p:sp>
        <p:nvSpPr>
          <p:cNvPr id="47" name="Google Shape;47;p11"/>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54"/>
        <p:cNvGrpSpPr/>
        <p:nvPr/>
      </p:nvGrpSpPr>
      <p:grpSpPr>
        <a:xfrm>
          <a:off x="0" y="0"/>
          <a:ext cx="0" cy="0"/>
          <a:chOff x="0" y="0"/>
          <a:chExt cx="0" cy="0"/>
        </a:xfrm>
      </p:grpSpPr>
      <p:sp>
        <p:nvSpPr>
          <p:cNvPr id="55" name="Google Shape;55;p14"/>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5200"/>
              <a:buNone/>
              <a:defRPr sz="5200"/>
            </a:lvl1pPr>
            <a:lvl2pPr lvl="1" algn="ctr" rtl="0">
              <a:lnSpc>
                <a:spcPct val="100000"/>
              </a:lnSpc>
              <a:spcBef>
                <a:spcPts val="0"/>
              </a:spcBef>
              <a:spcAft>
                <a:spcPts val="0"/>
              </a:spcAft>
              <a:buSzPts val="5200"/>
              <a:buNone/>
              <a:defRPr sz="5200"/>
            </a:lvl2pPr>
            <a:lvl3pPr lvl="2" algn="ctr" rtl="0">
              <a:lnSpc>
                <a:spcPct val="100000"/>
              </a:lnSpc>
              <a:spcBef>
                <a:spcPts val="0"/>
              </a:spcBef>
              <a:spcAft>
                <a:spcPts val="0"/>
              </a:spcAft>
              <a:buSzPts val="5200"/>
              <a:buNone/>
              <a:defRPr sz="5200"/>
            </a:lvl3pPr>
            <a:lvl4pPr lvl="3" algn="ctr" rtl="0">
              <a:lnSpc>
                <a:spcPct val="100000"/>
              </a:lnSpc>
              <a:spcBef>
                <a:spcPts val="0"/>
              </a:spcBef>
              <a:spcAft>
                <a:spcPts val="0"/>
              </a:spcAft>
              <a:buSzPts val="5200"/>
              <a:buNone/>
              <a:defRPr sz="5200"/>
            </a:lvl4pPr>
            <a:lvl5pPr lvl="4" algn="ctr" rtl="0">
              <a:lnSpc>
                <a:spcPct val="100000"/>
              </a:lnSpc>
              <a:spcBef>
                <a:spcPts val="0"/>
              </a:spcBef>
              <a:spcAft>
                <a:spcPts val="0"/>
              </a:spcAft>
              <a:buSzPts val="5200"/>
              <a:buNone/>
              <a:defRPr sz="5200"/>
            </a:lvl5pPr>
            <a:lvl6pPr lvl="5" algn="ctr" rtl="0">
              <a:lnSpc>
                <a:spcPct val="100000"/>
              </a:lnSpc>
              <a:spcBef>
                <a:spcPts val="0"/>
              </a:spcBef>
              <a:spcAft>
                <a:spcPts val="0"/>
              </a:spcAft>
              <a:buSzPts val="5200"/>
              <a:buNone/>
              <a:defRPr sz="5200"/>
            </a:lvl6pPr>
            <a:lvl7pPr lvl="6" algn="ctr" rtl="0">
              <a:lnSpc>
                <a:spcPct val="100000"/>
              </a:lnSpc>
              <a:spcBef>
                <a:spcPts val="0"/>
              </a:spcBef>
              <a:spcAft>
                <a:spcPts val="0"/>
              </a:spcAft>
              <a:buSzPts val="5200"/>
              <a:buNone/>
              <a:defRPr sz="5200"/>
            </a:lvl7pPr>
            <a:lvl8pPr lvl="7" algn="ctr" rtl="0">
              <a:lnSpc>
                <a:spcPct val="100000"/>
              </a:lnSpc>
              <a:spcBef>
                <a:spcPts val="0"/>
              </a:spcBef>
              <a:spcAft>
                <a:spcPts val="0"/>
              </a:spcAft>
              <a:buSzPts val="5200"/>
              <a:buNone/>
              <a:defRPr sz="5200"/>
            </a:lvl8pPr>
            <a:lvl9pPr lvl="8" algn="ctr" rtl="0">
              <a:lnSpc>
                <a:spcPct val="100000"/>
              </a:lnSpc>
              <a:spcBef>
                <a:spcPts val="0"/>
              </a:spcBef>
              <a:spcAft>
                <a:spcPts val="0"/>
              </a:spcAft>
              <a:buSzPts val="5200"/>
              <a:buNone/>
              <a:defRPr sz="5200"/>
            </a:lvl9pPr>
          </a:lstStyle>
          <a:p>
            <a:endParaRPr/>
          </a:p>
        </p:txBody>
      </p:sp>
      <p:sp>
        <p:nvSpPr>
          <p:cNvPr id="56" name="Google Shape;56;p14"/>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57" name="Google Shape;57;p14"/>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58"/>
        <p:cNvGrpSpPr/>
        <p:nvPr/>
      </p:nvGrpSpPr>
      <p:grpSpPr>
        <a:xfrm>
          <a:off x="0" y="0"/>
          <a:ext cx="0" cy="0"/>
          <a:chOff x="0" y="0"/>
          <a:chExt cx="0" cy="0"/>
        </a:xfrm>
      </p:grpSpPr>
      <p:sp>
        <p:nvSpPr>
          <p:cNvPr id="59" name="Google Shape;59;p1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solidFill>
                  <a:schemeClr val="accent1"/>
                </a:solidFill>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dirty="0"/>
          </a:p>
        </p:txBody>
      </p:sp>
      <p:sp>
        <p:nvSpPr>
          <p:cNvPr id="60" name="Google Shape;60;p15"/>
          <p:cNvSpPr txBox="1">
            <a:spLocks noGrp="1"/>
          </p:cNvSpPr>
          <p:nvPr>
            <p:ph type="body" idx="1"/>
          </p:nvPr>
        </p:nvSpPr>
        <p:spPr>
          <a:xfrm>
            <a:off x="249452" y="1152473"/>
            <a:ext cx="6030600" cy="3416401"/>
          </a:xfrm>
          <a:prstGeom prst="rect">
            <a:avLst/>
          </a:prstGeom>
          <a:noFill/>
          <a:ln>
            <a:noFill/>
          </a:ln>
        </p:spPr>
        <p:txBody>
          <a:bodyPr spcFirstLastPara="1" wrap="square" lIns="91425" tIns="91425" rIns="91425" bIns="91425" anchor="t" anchorCtr="0">
            <a:noAutofit/>
          </a:bodyPr>
          <a:lstStyle>
            <a:lvl1pPr marL="457200" lvl="0" indent="-317500" rtl="0">
              <a:spcBef>
                <a:spcPts val="0"/>
              </a:spcBef>
              <a:spcAft>
                <a:spcPts val="0"/>
              </a:spcAft>
              <a:buSzPts val="1400"/>
              <a:buChar char="●"/>
              <a:defRPr>
                <a:solidFill>
                  <a:schemeClr val="tx1"/>
                </a:solidFill>
              </a:defRPr>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dirty="0"/>
          </a:p>
        </p:txBody>
      </p:sp>
      <p:sp>
        <p:nvSpPr>
          <p:cNvPr id="61" name="Google Shape;61;p15"/>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rtl="0">
              <a:lnSpc>
                <a:spcPct val="115000"/>
              </a:lnSpc>
              <a:spcBef>
                <a:spcPts val="0"/>
              </a:spcBef>
              <a:spcAft>
                <a:spcPts val="0"/>
              </a:spcAft>
              <a:buSzPts val="1400"/>
              <a:buChar char="●"/>
              <a:defRPr sz="1400">
                <a:solidFill>
                  <a:schemeClr val="tx1"/>
                </a:solidFill>
              </a:defRPr>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dirty="0"/>
          </a:p>
        </p:txBody>
      </p:sp>
      <p:sp>
        <p:nvSpPr>
          <p:cNvPr id="62" name="Google Shape;62;p15"/>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63"/>
        <p:cNvGrpSpPr/>
        <p:nvPr/>
      </p:nvGrpSpPr>
      <p:grpSpPr>
        <a:xfrm>
          <a:off x="0" y="0"/>
          <a:ext cx="0" cy="0"/>
          <a:chOff x="0" y="0"/>
          <a:chExt cx="0" cy="0"/>
        </a:xfrm>
      </p:grpSpPr>
      <p:sp>
        <p:nvSpPr>
          <p:cNvPr id="64" name="Google Shape;64;p16"/>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lvl1pPr lvl="0" algn="ctr" rtl="0">
              <a:lnSpc>
                <a:spcPct val="100000"/>
              </a:lnSpc>
              <a:spcBef>
                <a:spcPts val="0"/>
              </a:spcBef>
              <a:spcAft>
                <a:spcPts val="0"/>
              </a:spcAft>
              <a:buSzPts val="3600"/>
              <a:buNone/>
              <a:defRPr sz="3600"/>
            </a:lvl1pPr>
            <a:lvl2pPr lvl="1" algn="ctr" rtl="0">
              <a:lnSpc>
                <a:spcPct val="100000"/>
              </a:lnSpc>
              <a:spcBef>
                <a:spcPts val="0"/>
              </a:spcBef>
              <a:spcAft>
                <a:spcPts val="0"/>
              </a:spcAft>
              <a:buSzPts val="3600"/>
              <a:buNone/>
              <a:defRPr sz="3600"/>
            </a:lvl2pPr>
            <a:lvl3pPr lvl="2" algn="ctr" rtl="0">
              <a:lnSpc>
                <a:spcPct val="100000"/>
              </a:lnSpc>
              <a:spcBef>
                <a:spcPts val="0"/>
              </a:spcBef>
              <a:spcAft>
                <a:spcPts val="0"/>
              </a:spcAft>
              <a:buSzPts val="3600"/>
              <a:buNone/>
              <a:defRPr sz="3600"/>
            </a:lvl3pPr>
            <a:lvl4pPr lvl="3" algn="ctr" rtl="0">
              <a:lnSpc>
                <a:spcPct val="100000"/>
              </a:lnSpc>
              <a:spcBef>
                <a:spcPts val="0"/>
              </a:spcBef>
              <a:spcAft>
                <a:spcPts val="0"/>
              </a:spcAft>
              <a:buSzPts val="3600"/>
              <a:buNone/>
              <a:defRPr sz="3600"/>
            </a:lvl4pPr>
            <a:lvl5pPr lvl="4" algn="ctr" rtl="0">
              <a:lnSpc>
                <a:spcPct val="100000"/>
              </a:lnSpc>
              <a:spcBef>
                <a:spcPts val="0"/>
              </a:spcBef>
              <a:spcAft>
                <a:spcPts val="0"/>
              </a:spcAft>
              <a:buSzPts val="3600"/>
              <a:buNone/>
              <a:defRPr sz="3600"/>
            </a:lvl5pPr>
            <a:lvl6pPr lvl="5" algn="ctr" rtl="0">
              <a:lnSpc>
                <a:spcPct val="100000"/>
              </a:lnSpc>
              <a:spcBef>
                <a:spcPts val="0"/>
              </a:spcBef>
              <a:spcAft>
                <a:spcPts val="0"/>
              </a:spcAft>
              <a:buSzPts val="3600"/>
              <a:buNone/>
              <a:defRPr sz="3600"/>
            </a:lvl6pPr>
            <a:lvl7pPr lvl="6" algn="ctr" rtl="0">
              <a:lnSpc>
                <a:spcPct val="100000"/>
              </a:lnSpc>
              <a:spcBef>
                <a:spcPts val="0"/>
              </a:spcBef>
              <a:spcAft>
                <a:spcPts val="0"/>
              </a:spcAft>
              <a:buSzPts val="3600"/>
              <a:buNone/>
              <a:defRPr sz="3600"/>
            </a:lvl7pPr>
            <a:lvl8pPr lvl="7" algn="ctr" rtl="0">
              <a:lnSpc>
                <a:spcPct val="100000"/>
              </a:lnSpc>
              <a:spcBef>
                <a:spcPts val="0"/>
              </a:spcBef>
              <a:spcAft>
                <a:spcPts val="0"/>
              </a:spcAft>
              <a:buSzPts val="3600"/>
              <a:buNone/>
              <a:defRPr sz="3600"/>
            </a:lvl8pPr>
            <a:lvl9pPr lvl="8" algn="ctr" rtl="0">
              <a:lnSpc>
                <a:spcPct val="100000"/>
              </a:lnSpc>
              <a:spcBef>
                <a:spcPts val="0"/>
              </a:spcBef>
              <a:spcAft>
                <a:spcPts val="0"/>
              </a:spcAft>
              <a:buSzPts val="3600"/>
              <a:buNone/>
              <a:defRPr sz="3600"/>
            </a:lvl9pPr>
          </a:lstStyle>
          <a:p>
            <a:endParaRPr/>
          </a:p>
        </p:txBody>
      </p:sp>
      <p:sp>
        <p:nvSpPr>
          <p:cNvPr id="65" name="Google Shape;65;p16"/>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66"/>
        <p:cNvGrpSpPr/>
        <p:nvPr/>
      </p:nvGrpSpPr>
      <p:grpSpPr>
        <a:xfrm>
          <a:off x="0" y="0"/>
          <a:ext cx="0" cy="0"/>
          <a:chOff x="0" y="0"/>
          <a:chExt cx="0" cy="0"/>
        </a:xfrm>
      </p:grpSpPr>
      <p:sp>
        <p:nvSpPr>
          <p:cNvPr id="67" name="Google Shape;67;p1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solidFill>
                  <a:schemeClr val="accent1"/>
                </a:solidFill>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dirty="0"/>
          </a:p>
        </p:txBody>
      </p:sp>
      <p:sp>
        <p:nvSpPr>
          <p:cNvPr id="68" name="Google Shape;68;p17"/>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gn="l" rtl="0">
              <a:lnSpc>
                <a:spcPct val="115000"/>
              </a:lnSpc>
              <a:spcBef>
                <a:spcPts val="0"/>
              </a:spcBef>
              <a:spcAft>
                <a:spcPts val="0"/>
              </a:spcAft>
              <a:buSzPts val="1800"/>
              <a:buChar char="●"/>
              <a:defRPr>
                <a:solidFill>
                  <a:schemeClr val="tx1"/>
                </a:solidFill>
              </a:defRPr>
            </a:lvl1pPr>
            <a:lvl2pPr marL="914400" lvl="1" indent="-317500" algn="l" rtl="0">
              <a:lnSpc>
                <a:spcPct val="115000"/>
              </a:lnSpc>
              <a:spcBef>
                <a:spcPts val="1600"/>
              </a:spcBef>
              <a:spcAft>
                <a:spcPts val="0"/>
              </a:spcAft>
              <a:buSzPts val="1400"/>
              <a:buChar char="○"/>
              <a:defRPr/>
            </a:lvl2pPr>
            <a:lvl3pPr marL="1371600" lvl="2" indent="-317500" algn="l" rtl="0">
              <a:lnSpc>
                <a:spcPct val="115000"/>
              </a:lnSpc>
              <a:spcBef>
                <a:spcPts val="1600"/>
              </a:spcBef>
              <a:spcAft>
                <a:spcPts val="0"/>
              </a:spcAft>
              <a:buSzPts val="1400"/>
              <a:buChar char="■"/>
              <a:defRPr/>
            </a:lvl3pPr>
            <a:lvl4pPr marL="1828800" lvl="3" indent="-317500" algn="l" rtl="0">
              <a:lnSpc>
                <a:spcPct val="115000"/>
              </a:lnSpc>
              <a:spcBef>
                <a:spcPts val="1600"/>
              </a:spcBef>
              <a:spcAft>
                <a:spcPts val="0"/>
              </a:spcAft>
              <a:buSzPts val="1400"/>
              <a:buChar char="●"/>
              <a:defRPr/>
            </a:lvl4pPr>
            <a:lvl5pPr marL="2286000" lvl="4" indent="-317500" algn="l" rtl="0">
              <a:lnSpc>
                <a:spcPct val="115000"/>
              </a:lnSpc>
              <a:spcBef>
                <a:spcPts val="1600"/>
              </a:spcBef>
              <a:spcAft>
                <a:spcPts val="0"/>
              </a:spcAft>
              <a:buSzPts val="1400"/>
              <a:buChar char="○"/>
              <a:defRPr/>
            </a:lvl5pPr>
            <a:lvl6pPr marL="2743200" lvl="5" indent="-317500" algn="l" rtl="0">
              <a:lnSpc>
                <a:spcPct val="115000"/>
              </a:lnSpc>
              <a:spcBef>
                <a:spcPts val="1600"/>
              </a:spcBef>
              <a:spcAft>
                <a:spcPts val="0"/>
              </a:spcAft>
              <a:buSzPts val="1400"/>
              <a:buChar char="■"/>
              <a:defRPr/>
            </a:lvl6pPr>
            <a:lvl7pPr marL="3200400" lvl="6" indent="-317500" algn="l" rtl="0">
              <a:lnSpc>
                <a:spcPct val="115000"/>
              </a:lnSpc>
              <a:spcBef>
                <a:spcPts val="1600"/>
              </a:spcBef>
              <a:spcAft>
                <a:spcPts val="0"/>
              </a:spcAft>
              <a:buSzPts val="1400"/>
              <a:buChar char="●"/>
              <a:defRPr/>
            </a:lvl7pPr>
            <a:lvl8pPr marL="3657600" lvl="7" indent="-317500" algn="l" rtl="0">
              <a:lnSpc>
                <a:spcPct val="115000"/>
              </a:lnSpc>
              <a:spcBef>
                <a:spcPts val="1600"/>
              </a:spcBef>
              <a:spcAft>
                <a:spcPts val="0"/>
              </a:spcAft>
              <a:buSzPts val="1400"/>
              <a:buChar char="○"/>
              <a:defRPr/>
            </a:lvl8pPr>
            <a:lvl9pPr marL="4114800" lvl="8" indent="-317500" algn="l" rtl="0">
              <a:lnSpc>
                <a:spcPct val="115000"/>
              </a:lnSpc>
              <a:spcBef>
                <a:spcPts val="1600"/>
              </a:spcBef>
              <a:spcAft>
                <a:spcPts val="1600"/>
              </a:spcAft>
              <a:buSzPts val="1400"/>
              <a:buChar char="■"/>
              <a:defRPr/>
            </a:lvl9pPr>
          </a:lstStyle>
          <a:p>
            <a:endParaRPr dirty="0"/>
          </a:p>
        </p:txBody>
      </p:sp>
      <p:sp>
        <p:nvSpPr>
          <p:cNvPr id="69" name="Google Shape;69;p17"/>
          <p:cNvSpPr txBox="1">
            <a:spLocks noGrp="1"/>
          </p:cNvSpPr>
          <p:nvPr>
            <p:ph type="sldNum" idx="12"/>
          </p:nvPr>
        </p:nvSpPr>
        <p:spPr>
          <a:xfrm>
            <a:off x="8595300" y="474155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70"/>
        <p:cNvGrpSpPr/>
        <p:nvPr/>
      </p:nvGrpSpPr>
      <p:grpSpPr>
        <a:xfrm>
          <a:off x="0" y="0"/>
          <a:ext cx="0" cy="0"/>
          <a:chOff x="0" y="0"/>
          <a:chExt cx="0" cy="0"/>
        </a:xfrm>
      </p:grpSpPr>
      <p:sp>
        <p:nvSpPr>
          <p:cNvPr id="71" name="Google Shape;71;p18"/>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12000"/>
              <a:buNone/>
              <a:defRPr sz="12000">
                <a:solidFill>
                  <a:schemeClr val="accent1"/>
                </a:solidFill>
              </a:defRPr>
            </a:lvl1pPr>
            <a:lvl2pPr lvl="1" algn="ctr" rtl="0">
              <a:lnSpc>
                <a:spcPct val="100000"/>
              </a:lnSpc>
              <a:spcBef>
                <a:spcPts val="0"/>
              </a:spcBef>
              <a:spcAft>
                <a:spcPts val="0"/>
              </a:spcAft>
              <a:buSzPts val="12000"/>
              <a:buNone/>
              <a:defRPr sz="12000"/>
            </a:lvl2pPr>
            <a:lvl3pPr lvl="2" algn="ctr" rtl="0">
              <a:lnSpc>
                <a:spcPct val="100000"/>
              </a:lnSpc>
              <a:spcBef>
                <a:spcPts val="0"/>
              </a:spcBef>
              <a:spcAft>
                <a:spcPts val="0"/>
              </a:spcAft>
              <a:buSzPts val="12000"/>
              <a:buNone/>
              <a:defRPr sz="12000"/>
            </a:lvl3pPr>
            <a:lvl4pPr lvl="3" algn="ctr" rtl="0">
              <a:lnSpc>
                <a:spcPct val="100000"/>
              </a:lnSpc>
              <a:spcBef>
                <a:spcPts val="0"/>
              </a:spcBef>
              <a:spcAft>
                <a:spcPts val="0"/>
              </a:spcAft>
              <a:buSzPts val="12000"/>
              <a:buNone/>
              <a:defRPr sz="12000"/>
            </a:lvl4pPr>
            <a:lvl5pPr lvl="4" algn="ctr" rtl="0">
              <a:lnSpc>
                <a:spcPct val="100000"/>
              </a:lnSpc>
              <a:spcBef>
                <a:spcPts val="0"/>
              </a:spcBef>
              <a:spcAft>
                <a:spcPts val="0"/>
              </a:spcAft>
              <a:buSzPts val="12000"/>
              <a:buNone/>
              <a:defRPr sz="12000"/>
            </a:lvl5pPr>
            <a:lvl6pPr lvl="5" algn="ctr" rtl="0">
              <a:lnSpc>
                <a:spcPct val="100000"/>
              </a:lnSpc>
              <a:spcBef>
                <a:spcPts val="0"/>
              </a:spcBef>
              <a:spcAft>
                <a:spcPts val="0"/>
              </a:spcAft>
              <a:buSzPts val="12000"/>
              <a:buNone/>
              <a:defRPr sz="12000"/>
            </a:lvl6pPr>
            <a:lvl7pPr lvl="6" algn="ctr" rtl="0">
              <a:lnSpc>
                <a:spcPct val="100000"/>
              </a:lnSpc>
              <a:spcBef>
                <a:spcPts val="0"/>
              </a:spcBef>
              <a:spcAft>
                <a:spcPts val="0"/>
              </a:spcAft>
              <a:buSzPts val="12000"/>
              <a:buNone/>
              <a:defRPr sz="12000"/>
            </a:lvl7pPr>
            <a:lvl8pPr lvl="7" algn="ctr" rtl="0">
              <a:lnSpc>
                <a:spcPct val="100000"/>
              </a:lnSpc>
              <a:spcBef>
                <a:spcPts val="0"/>
              </a:spcBef>
              <a:spcAft>
                <a:spcPts val="0"/>
              </a:spcAft>
              <a:buSzPts val="12000"/>
              <a:buNone/>
              <a:defRPr sz="12000"/>
            </a:lvl8pPr>
            <a:lvl9pPr lvl="8" algn="ctr" rtl="0">
              <a:lnSpc>
                <a:spcPct val="100000"/>
              </a:lnSpc>
              <a:spcBef>
                <a:spcPts val="0"/>
              </a:spcBef>
              <a:spcAft>
                <a:spcPts val="0"/>
              </a:spcAft>
              <a:buSzPts val="12000"/>
              <a:buNone/>
              <a:defRPr sz="12000"/>
            </a:lvl9pPr>
          </a:lstStyle>
          <a:p>
            <a:r>
              <a:rPr dirty="0"/>
              <a:t>xx%</a:t>
            </a:r>
          </a:p>
        </p:txBody>
      </p:sp>
      <p:sp>
        <p:nvSpPr>
          <p:cNvPr id="72" name="Google Shape;72;p18"/>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Autofit/>
          </a:bodyPr>
          <a:lstStyle>
            <a:lvl1pPr marL="457200" lvl="0" indent="-342900" algn="ctr" rtl="0">
              <a:lnSpc>
                <a:spcPct val="115000"/>
              </a:lnSpc>
              <a:spcBef>
                <a:spcPts val="0"/>
              </a:spcBef>
              <a:spcAft>
                <a:spcPts val="0"/>
              </a:spcAft>
              <a:buSzPts val="1800"/>
              <a:buChar char="●"/>
              <a:defRPr>
                <a:solidFill>
                  <a:schemeClr val="tx1"/>
                </a:solidFill>
              </a:defRPr>
            </a:lvl1pPr>
            <a:lvl2pPr marL="914400" lvl="1" indent="-317500" algn="ctr" rtl="0">
              <a:lnSpc>
                <a:spcPct val="115000"/>
              </a:lnSpc>
              <a:spcBef>
                <a:spcPts val="1600"/>
              </a:spcBef>
              <a:spcAft>
                <a:spcPts val="0"/>
              </a:spcAft>
              <a:buSzPts val="1400"/>
              <a:buChar char="○"/>
              <a:defRPr/>
            </a:lvl2pPr>
            <a:lvl3pPr marL="1371600" lvl="2" indent="-317500" algn="ctr" rtl="0">
              <a:lnSpc>
                <a:spcPct val="115000"/>
              </a:lnSpc>
              <a:spcBef>
                <a:spcPts val="1600"/>
              </a:spcBef>
              <a:spcAft>
                <a:spcPts val="0"/>
              </a:spcAft>
              <a:buSzPts val="1400"/>
              <a:buChar char="■"/>
              <a:defRPr/>
            </a:lvl3pPr>
            <a:lvl4pPr marL="1828800" lvl="3" indent="-317500" algn="ctr" rtl="0">
              <a:lnSpc>
                <a:spcPct val="115000"/>
              </a:lnSpc>
              <a:spcBef>
                <a:spcPts val="1600"/>
              </a:spcBef>
              <a:spcAft>
                <a:spcPts val="0"/>
              </a:spcAft>
              <a:buSzPts val="1400"/>
              <a:buChar char="●"/>
              <a:defRPr/>
            </a:lvl4pPr>
            <a:lvl5pPr marL="2286000" lvl="4" indent="-317500" algn="ctr" rtl="0">
              <a:lnSpc>
                <a:spcPct val="115000"/>
              </a:lnSpc>
              <a:spcBef>
                <a:spcPts val="1600"/>
              </a:spcBef>
              <a:spcAft>
                <a:spcPts val="0"/>
              </a:spcAft>
              <a:buSzPts val="1400"/>
              <a:buChar char="○"/>
              <a:defRPr/>
            </a:lvl5pPr>
            <a:lvl6pPr marL="2743200" lvl="5" indent="-317500" algn="ctr" rtl="0">
              <a:lnSpc>
                <a:spcPct val="115000"/>
              </a:lnSpc>
              <a:spcBef>
                <a:spcPts val="1600"/>
              </a:spcBef>
              <a:spcAft>
                <a:spcPts val="0"/>
              </a:spcAft>
              <a:buSzPts val="1400"/>
              <a:buChar char="■"/>
              <a:defRPr/>
            </a:lvl6pPr>
            <a:lvl7pPr marL="3200400" lvl="6" indent="-317500" algn="ctr" rtl="0">
              <a:lnSpc>
                <a:spcPct val="115000"/>
              </a:lnSpc>
              <a:spcBef>
                <a:spcPts val="1600"/>
              </a:spcBef>
              <a:spcAft>
                <a:spcPts val="0"/>
              </a:spcAft>
              <a:buSzPts val="1400"/>
              <a:buChar char="●"/>
              <a:defRPr/>
            </a:lvl7pPr>
            <a:lvl8pPr marL="3657600" lvl="7" indent="-317500" algn="ctr" rtl="0">
              <a:lnSpc>
                <a:spcPct val="115000"/>
              </a:lnSpc>
              <a:spcBef>
                <a:spcPts val="1600"/>
              </a:spcBef>
              <a:spcAft>
                <a:spcPts val="0"/>
              </a:spcAft>
              <a:buSzPts val="1400"/>
              <a:buChar char="○"/>
              <a:defRPr/>
            </a:lvl8pPr>
            <a:lvl9pPr marL="4114800" lvl="8" indent="-317500" algn="ctr" rtl="0">
              <a:lnSpc>
                <a:spcPct val="115000"/>
              </a:lnSpc>
              <a:spcBef>
                <a:spcPts val="1600"/>
              </a:spcBef>
              <a:spcAft>
                <a:spcPts val="1600"/>
              </a:spcAft>
              <a:buSzPts val="1400"/>
              <a:buChar char="■"/>
              <a:defRPr/>
            </a:lvl9pPr>
          </a:lstStyle>
          <a:p>
            <a:endParaRPr dirty="0"/>
          </a:p>
        </p:txBody>
      </p:sp>
      <p:sp>
        <p:nvSpPr>
          <p:cNvPr id="73" name="Google Shape;73;p18"/>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4"/>
        <p:cNvGrpSpPr/>
        <p:nvPr/>
      </p:nvGrpSpPr>
      <p:grpSpPr>
        <a:xfrm>
          <a:off x="0" y="0"/>
          <a:ext cx="0" cy="0"/>
          <a:chOff x="0" y="0"/>
          <a:chExt cx="0" cy="0"/>
        </a:xfrm>
      </p:grpSpPr>
      <p:sp>
        <p:nvSpPr>
          <p:cNvPr id="75" name="Google Shape;75;p1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solidFill>
                  <a:schemeClr val="accent1"/>
                </a:solidFill>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dirty="0"/>
          </a:p>
        </p:txBody>
      </p:sp>
      <p:sp>
        <p:nvSpPr>
          <p:cNvPr id="76" name="Google Shape;76;p19"/>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77"/>
        <p:cNvGrpSpPr/>
        <p:nvPr/>
      </p:nvGrpSpPr>
      <p:grpSpPr>
        <a:xfrm>
          <a:off x="0" y="0"/>
          <a:ext cx="0" cy="0"/>
          <a:chOff x="0" y="0"/>
          <a:chExt cx="0" cy="0"/>
        </a:xfrm>
      </p:grpSpPr>
      <p:sp>
        <p:nvSpPr>
          <p:cNvPr id="78" name="Google Shape;78;p20"/>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Autofit/>
          </a:bodyPr>
          <a:lstStyle>
            <a:lvl1pPr lvl="0" algn="l" rtl="0">
              <a:lnSpc>
                <a:spcPct val="100000"/>
              </a:lnSpc>
              <a:spcBef>
                <a:spcPts val="0"/>
              </a:spcBef>
              <a:spcAft>
                <a:spcPts val="0"/>
              </a:spcAft>
              <a:buSzPts val="2400"/>
              <a:buNone/>
              <a:defRPr sz="2400">
                <a:solidFill>
                  <a:schemeClr val="accent1"/>
                </a:solidFill>
              </a:defRPr>
            </a:lvl1pPr>
            <a:lvl2pPr lvl="1" algn="l" rtl="0">
              <a:lnSpc>
                <a:spcPct val="100000"/>
              </a:lnSpc>
              <a:spcBef>
                <a:spcPts val="0"/>
              </a:spcBef>
              <a:spcAft>
                <a:spcPts val="0"/>
              </a:spcAft>
              <a:buSzPts val="2400"/>
              <a:buNone/>
              <a:defRPr sz="2400"/>
            </a:lvl2pPr>
            <a:lvl3pPr lvl="2" algn="l" rtl="0">
              <a:lnSpc>
                <a:spcPct val="100000"/>
              </a:lnSpc>
              <a:spcBef>
                <a:spcPts val="0"/>
              </a:spcBef>
              <a:spcAft>
                <a:spcPts val="0"/>
              </a:spcAft>
              <a:buSzPts val="2400"/>
              <a:buNone/>
              <a:defRPr sz="2400"/>
            </a:lvl3pPr>
            <a:lvl4pPr lvl="3" algn="l" rtl="0">
              <a:lnSpc>
                <a:spcPct val="100000"/>
              </a:lnSpc>
              <a:spcBef>
                <a:spcPts val="0"/>
              </a:spcBef>
              <a:spcAft>
                <a:spcPts val="0"/>
              </a:spcAft>
              <a:buSzPts val="2400"/>
              <a:buNone/>
              <a:defRPr sz="2400"/>
            </a:lvl4pPr>
            <a:lvl5pPr lvl="4" algn="l" rtl="0">
              <a:lnSpc>
                <a:spcPct val="100000"/>
              </a:lnSpc>
              <a:spcBef>
                <a:spcPts val="0"/>
              </a:spcBef>
              <a:spcAft>
                <a:spcPts val="0"/>
              </a:spcAft>
              <a:buSzPts val="2400"/>
              <a:buNone/>
              <a:defRPr sz="2400"/>
            </a:lvl5pPr>
            <a:lvl6pPr lvl="5" algn="l" rtl="0">
              <a:lnSpc>
                <a:spcPct val="100000"/>
              </a:lnSpc>
              <a:spcBef>
                <a:spcPts val="0"/>
              </a:spcBef>
              <a:spcAft>
                <a:spcPts val="0"/>
              </a:spcAft>
              <a:buSzPts val="2400"/>
              <a:buNone/>
              <a:defRPr sz="2400"/>
            </a:lvl6pPr>
            <a:lvl7pPr lvl="6" algn="l" rtl="0">
              <a:lnSpc>
                <a:spcPct val="100000"/>
              </a:lnSpc>
              <a:spcBef>
                <a:spcPts val="0"/>
              </a:spcBef>
              <a:spcAft>
                <a:spcPts val="0"/>
              </a:spcAft>
              <a:buSzPts val="2400"/>
              <a:buNone/>
              <a:defRPr sz="2400"/>
            </a:lvl7pPr>
            <a:lvl8pPr lvl="7" algn="l" rtl="0">
              <a:lnSpc>
                <a:spcPct val="100000"/>
              </a:lnSpc>
              <a:spcBef>
                <a:spcPts val="0"/>
              </a:spcBef>
              <a:spcAft>
                <a:spcPts val="0"/>
              </a:spcAft>
              <a:buSzPts val="2400"/>
              <a:buNone/>
              <a:defRPr sz="2400"/>
            </a:lvl8pPr>
            <a:lvl9pPr lvl="8" algn="l" rtl="0">
              <a:lnSpc>
                <a:spcPct val="100000"/>
              </a:lnSpc>
              <a:spcBef>
                <a:spcPts val="0"/>
              </a:spcBef>
              <a:spcAft>
                <a:spcPts val="0"/>
              </a:spcAft>
              <a:buSzPts val="2400"/>
              <a:buNone/>
              <a:defRPr sz="2400"/>
            </a:lvl9pPr>
          </a:lstStyle>
          <a:p>
            <a:endParaRPr dirty="0"/>
          </a:p>
        </p:txBody>
      </p:sp>
      <p:sp>
        <p:nvSpPr>
          <p:cNvPr id="79" name="Google Shape;79;p20"/>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Autofit/>
          </a:bodyPr>
          <a:lstStyle>
            <a:lvl1pPr marL="457200" lvl="0" indent="-304800" algn="l" rtl="0">
              <a:lnSpc>
                <a:spcPct val="115000"/>
              </a:lnSpc>
              <a:spcBef>
                <a:spcPts val="0"/>
              </a:spcBef>
              <a:spcAft>
                <a:spcPts val="0"/>
              </a:spcAft>
              <a:buSzPts val="1200"/>
              <a:buChar char="●"/>
              <a:defRPr sz="1200">
                <a:solidFill>
                  <a:schemeClr val="tx1"/>
                </a:solidFill>
              </a:defRPr>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dirty="0"/>
          </a:p>
        </p:txBody>
      </p:sp>
      <p:sp>
        <p:nvSpPr>
          <p:cNvPr id="80" name="Google Shape;80;p20"/>
          <p:cNvSpPr txBox="1">
            <a:spLocks noGrp="1"/>
          </p:cNvSpPr>
          <p:nvPr>
            <p:ph type="sldNum" idx="12"/>
          </p:nvPr>
        </p:nvSpPr>
        <p:spPr>
          <a:xfrm>
            <a:off x="8591578"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81"/>
        <p:cNvGrpSpPr/>
        <p:nvPr/>
      </p:nvGrpSpPr>
      <p:grpSpPr>
        <a:xfrm>
          <a:off x="0" y="0"/>
          <a:ext cx="0" cy="0"/>
          <a:chOff x="0" y="0"/>
          <a:chExt cx="0" cy="0"/>
        </a:xfrm>
      </p:grpSpPr>
      <p:sp>
        <p:nvSpPr>
          <p:cNvPr id="82" name="Google Shape;82;p21"/>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Autofit/>
          </a:bodyPr>
          <a:lstStyle>
            <a:lvl1pPr lvl="0" algn="l" rtl="0">
              <a:lnSpc>
                <a:spcPct val="100000"/>
              </a:lnSpc>
              <a:spcBef>
                <a:spcPts val="0"/>
              </a:spcBef>
              <a:spcAft>
                <a:spcPts val="0"/>
              </a:spcAft>
              <a:buSzPts val="4800"/>
              <a:buNone/>
              <a:defRPr sz="4800"/>
            </a:lvl1pPr>
            <a:lvl2pPr lvl="1" algn="l" rtl="0">
              <a:lnSpc>
                <a:spcPct val="100000"/>
              </a:lnSpc>
              <a:spcBef>
                <a:spcPts val="0"/>
              </a:spcBef>
              <a:spcAft>
                <a:spcPts val="0"/>
              </a:spcAft>
              <a:buSzPts val="4800"/>
              <a:buNone/>
              <a:defRPr sz="4800"/>
            </a:lvl2pPr>
            <a:lvl3pPr lvl="2" algn="l" rtl="0">
              <a:lnSpc>
                <a:spcPct val="100000"/>
              </a:lnSpc>
              <a:spcBef>
                <a:spcPts val="0"/>
              </a:spcBef>
              <a:spcAft>
                <a:spcPts val="0"/>
              </a:spcAft>
              <a:buSzPts val="4800"/>
              <a:buNone/>
              <a:defRPr sz="4800"/>
            </a:lvl3pPr>
            <a:lvl4pPr lvl="3" algn="l" rtl="0">
              <a:lnSpc>
                <a:spcPct val="100000"/>
              </a:lnSpc>
              <a:spcBef>
                <a:spcPts val="0"/>
              </a:spcBef>
              <a:spcAft>
                <a:spcPts val="0"/>
              </a:spcAft>
              <a:buSzPts val="4800"/>
              <a:buNone/>
              <a:defRPr sz="4800"/>
            </a:lvl4pPr>
            <a:lvl5pPr lvl="4" algn="l" rtl="0">
              <a:lnSpc>
                <a:spcPct val="100000"/>
              </a:lnSpc>
              <a:spcBef>
                <a:spcPts val="0"/>
              </a:spcBef>
              <a:spcAft>
                <a:spcPts val="0"/>
              </a:spcAft>
              <a:buSzPts val="4800"/>
              <a:buNone/>
              <a:defRPr sz="4800"/>
            </a:lvl5pPr>
            <a:lvl6pPr lvl="5" algn="l" rtl="0">
              <a:lnSpc>
                <a:spcPct val="100000"/>
              </a:lnSpc>
              <a:spcBef>
                <a:spcPts val="0"/>
              </a:spcBef>
              <a:spcAft>
                <a:spcPts val="0"/>
              </a:spcAft>
              <a:buSzPts val="4800"/>
              <a:buNone/>
              <a:defRPr sz="4800"/>
            </a:lvl6pPr>
            <a:lvl7pPr lvl="6" algn="l" rtl="0">
              <a:lnSpc>
                <a:spcPct val="100000"/>
              </a:lnSpc>
              <a:spcBef>
                <a:spcPts val="0"/>
              </a:spcBef>
              <a:spcAft>
                <a:spcPts val="0"/>
              </a:spcAft>
              <a:buSzPts val="4800"/>
              <a:buNone/>
              <a:defRPr sz="4800"/>
            </a:lvl7pPr>
            <a:lvl8pPr lvl="7" algn="l" rtl="0">
              <a:lnSpc>
                <a:spcPct val="100000"/>
              </a:lnSpc>
              <a:spcBef>
                <a:spcPts val="0"/>
              </a:spcBef>
              <a:spcAft>
                <a:spcPts val="0"/>
              </a:spcAft>
              <a:buSzPts val="4800"/>
              <a:buNone/>
              <a:defRPr sz="4800"/>
            </a:lvl8pPr>
            <a:lvl9pPr lvl="8" algn="l" rtl="0">
              <a:lnSpc>
                <a:spcPct val="100000"/>
              </a:lnSpc>
              <a:spcBef>
                <a:spcPts val="0"/>
              </a:spcBef>
              <a:spcAft>
                <a:spcPts val="0"/>
              </a:spcAft>
              <a:buSzPts val="4800"/>
              <a:buNone/>
              <a:defRPr sz="4800"/>
            </a:lvl9pPr>
          </a:lstStyle>
          <a:p>
            <a:endParaRPr/>
          </a:p>
        </p:txBody>
      </p:sp>
      <p:sp>
        <p:nvSpPr>
          <p:cNvPr id="83" name="Google Shape;83;p21"/>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84"/>
        <p:cNvGrpSpPr/>
        <p:nvPr/>
      </p:nvGrpSpPr>
      <p:grpSpPr>
        <a:xfrm>
          <a:off x="0" y="0"/>
          <a:ext cx="0" cy="0"/>
          <a:chOff x="0" y="0"/>
          <a:chExt cx="0" cy="0"/>
        </a:xfrm>
      </p:grpSpPr>
      <p:sp>
        <p:nvSpPr>
          <p:cNvPr id="85" name="Google Shape;85;p22"/>
          <p:cNvSpPr/>
          <p:nvPr/>
        </p:nvSpPr>
        <p:spPr>
          <a:xfrm>
            <a:off x="4572000" y="0"/>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86" name="Google Shape;86;p22"/>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4200"/>
              <a:buNone/>
              <a:defRPr sz="4200"/>
            </a:lvl1pPr>
            <a:lvl2pPr lvl="1" algn="ctr" rtl="0">
              <a:lnSpc>
                <a:spcPct val="100000"/>
              </a:lnSpc>
              <a:spcBef>
                <a:spcPts val="0"/>
              </a:spcBef>
              <a:spcAft>
                <a:spcPts val="0"/>
              </a:spcAft>
              <a:buSzPts val="4200"/>
              <a:buNone/>
              <a:defRPr sz="4200"/>
            </a:lvl2pPr>
            <a:lvl3pPr lvl="2" algn="ctr" rtl="0">
              <a:lnSpc>
                <a:spcPct val="100000"/>
              </a:lnSpc>
              <a:spcBef>
                <a:spcPts val="0"/>
              </a:spcBef>
              <a:spcAft>
                <a:spcPts val="0"/>
              </a:spcAft>
              <a:buSzPts val="4200"/>
              <a:buNone/>
              <a:defRPr sz="4200"/>
            </a:lvl3pPr>
            <a:lvl4pPr lvl="3" algn="ctr" rtl="0">
              <a:lnSpc>
                <a:spcPct val="100000"/>
              </a:lnSpc>
              <a:spcBef>
                <a:spcPts val="0"/>
              </a:spcBef>
              <a:spcAft>
                <a:spcPts val="0"/>
              </a:spcAft>
              <a:buSzPts val="4200"/>
              <a:buNone/>
              <a:defRPr sz="4200"/>
            </a:lvl4pPr>
            <a:lvl5pPr lvl="4" algn="ctr" rtl="0">
              <a:lnSpc>
                <a:spcPct val="100000"/>
              </a:lnSpc>
              <a:spcBef>
                <a:spcPts val="0"/>
              </a:spcBef>
              <a:spcAft>
                <a:spcPts val="0"/>
              </a:spcAft>
              <a:buSzPts val="4200"/>
              <a:buNone/>
              <a:defRPr sz="4200"/>
            </a:lvl5pPr>
            <a:lvl6pPr lvl="5" algn="ctr" rtl="0">
              <a:lnSpc>
                <a:spcPct val="100000"/>
              </a:lnSpc>
              <a:spcBef>
                <a:spcPts val="0"/>
              </a:spcBef>
              <a:spcAft>
                <a:spcPts val="0"/>
              </a:spcAft>
              <a:buSzPts val="4200"/>
              <a:buNone/>
              <a:defRPr sz="4200"/>
            </a:lvl6pPr>
            <a:lvl7pPr lvl="6" algn="ctr" rtl="0">
              <a:lnSpc>
                <a:spcPct val="100000"/>
              </a:lnSpc>
              <a:spcBef>
                <a:spcPts val="0"/>
              </a:spcBef>
              <a:spcAft>
                <a:spcPts val="0"/>
              </a:spcAft>
              <a:buSzPts val="4200"/>
              <a:buNone/>
              <a:defRPr sz="4200"/>
            </a:lvl7pPr>
            <a:lvl8pPr lvl="7" algn="ctr" rtl="0">
              <a:lnSpc>
                <a:spcPct val="100000"/>
              </a:lnSpc>
              <a:spcBef>
                <a:spcPts val="0"/>
              </a:spcBef>
              <a:spcAft>
                <a:spcPts val="0"/>
              </a:spcAft>
              <a:buSzPts val="4200"/>
              <a:buNone/>
              <a:defRPr sz="4200"/>
            </a:lvl8pPr>
            <a:lvl9pPr lvl="8" algn="ctr" rtl="0">
              <a:lnSpc>
                <a:spcPct val="100000"/>
              </a:lnSpc>
              <a:spcBef>
                <a:spcPts val="0"/>
              </a:spcBef>
              <a:spcAft>
                <a:spcPts val="0"/>
              </a:spcAft>
              <a:buSzPts val="4200"/>
              <a:buNone/>
              <a:defRPr sz="4200"/>
            </a:lvl9pPr>
          </a:lstStyle>
          <a:p>
            <a:endParaRPr/>
          </a:p>
        </p:txBody>
      </p:sp>
      <p:sp>
        <p:nvSpPr>
          <p:cNvPr id="87" name="Google Shape;87;p22"/>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88" name="Google Shape;88;p22"/>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Autofit/>
          </a:bodyPr>
          <a:lstStyle>
            <a:lvl1pPr marL="457200" lvl="0" indent="-342900" algn="l" rtl="0">
              <a:lnSpc>
                <a:spcPct val="115000"/>
              </a:lnSpc>
              <a:spcBef>
                <a:spcPts val="0"/>
              </a:spcBef>
              <a:spcAft>
                <a:spcPts val="0"/>
              </a:spcAft>
              <a:buSzPts val="1800"/>
              <a:buChar char="●"/>
              <a:defRPr>
                <a:solidFill>
                  <a:schemeClr val="tx1"/>
                </a:solidFill>
              </a:defRPr>
            </a:lvl1pPr>
            <a:lvl2pPr marL="914400" lvl="1" indent="-317500" algn="l" rtl="0">
              <a:lnSpc>
                <a:spcPct val="115000"/>
              </a:lnSpc>
              <a:spcBef>
                <a:spcPts val="1600"/>
              </a:spcBef>
              <a:spcAft>
                <a:spcPts val="0"/>
              </a:spcAft>
              <a:buSzPts val="1400"/>
              <a:buChar char="○"/>
              <a:defRPr/>
            </a:lvl2pPr>
            <a:lvl3pPr marL="1371600" lvl="2" indent="-317500" algn="l" rtl="0">
              <a:lnSpc>
                <a:spcPct val="115000"/>
              </a:lnSpc>
              <a:spcBef>
                <a:spcPts val="1600"/>
              </a:spcBef>
              <a:spcAft>
                <a:spcPts val="0"/>
              </a:spcAft>
              <a:buSzPts val="1400"/>
              <a:buChar char="■"/>
              <a:defRPr/>
            </a:lvl3pPr>
            <a:lvl4pPr marL="1828800" lvl="3" indent="-317500" algn="l" rtl="0">
              <a:lnSpc>
                <a:spcPct val="115000"/>
              </a:lnSpc>
              <a:spcBef>
                <a:spcPts val="1600"/>
              </a:spcBef>
              <a:spcAft>
                <a:spcPts val="0"/>
              </a:spcAft>
              <a:buSzPts val="1400"/>
              <a:buChar char="●"/>
              <a:defRPr/>
            </a:lvl4pPr>
            <a:lvl5pPr marL="2286000" lvl="4" indent="-317500" algn="l" rtl="0">
              <a:lnSpc>
                <a:spcPct val="115000"/>
              </a:lnSpc>
              <a:spcBef>
                <a:spcPts val="1600"/>
              </a:spcBef>
              <a:spcAft>
                <a:spcPts val="0"/>
              </a:spcAft>
              <a:buSzPts val="1400"/>
              <a:buChar char="○"/>
              <a:defRPr/>
            </a:lvl5pPr>
            <a:lvl6pPr marL="2743200" lvl="5" indent="-317500" algn="l" rtl="0">
              <a:lnSpc>
                <a:spcPct val="115000"/>
              </a:lnSpc>
              <a:spcBef>
                <a:spcPts val="1600"/>
              </a:spcBef>
              <a:spcAft>
                <a:spcPts val="0"/>
              </a:spcAft>
              <a:buSzPts val="1400"/>
              <a:buChar char="■"/>
              <a:defRPr/>
            </a:lvl6pPr>
            <a:lvl7pPr marL="3200400" lvl="6" indent="-317500" algn="l" rtl="0">
              <a:lnSpc>
                <a:spcPct val="115000"/>
              </a:lnSpc>
              <a:spcBef>
                <a:spcPts val="1600"/>
              </a:spcBef>
              <a:spcAft>
                <a:spcPts val="0"/>
              </a:spcAft>
              <a:buSzPts val="1400"/>
              <a:buChar char="●"/>
              <a:defRPr/>
            </a:lvl7pPr>
            <a:lvl8pPr marL="3657600" lvl="7" indent="-317500" algn="l" rtl="0">
              <a:lnSpc>
                <a:spcPct val="115000"/>
              </a:lnSpc>
              <a:spcBef>
                <a:spcPts val="1600"/>
              </a:spcBef>
              <a:spcAft>
                <a:spcPts val="0"/>
              </a:spcAft>
              <a:buSzPts val="1400"/>
              <a:buChar char="○"/>
              <a:defRPr/>
            </a:lvl8pPr>
            <a:lvl9pPr marL="4114800" lvl="8" indent="-317500" algn="l" rtl="0">
              <a:lnSpc>
                <a:spcPct val="115000"/>
              </a:lnSpc>
              <a:spcBef>
                <a:spcPts val="1600"/>
              </a:spcBef>
              <a:spcAft>
                <a:spcPts val="1600"/>
              </a:spcAft>
              <a:buSzPts val="1400"/>
              <a:buChar char="■"/>
              <a:defRPr/>
            </a:lvl9pPr>
          </a:lstStyle>
          <a:p>
            <a:endParaRPr dirty="0"/>
          </a:p>
        </p:txBody>
      </p:sp>
      <p:sp>
        <p:nvSpPr>
          <p:cNvPr id="89" name="Google Shape;89;p22"/>
          <p:cNvSpPr txBox="1">
            <a:spLocks noGrp="1"/>
          </p:cNvSpPr>
          <p:nvPr>
            <p:ph type="sldNum" idx="12"/>
          </p:nvPr>
        </p:nvSpPr>
        <p:spPr>
          <a:xfrm>
            <a:off x="8595300" y="474965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90"/>
        <p:cNvGrpSpPr/>
        <p:nvPr/>
      </p:nvGrpSpPr>
      <p:grpSpPr>
        <a:xfrm>
          <a:off x="0" y="0"/>
          <a:ext cx="0" cy="0"/>
          <a:chOff x="0" y="0"/>
          <a:chExt cx="0" cy="0"/>
        </a:xfrm>
      </p:grpSpPr>
      <p:sp>
        <p:nvSpPr>
          <p:cNvPr id="91" name="Google Shape;91;p23"/>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lvl1pPr marL="457200" lvl="0" indent="-228600" algn="l" rtl="0">
              <a:lnSpc>
                <a:spcPct val="100000"/>
              </a:lnSpc>
              <a:spcBef>
                <a:spcPts val="0"/>
              </a:spcBef>
              <a:spcAft>
                <a:spcPts val="0"/>
              </a:spcAft>
              <a:buSzPts val="1800"/>
              <a:buNone/>
              <a:defRPr>
                <a:solidFill>
                  <a:schemeClr val="tx1"/>
                </a:solidFill>
              </a:defRPr>
            </a:lvl1pPr>
          </a:lstStyle>
          <a:p>
            <a:endParaRPr dirty="0"/>
          </a:p>
        </p:txBody>
      </p:sp>
      <p:sp>
        <p:nvSpPr>
          <p:cNvPr id="92" name="Google Shape;92;p23"/>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3"/>
        <p:cNvGrpSpPr/>
        <p:nvPr/>
      </p:nvGrpSpPr>
      <p:grpSpPr>
        <a:xfrm>
          <a:off x="0" y="0"/>
          <a:ext cx="0" cy="0"/>
          <a:chOff x="0" y="0"/>
          <a:chExt cx="0" cy="0"/>
        </a:xfrm>
      </p:grpSpPr>
      <p:sp>
        <p:nvSpPr>
          <p:cNvPr id="94" name="Google Shape;94;p24"/>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Ref idx="1001">
        <a:schemeClr val="bg1"/>
      </p:bgRef>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dirty="0"/>
          </a:p>
        </p:txBody>
      </p:sp>
    </p:spTree>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dirty="0"/>
          </a:p>
        </p:txBody>
      </p:sp>
      <p:sp>
        <p:nvSpPr>
          <p:cNvPr id="52" name="Google Shape;52;p1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dirty="0"/>
          </a:p>
        </p:txBody>
      </p:sp>
      <p:sp>
        <p:nvSpPr>
          <p:cNvPr id="53" name="Google Shape;53;p13"/>
          <p:cNvSpPr txBox="1">
            <a:spLocks noGrp="1"/>
          </p:cNvSpPr>
          <p:nvPr>
            <p:ph type="sldNum" idx="12"/>
          </p:nvPr>
        </p:nvSpPr>
        <p:spPr>
          <a:xfrm>
            <a:off x="8601852"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accent1"/>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tx1"/>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hyperlink" Target="https://www.gov.uk/government/publications/relationships-education-relationships-and-sex-education-rse-and-health-education" TargetMode="External"/><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hyperlink" Target="https://www.gov.uk/government/publications/supporting-early-career-teachers"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gov.uk/government/publications/national-curriculum-in-england-computing-programmes-of-study" TargetMode="External"/><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hyperlink" Target="https://www.gov.uk/government/publications/education-for-a-connected-world" TargetMode="External"/><Relationship Id="rId7" Type="http://schemas.openxmlformats.org/officeDocument/2006/relationships/hyperlink" Target="https://www.gov.uk/government/publications/digital-resilience-framework" TargetMode="External"/><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hyperlink" Target="https://www.gov.uk/government/publications/keeping-children-safe-in-education--2" TargetMode="External"/><Relationship Id="rId5" Type="http://schemas.openxmlformats.org/officeDocument/2006/relationships/hyperlink" Target="https://www.gov.uk/government/publications/preventing-and-tackling-bullying" TargetMode="External"/><Relationship Id="rId4" Type="http://schemas.openxmlformats.org/officeDocument/2006/relationships/hyperlink" Target="https://www.gov.uk/government/publications/teaching-online-safety-in-schools"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hyperlink" Target="https://www.gov.uk/government/publications/send-code-of-practice-0-to-25" TargetMode="External"/><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hyperlink" Target="https://crimestoppers-uk.org/" TargetMode="External"/><Relationship Id="rId2" Type="http://schemas.openxmlformats.org/officeDocument/2006/relationships/notesSlide" Target="../notesSlides/notesSlide46.xml"/><Relationship Id="rId1" Type="http://schemas.openxmlformats.org/officeDocument/2006/relationships/slideLayout" Target="../slideLayouts/slideLayout13.xml"/><Relationship Id="rId5" Type="http://schemas.openxmlformats.org/officeDocument/2006/relationships/hyperlink" Target="https://www.childline.org.uk/" TargetMode="External"/><Relationship Id="rId4" Type="http://schemas.openxmlformats.org/officeDocument/2006/relationships/hyperlink" Target="https://reportharmfulcontent.com/" TargetMode="Externa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hyperlink" Target="https://www.gamblingcommission.gov.uk/for-the-public/What-is-gambling.aspx" TargetMode="External"/><Relationship Id="rId2" Type="http://schemas.openxmlformats.org/officeDocument/2006/relationships/notesSlide" Target="../notesSlides/notesSlide55.xml"/><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3" Type="http://schemas.openxmlformats.org/officeDocument/2006/relationships/hyperlink" Target="https://www.nhs.uk/live-well/healthy-body/addiction-what-is-it/" TargetMode="External"/><Relationship Id="rId2" Type="http://schemas.openxmlformats.org/officeDocument/2006/relationships/notesSlide" Target="../notesSlides/notesSlide57.xml"/><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3.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3.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4.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3.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13.xml"/></Relationships>
</file>

<file path=ppt/slides/_rels/slide65.xml.rels><?xml version="1.0" encoding="UTF-8" standalone="yes"?>
<Relationships xmlns="http://schemas.openxmlformats.org/package/2006/relationships"><Relationship Id="rId3" Type="http://schemas.openxmlformats.org/officeDocument/2006/relationships/hyperlink" Target="https://www.childline.org.uk/" TargetMode="External"/><Relationship Id="rId2" Type="http://schemas.openxmlformats.org/officeDocument/2006/relationships/notesSlide" Target="../notesSlides/notesSlide65.xml"/><Relationship Id="rId1" Type="http://schemas.openxmlformats.org/officeDocument/2006/relationships/slideLayout" Target="../slideLayouts/slideLayout13.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13.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4.xml"/></Relationships>
</file>

<file path=ppt/slides/_rels/slide70.xml.rels><?xml version="1.0" encoding="UTF-8" standalone="yes"?>
<Relationships xmlns="http://schemas.openxmlformats.org/package/2006/relationships"><Relationship Id="rId3" Type="http://schemas.openxmlformats.org/officeDocument/2006/relationships/hyperlink" Target="http://www.saferinternetday.org.uk" TargetMode="External"/><Relationship Id="rId2" Type="http://schemas.openxmlformats.org/officeDocument/2006/relationships/notesSlide" Target="../notesSlides/notesSlide70.xml"/><Relationship Id="rId1" Type="http://schemas.openxmlformats.org/officeDocument/2006/relationships/slideLayout" Target="../slideLayouts/slideLayout4.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4.xml"/></Relationships>
</file>

<file path=ppt/slides/_rels/slide72.xml.rels><?xml version="1.0" encoding="UTF-8" standalone="yes"?>
<Relationships xmlns="http://schemas.openxmlformats.org/package/2006/relationships"><Relationship Id="rId8" Type="http://schemas.openxmlformats.org/officeDocument/2006/relationships/hyperlink" Target="https://revengepornhelpline.org.uk/" TargetMode="External"/><Relationship Id="rId3" Type="http://schemas.openxmlformats.org/officeDocument/2006/relationships/hyperlink" Target="https://www.childline.org.uk/" TargetMode="External"/><Relationship Id="rId7" Type="http://schemas.openxmlformats.org/officeDocument/2006/relationships/hyperlink" Target="https://www.saferinternet.org.uk/" TargetMode="External"/><Relationship Id="rId2" Type="http://schemas.openxmlformats.org/officeDocument/2006/relationships/notesSlide" Target="../notesSlides/notesSlide72.xml"/><Relationship Id="rId1" Type="http://schemas.openxmlformats.org/officeDocument/2006/relationships/slideLayout" Target="../slideLayouts/slideLayout4.xml"/><Relationship Id="rId6" Type="http://schemas.openxmlformats.org/officeDocument/2006/relationships/hyperlink" Target="https://www.thinkuknow.co.uk/" TargetMode="External"/><Relationship Id="rId5" Type="http://schemas.openxmlformats.org/officeDocument/2006/relationships/hyperlink" Target="https://www.iwf.org.uk/" TargetMode="External"/><Relationship Id="rId4" Type="http://schemas.openxmlformats.org/officeDocument/2006/relationships/hyperlink" Target="https://www.ceop.police.uk/safety-centre/" TargetMode="External"/><Relationship Id="rId9" Type="http://schemas.openxmlformats.org/officeDocument/2006/relationships/hyperlink" Target="https://reportharmfulcontent.com/" TargetMode="Externa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4.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4.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4.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4.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4.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3.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4.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4.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4.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25"/>
          <p:cNvSpPr txBox="1">
            <a:spLocks noGrp="1"/>
          </p:cNvSpPr>
          <p:nvPr>
            <p:ph type="ctrTitle"/>
          </p:nvPr>
        </p:nvSpPr>
        <p:spPr>
          <a:xfrm>
            <a:off x="311700" y="628025"/>
            <a:ext cx="8520600" cy="5691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3000" dirty="0">
                <a:solidFill>
                  <a:schemeClr val="accent1"/>
                </a:solidFill>
              </a:rPr>
              <a:t>Training module</a:t>
            </a:r>
            <a:endParaRPr sz="3000" dirty="0">
              <a:solidFill>
                <a:schemeClr val="accent1"/>
              </a:solidFill>
            </a:endParaRPr>
          </a:p>
        </p:txBody>
      </p:sp>
      <p:sp>
        <p:nvSpPr>
          <p:cNvPr id="100" name="Google Shape;100;p25"/>
          <p:cNvSpPr txBox="1">
            <a:spLocks noGrp="1"/>
          </p:cNvSpPr>
          <p:nvPr>
            <p:ph type="subTitle" idx="1"/>
          </p:nvPr>
        </p:nvSpPr>
        <p:spPr>
          <a:xfrm>
            <a:off x="117900" y="90925"/>
            <a:ext cx="7056300" cy="569100"/>
          </a:xfrm>
          <a:prstGeom prst="rect">
            <a:avLst/>
          </a:prstGeom>
          <a:ln w="19050" cap="flat" cmpd="sng">
            <a:solidFill>
              <a:srgbClr val="8A252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sz="2400" dirty="0">
                <a:solidFill>
                  <a:srgbClr val="8A2529"/>
                </a:solidFill>
              </a:rPr>
              <a:t>ADAPT THIS FOR YOUR OWN PRESENTATION </a:t>
            </a:r>
            <a:endParaRPr sz="2400" dirty="0">
              <a:solidFill>
                <a:srgbClr val="8A2529"/>
              </a:solidFill>
            </a:endParaRPr>
          </a:p>
        </p:txBody>
      </p:sp>
      <p:sp>
        <p:nvSpPr>
          <p:cNvPr id="101" name="Google Shape;101;p25"/>
          <p:cNvSpPr txBox="1">
            <a:spLocks noGrp="1"/>
          </p:cNvSpPr>
          <p:nvPr>
            <p:ph type="subTitle" idx="1"/>
          </p:nvPr>
        </p:nvSpPr>
        <p:spPr>
          <a:xfrm>
            <a:off x="1337100" y="3596125"/>
            <a:ext cx="6545400" cy="569100"/>
          </a:xfrm>
          <a:prstGeom prst="rect">
            <a:avLst/>
          </a:prstGeom>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800" dirty="0">
                <a:solidFill>
                  <a:srgbClr val="8A2529"/>
                </a:solidFill>
              </a:rPr>
              <a:t>[YOUR NAME, YOUR SCHOOL]</a:t>
            </a:r>
            <a:endParaRPr sz="1800" dirty="0">
              <a:solidFill>
                <a:srgbClr val="8A2529"/>
              </a:solidFill>
            </a:endParaRPr>
          </a:p>
        </p:txBody>
      </p:sp>
      <p:sp>
        <p:nvSpPr>
          <p:cNvPr id="102" name="Google Shape;102;p25"/>
          <p:cNvSpPr txBox="1">
            <a:spLocks noGrp="1"/>
          </p:cNvSpPr>
          <p:nvPr>
            <p:ph type="ctrTitle"/>
          </p:nvPr>
        </p:nvSpPr>
        <p:spPr>
          <a:xfrm>
            <a:off x="311700" y="1822325"/>
            <a:ext cx="8754300" cy="9750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3600">
                <a:solidFill>
                  <a:schemeClr val="accent1"/>
                </a:solidFill>
              </a:rPr>
              <a:t>Teaching </a:t>
            </a:r>
            <a:r>
              <a:rPr lang="en-GB" sz="3600" b="1" dirty="0">
                <a:solidFill>
                  <a:schemeClr val="accent1"/>
                </a:solidFill>
              </a:rPr>
              <a:t>i</a:t>
            </a:r>
            <a:r>
              <a:rPr lang="en-GB" sz="3600" b="1">
                <a:solidFill>
                  <a:schemeClr val="accent1"/>
                </a:solidFill>
              </a:rPr>
              <a:t>nternet </a:t>
            </a:r>
            <a:r>
              <a:rPr lang="en-GB" sz="3600" b="1" dirty="0">
                <a:solidFill>
                  <a:schemeClr val="accent1"/>
                </a:solidFill>
              </a:rPr>
              <a:t>safety and harms</a:t>
            </a:r>
            <a:endParaRPr sz="3600" dirty="0">
              <a:solidFill>
                <a:schemeClr val="accent1"/>
              </a:solidFill>
            </a:endParaRPr>
          </a:p>
        </p:txBody>
      </p:sp>
      <p:sp>
        <p:nvSpPr>
          <p:cNvPr id="103" name="Google Shape;103;p25"/>
          <p:cNvSpPr txBox="1"/>
          <p:nvPr/>
        </p:nvSpPr>
        <p:spPr>
          <a:xfrm>
            <a:off x="2630850" y="2957875"/>
            <a:ext cx="3882300" cy="569100"/>
          </a:xfrm>
          <a:prstGeom prst="rect">
            <a:avLst/>
          </a:prstGeom>
          <a:noFill/>
          <a:ln w="1905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400" dirty="0">
                <a:solidFill>
                  <a:schemeClr val="accent1"/>
                </a:solidFill>
              </a:rPr>
              <a:t>Part of: Health education </a:t>
            </a:r>
            <a:endParaRPr sz="2400" dirty="0">
              <a:solidFill>
                <a:schemeClr val="accent1"/>
              </a:solidFill>
            </a:endParaRPr>
          </a:p>
        </p:txBody>
      </p:sp>
      <p:sp>
        <p:nvSpPr>
          <p:cNvPr id="104" name="Google Shape;104;p25"/>
          <p:cNvSpPr txBox="1"/>
          <p:nvPr/>
        </p:nvSpPr>
        <p:spPr>
          <a:xfrm>
            <a:off x="6782637" y="4497250"/>
            <a:ext cx="2100813" cy="498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2000" dirty="0">
                <a:solidFill>
                  <a:srgbClr val="8A2529"/>
                </a:solidFill>
              </a:rPr>
              <a:t>September 2020</a:t>
            </a:r>
            <a:endParaRPr sz="2000" dirty="0">
              <a:solidFill>
                <a:srgbClr val="8A2529"/>
              </a:solidFill>
            </a:endParaRPr>
          </a:p>
        </p:txBody>
      </p:sp>
      <p:sp>
        <p:nvSpPr>
          <p:cNvPr id="105" name="Google Shape;105;p25"/>
          <p:cNvSpPr txBox="1"/>
          <p:nvPr/>
        </p:nvSpPr>
        <p:spPr>
          <a:xfrm>
            <a:off x="4483875" y="4412025"/>
            <a:ext cx="1608600" cy="4980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000" dirty="0">
                <a:solidFill>
                  <a:srgbClr val="004712"/>
                </a:solidFill>
              </a:rPr>
              <a:t>Secondary</a:t>
            </a:r>
            <a:endParaRPr sz="2000" dirty="0">
              <a:solidFill>
                <a:srgbClr val="004712"/>
              </a:solidFill>
            </a:endParaRPr>
          </a:p>
        </p:txBody>
      </p:sp>
      <p:sp>
        <p:nvSpPr>
          <p:cNvPr id="106" name="Google Shape;106;p25"/>
          <p:cNvSpPr txBox="1"/>
          <p:nvPr/>
        </p:nvSpPr>
        <p:spPr>
          <a:xfrm>
            <a:off x="3082100" y="4412025"/>
            <a:ext cx="1257900" cy="4980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000" dirty="0">
                <a:solidFill>
                  <a:srgbClr val="260859"/>
                </a:solidFill>
              </a:rPr>
              <a:t>Primary</a:t>
            </a:r>
            <a:endParaRPr sz="2000" dirty="0">
              <a:solidFill>
                <a:srgbClr val="26085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p26"/>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b="1" dirty="0"/>
              <a:t>Contents</a:t>
            </a:r>
            <a:endParaRPr b="1" dirty="0"/>
          </a:p>
        </p:txBody>
      </p:sp>
      <p:sp>
        <p:nvSpPr>
          <p:cNvPr id="113" name="Google Shape;113;p26"/>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a:t>
            </a:fld>
            <a:endParaRPr dirty="0"/>
          </a:p>
        </p:txBody>
      </p:sp>
      <p:sp>
        <p:nvSpPr>
          <p:cNvPr id="2" name="TextBox 1">
            <a:extLst>
              <a:ext uri="{FF2B5EF4-FFF2-40B4-BE49-F238E27FC236}">
                <a16:creationId xmlns:a16="http://schemas.microsoft.com/office/drawing/2014/main" id="{929D4EDF-7090-4C1B-9AAD-8BCDBC0FC332}"/>
              </a:ext>
            </a:extLst>
          </p:cNvPr>
          <p:cNvSpPr txBox="1"/>
          <p:nvPr/>
        </p:nvSpPr>
        <p:spPr>
          <a:xfrm>
            <a:off x="381837" y="999811"/>
            <a:ext cx="8606414" cy="3785652"/>
          </a:xfrm>
          <a:prstGeom prst="rect">
            <a:avLst/>
          </a:prstGeom>
          <a:noFill/>
        </p:spPr>
        <p:txBody>
          <a:bodyPr wrap="square" rtlCol="0">
            <a:spAutoFit/>
          </a:bodyPr>
          <a:lstStyle/>
          <a:p>
            <a:pPr marL="0" marR="0" indent="0" algn="l" rtl="0" fontAlgn="t">
              <a:lnSpc>
                <a:spcPct val="150000"/>
              </a:lnSpc>
              <a:spcBef>
                <a:spcPts val="0"/>
              </a:spcBef>
              <a:spcAft>
                <a:spcPts val="0"/>
              </a:spcAft>
            </a:pP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 3</a:t>
            </a:r>
            <a:r>
              <a:rPr lang="en-GB" sz="2000" dirty="0">
                <a:solidFill>
                  <a:schemeClr val="accent1"/>
                </a:solidFill>
                <a:latin typeface="Arial" panose="020B0604020202020204" pitchFamily="34" charset="0"/>
                <a:ea typeface="Arial" panose="020B0604020202020204" pitchFamily="34" charset="0"/>
              </a:rPr>
              <a:t>	</a:t>
            </a: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About this training module </a:t>
            </a:r>
            <a:endParaRPr lang="en-GB" sz="2000" b="0" i="0" u="none" strike="noStrike" dirty="0">
              <a:solidFill>
                <a:schemeClr val="accent1"/>
              </a:solidFill>
              <a:effectLst/>
              <a:latin typeface="Arial" panose="020B0604020202020204" pitchFamily="34" charset="0"/>
            </a:endParaRPr>
          </a:p>
          <a:p>
            <a:pPr marL="0" marR="0" indent="0" algn="l" rtl="0" fontAlgn="t">
              <a:lnSpc>
                <a:spcPct val="150000"/>
              </a:lnSpc>
              <a:spcBef>
                <a:spcPts val="0"/>
              </a:spcBef>
              <a:spcAft>
                <a:spcPts val="0"/>
              </a:spcAft>
            </a:pP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 5</a:t>
            </a:r>
            <a:r>
              <a:rPr lang="en-GB" sz="2000" dirty="0">
                <a:solidFill>
                  <a:schemeClr val="accent1"/>
                </a:solidFill>
                <a:latin typeface="Arial" panose="020B0604020202020204" pitchFamily="34" charset="0"/>
                <a:ea typeface="Arial" panose="020B0604020202020204" pitchFamily="34" charset="0"/>
              </a:rPr>
              <a:t>	</a:t>
            </a: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Teaching the new curriculum</a:t>
            </a:r>
            <a:endParaRPr lang="en-GB" sz="2000" b="0" i="0" u="none" strike="noStrike" dirty="0">
              <a:solidFill>
                <a:schemeClr val="accent1"/>
              </a:solidFill>
              <a:effectLst/>
              <a:latin typeface="Arial" panose="020B0604020202020204" pitchFamily="34" charset="0"/>
            </a:endParaRPr>
          </a:p>
          <a:p>
            <a:pPr marL="0" marR="0" indent="0" algn="l" rtl="0" fontAlgn="t">
              <a:lnSpc>
                <a:spcPct val="150000"/>
              </a:lnSpc>
              <a:spcBef>
                <a:spcPts val="0"/>
              </a:spcBef>
              <a:spcAft>
                <a:spcPts val="0"/>
              </a:spcAft>
            </a:pP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15</a:t>
            </a:r>
            <a:r>
              <a:rPr lang="en-GB" sz="2000" dirty="0">
                <a:solidFill>
                  <a:schemeClr val="accent1"/>
                </a:solidFill>
                <a:latin typeface="Arial" panose="020B0604020202020204" pitchFamily="34" charset="0"/>
                <a:ea typeface="Arial" panose="020B0604020202020204" pitchFamily="34" charset="0"/>
              </a:rPr>
              <a:t>	</a:t>
            </a: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Safeguarding </a:t>
            </a:r>
            <a:endParaRPr lang="en-GB" sz="2000" b="0" i="0" u="none" strike="noStrike" dirty="0">
              <a:solidFill>
                <a:schemeClr val="accent1"/>
              </a:solidFill>
              <a:effectLst/>
              <a:latin typeface="Arial" panose="020B0604020202020204" pitchFamily="34" charset="0"/>
            </a:endParaRPr>
          </a:p>
          <a:p>
            <a:pPr marL="0" marR="0" indent="0" algn="l" rtl="0" fontAlgn="t">
              <a:lnSpc>
                <a:spcPct val="150000"/>
              </a:lnSpc>
              <a:spcBef>
                <a:spcPts val="0"/>
              </a:spcBef>
              <a:spcAft>
                <a:spcPts val="0"/>
              </a:spcAft>
            </a:pP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18</a:t>
            </a:r>
            <a:r>
              <a:rPr lang="en-GB" sz="2000" dirty="0">
                <a:solidFill>
                  <a:schemeClr val="accent1"/>
                </a:solidFill>
                <a:latin typeface="Arial" panose="020B0604020202020204" pitchFamily="34" charset="0"/>
                <a:ea typeface="Arial" panose="020B0604020202020204" pitchFamily="34" charset="0"/>
              </a:rPr>
              <a:t>	</a:t>
            </a: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Ground rules</a:t>
            </a:r>
            <a:endParaRPr lang="en-GB" sz="2000" b="0" i="0" u="none" strike="noStrike" dirty="0">
              <a:solidFill>
                <a:schemeClr val="accent1"/>
              </a:solidFill>
              <a:effectLst/>
              <a:latin typeface="Arial" panose="020B0604020202020204" pitchFamily="34" charset="0"/>
            </a:endParaRPr>
          </a:p>
          <a:p>
            <a:pPr marL="0" marR="0" indent="0" algn="l" rtl="0" fontAlgn="t">
              <a:lnSpc>
                <a:spcPct val="150000"/>
              </a:lnSpc>
              <a:spcBef>
                <a:spcPts val="0"/>
              </a:spcBef>
              <a:spcAft>
                <a:spcPts val="0"/>
              </a:spcAft>
            </a:pP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21	</a:t>
            </a:r>
            <a:r>
              <a:rPr lang="en-GB" sz="2000" b="1"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Primary curriculum</a:t>
            </a:r>
            <a:endParaRPr lang="en-GB" sz="2000" b="0" i="0" u="none" strike="noStrike" dirty="0">
              <a:solidFill>
                <a:schemeClr val="accent1"/>
              </a:solidFill>
              <a:effectLst/>
              <a:latin typeface="Arial" panose="020B0604020202020204" pitchFamily="34" charset="0"/>
            </a:endParaRPr>
          </a:p>
          <a:p>
            <a:pPr marL="0" marR="0" indent="0" algn="l" rtl="0" fontAlgn="t">
              <a:lnSpc>
                <a:spcPct val="150000"/>
              </a:lnSpc>
              <a:spcBef>
                <a:spcPts val="0"/>
              </a:spcBef>
              <a:spcAft>
                <a:spcPts val="0"/>
              </a:spcAft>
            </a:pP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48</a:t>
            </a:r>
            <a:r>
              <a:rPr lang="en-GB" sz="2000" dirty="0">
                <a:solidFill>
                  <a:schemeClr val="accent1"/>
                </a:solidFill>
                <a:latin typeface="Arial" panose="020B0604020202020204" pitchFamily="34" charset="0"/>
                <a:ea typeface="Arial" panose="020B0604020202020204" pitchFamily="34" charset="0"/>
              </a:rPr>
              <a:t>	</a:t>
            </a:r>
            <a:r>
              <a:rPr lang="en-GB" sz="2000" b="1"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Secondary curriculum</a:t>
            </a:r>
            <a:endParaRPr lang="en-GB" sz="2000" b="0" i="0" u="none" strike="noStrike" dirty="0">
              <a:solidFill>
                <a:schemeClr val="accent1"/>
              </a:solidFill>
              <a:effectLst/>
              <a:latin typeface="Arial" panose="020B0604020202020204" pitchFamily="34" charset="0"/>
            </a:endParaRPr>
          </a:p>
          <a:p>
            <a:pPr marL="0" marR="0" indent="0" algn="l" rtl="0" fontAlgn="t">
              <a:lnSpc>
                <a:spcPct val="150000"/>
              </a:lnSpc>
              <a:spcBef>
                <a:spcPts val="0"/>
              </a:spcBef>
              <a:spcAft>
                <a:spcPts val="0"/>
              </a:spcAft>
            </a:pP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66</a:t>
            </a:r>
            <a:r>
              <a:rPr lang="en-GB" sz="2000" dirty="0">
                <a:solidFill>
                  <a:schemeClr val="accent1"/>
                </a:solidFill>
                <a:latin typeface="Arial" panose="020B0604020202020204" pitchFamily="34" charset="0"/>
                <a:ea typeface="Arial" panose="020B0604020202020204" pitchFamily="34" charset="0"/>
              </a:rPr>
              <a:t>	</a:t>
            </a: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Examples of good practice </a:t>
            </a:r>
            <a:endParaRPr lang="en-GB" sz="2000" b="0" i="0" u="none" strike="noStrike" dirty="0">
              <a:solidFill>
                <a:schemeClr val="accent1"/>
              </a:solidFill>
              <a:effectLst/>
              <a:latin typeface="Arial" panose="020B0604020202020204" pitchFamily="34" charset="0"/>
            </a:endParaRPr>
          </a:p>
          <a:p>
            <a:pPr marL="0" marR="0" indent="0" algn="l" rtl="0" fontAlgn="t">
              <a:lnSpc>
                <a:spcPct val="150000"/>
              </a:lnSpc>
              <a:spcBef>
                <a:spcPts val="0"/>
              </a:spcBef>
              <a:spcAft>
                <a:spcPts val="0"/>
              </a:spcAft>
            </a:pP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73</a:t>
            </a:r>
            <a:r>
              <a:rPr lang="en-GB" sz="2000" dirty="0">
                <a:solidFill>
                  <a:schemeClr val="accent1"/>
                </a:solidFill>
                <a:latin typeface="Arial" panose="020B0604020202020204" pitchFamily="34" charset="0"/>
                <a:ea typeface="Arial" panose="020B0604020202020204" pitchFamily="34" charset="0"/>
              </a:rPr>
              <a:t>	</a:t>
            </a: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Activities and templates for trainers</a:t>
            </a:r>
            <a:endParaRPr lang="en-GB" sz="2000" dirty="0">
              <a:solidFill>
                <a:schemeClr val="accent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Google Shape;118;p27"/>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About this training module</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19" name="Google Shape;119;p27"/>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b="1" dirty="0">
                <a:solidFill>
                  <a:srgbClr val="000000"/>
                </a:solidFill>
              </a:rPr>
              <a:t>Subject leads</a:t>
            </a:r>
            <a:r>
              <a:rPr lang="en-GB" sz="1800" dirty="0">
                <a:solidFill>
                  <a:srgbClr val="000000"/>
                </a:solidFill>
              </a:rPr>
              <a:t> can use the adaptable slides and </a:t>
            </a:r>
            <a:r>
              <a:rPr lang="en-GB" sz="1800" b="1" dirty="0">
                <a:solidFill>
                  <a:srgbClr val="000000"/>
                </a:solidFill>
              </a:rPr>
              <a:t>‘activities and templates for trainers’ </a:t>
            </a:r>
            <a:r>
              <a:rPr lang="en-GB" sz="1800" dirty="0">
                <a:solidFill>
                  <a:srgbClr val="000000"/>
                </a:solidFill>
              </a:rPr>
              <a:t>section at the end of this module to help shape training sessions for teachers.</a:t>
            </a:r>
            <a:endParaRPr sz="1800" dirty="0">
              <a:solidFill>
                <a:srgbClr val="000000"/>
              </a:solidFill>
            </a:endParaRPr>
          </a:p>
          <a:p>
            <a:pPr marL="0" lvl="0" indent="0" algn="l" rtl="0">
              <a:spcBef>
                <a:spcPts val="1600"/>
              </a:spcBef>
              <a:spcAft>
                <a:spcPts val="0"/>
              </a:spcAft>
              <a:buNone/>
            </a:pPr>
            <a:r>
              <a:rPr lang="en-GB" sz="1800" dirty="0">
                <a:solidFill>
                  <a:srgbClr val="000000"/>
                </a:solidFill>
              </a:rPr>
              <a:t>This non-statutory training module supplements the </a:t>
            </a:r>
            <a:r>
              <a:rPr lang="en-GB" sz="1800" u="sng" dirty="0">
                <a:solidFill>
                  <a:srgbClr val="0000FF"/>
                </a:solidFill>
                <a:hlinkClick r:id="rId3">
                  <a:extLst>
                    <a:ext uri="{A12FA001-AC4F-418D-AE19-62706E023703}">
                      <ahyp:hlinkClr xmlns:ahyp="http://schemas.microsoft.com/office/drawing/2018/hyperlinkcolor" val="tx"/>
                    </a:ext>
                  </a:extLst>
                </a:hlinkClick>
              </a:rPr>
              <a:t>statutory guidance</a:t>
            </a:r>
            <a:r>
              <a:rPr lang="en-GB" sz="1800" dirty="0"/>
              <a:t> </a:t>
            </a:r>
            <a:r>
              <a:rPr lang="en-GB" sz="1800" dirty="0">
                <a:solidFill>
                  <a:srgbClr val="000000"/>
                </a:solidFill>
              </a:rPr>
              <a:t>on teaching </a:t>
            </a:r>
            <a:r>
              <a:rPr lang="en-GB" sz="1800" b="1" dirty="0">
                <a:solidFill>
                  <a:srgbClr val="000000"/>
                </a:solidFill>
              </a:rPr>
              <a:t>internet safety and harms</a:t>
            </a:r>
            <a:r>
              <a:rPr lang="en-GB" sz="1800" dirty="0">
                <a:solidFill>
                  <a:srgbClr val="000000"/>
                </a:solidFill>
              </a:rPr>
              <a:t>, which schools should read in full.</a:t>
            </a:r>
            <a:endParaRPr sz="1800" dirty="0">
              <a:solidFill>
                <a:srgbClr val="000000"/>
              </a:solidFill>
            </a:endParaRPr>
          </a:p>
          <a:p>
            <a:pPr marL="0" lvl="0" indent="0" algn="l" rtl="0">
              <a:spcBef>
                <a:spcPts val="1600"/>
              </a:spcBef>
              <a:spcAft>
                <a:spcPts val="0"/>
              </a:spcAft>
              <a:buNone/>
            </a:pPr>
            <a:r>
              <a:rPr lang="en-GB" sz="1800" dirty="0">
                <a:solidFill>
                  <a:srgbClr val="000000"/>
                </a:solidFill>
              </a:rPr>
              <a:t>Schools can choose whether and how to follow or adapt this training module and should refer to the </a:t>
            </a:r>
            <a:r>
              <a:rPr lang="en-GB" sz="1800" u="sng" dirty="0">
                <a:solidFill>
                  <a:srgbClr val="0000FF"/>
                </a:solidFill>
                <a:hlinkClick r:id="rId4">
                  <a:extLst>
                    <a:ext uri="{A12FA001-AC4F-418D-AE19-62706E023703}">
                      <ahyp:hlinkClr xmlns:ahyp="http://schemas.microsoft.com/office/drawing/2018/hyperlinkcolor" val="tx"/>
                    </a:ext>
                  </a:extLst>
                </a:hlinkClick>
              </a:rPr>
              <a:t>Early Career Framework</a:t>
            </a:r>
            <a:r>
              <a:rPr lang="en-GB" sz="1800" dirty="0"/>
              <a:t> </a:t>
            </a:r>
            <a:r>
              <a:rPr lang="en-GB" sz="1800" dirty="0">
                <a:solidFill>
                  <a:srgbClr val="000000"/>
                </a:solidFill>
              </a:rPr>
              <a:t>for pedagogical guidance.</a:t>
            </a:r>
            <a:endParaRPr sz="1800" dirty="0">
              <a:solidFill>
                <a:srgbClr val="000000"/>
              </a:solidFill>
            </a:endParaRPr>
          </a:p>
          <a:p>
            <a:pPr marL="0" lvl="0" indent="0" algn="l" rtl="0">
              <a:spcBef>
                <a:spcPts val="1600"/>
              </a:spcBef>
              <a:spcAft>
                <a:spcPts val="1600"/>
              </a:spcAft>
              <a:buNone/>
            </a:pPr>
            <a:endParaRPr sz="1800" dirty="0"/>
          </a:p>
        </p:txBody>
      </p:sp>
      <p:sp>
        <p:nvSpPr>
          <p:cNvPr id="120" name="Google Shape;120;p27"/>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a:t>
            </a:fld>
            <a:endParaRP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28"/>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What you get out of today</a:t>
            </a:r>
            <a:endParaRPr dirty="0"/>
          </a:p>
          <a:p>
            <a:pPr marL="0" lvl="0" indent="0" algn="l" rtl="0">
              <a:spcBef>
                <a:spcPts val="0"/>
              </a:spcBef>
              <a:spcAft>
                <a:spcPts val="0"/>
              </a:spcAft>
              <a:buNone/>
            </a:pPr>
            <a:endParaRPr dirty="0">
              <a:solidFill>
                <a:srgbClr val="073763"/>
              </a:solidFill>
            </a:endParaRPr>
          </a:p>
        </p:txBody>
      </p:sp>
      <p:sp>
        <p:nvSpPr>
          <p:cNvPr id="126" name="Google Shape;126;p28"/>
          <p:cNvSpPr txBox="1">
            <a:spLocks noGrp="1"/>
          </p:cNvSpPr>
          <p:nvPr>
            <p:ph type="body" idx="1"/>
          </p:nvPr>
        </p:nvSpPr>
        <p:spPr>
          <a:xfrm>
            <a:off x="270000" y="914400"/>
            <a:ext cx="76371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800"/>
              <a:buFont typeface="Arial"/>
              <a:buNone/>
            </a:pPr>
            <a:r>
              <a:rPr lang="en-GB" sz="1800" dirty="0">
                <a:solidFill>
                  <a:srgbClr val="000000"/>
                </a:solidFill>
              </a:rPr>
              <a:t>By the end of this training you should:</a:t>
            </a:r>
            <a:endParaRPr sz="1800" dirty="0">
              <a:solidFill>
                <a:srgbClr val="000000"/>
              </a:solidFill>
            </a:endParaRPr>
          </a:p>
          <a:p>
            <a:pPr marL="457200" lvl="0" indent="-342900" algn="l" rtl="0">
              <a:spcBef>
                <a:spcPts val="1000"/>
              </a:spcBef>
              <a:spcAft>
                <a:spcPts val="0"/>
              </a:spcAft>
              <a:buClr>
                <a:schemeClr val="accent1"/>
              </a:buClr>
              <a:buSzPts val="1800"/>
              <a:buChar char="●"/>
            </a:pPr>
            <a:r>
              <a:rPr lang="en-GB" sz="1800" dirty="0">
                <a:solidFill>
                  <a:srgbClr val="000000"/>
                </a:solidFill>
              </a:rPr>
              <a:t>know what is included in the statutory guidance </a:t>
            </a:r>
            <a:endParaRPr sz="1800" dirty="0">
              <a:solidFill>
                <a:srgbClr val="000000"/>
              </a:solidFill>
            </a:endParaRPr>
          </a:p>
          <a:p>
            <a:pPr marL="457200" lvl="0" indent="-342900" algn="l" rtl="0">
              <a:spcBef>
                <a:spcPts val="0"/>
              </a:spcBef>
              <a:spcAft>
                <a:spcPts val="0"/>
              </a:spcAft>
              <a:buClr>
                <a:schemeClr val="accent1"/>
              </a:buClr>
              <a:buSzPts val="1800"/>
              <a:buChar char="●"/>
            </a:pPr>
            <a:r>
              <a:rPr lang="en-GB" sz="1800" dirty="0">
                <a:solidFill>
                  <a:srgbClr val="000000"/>
                </a:solidFill>
              </a:rPr>
              <a:t>know some key knowledge and facts to cover as part of this topic</a:t>
            </a:r>
            <a:endParaRPr sz="1800" dirty="0">
              <a:solidFill>
                <a:srgbClr val="000000"/>
              </a:solidFill>
            </a:endParaRPr>
          </a:p>
          <a:p>
            <a:pPr marL="457200" lvl="0" indent="-342900" algn="l" rtl="0">
              <a:spcBef>
                <a:spcPts val="0"/>
              </a:spcBef>
              <a:spcAft>
                <a:spcPts val="0"/>
              </a:spcAft>
              <a:buClr>
                <a:schemeClr val="accent1"/>
              </a:buClr>
              <a:buSzPts val="1800"/>
              <a:buChar char="●"/>
            </a:pPr>
            <a:r>
              <a:rPr lang="en-GB" sz="1800" dirty="0">
                <a:solidFill>
                  <a:srgbClr val="000000"/>
                </a:solidFill>
              </a:rPr>
              <a:t>have strategies to deal with questions that come up in class</a:t>
            </a:r>
            <a:endParaRPr sz="1800" dirty="0">
              <a:solidFill>
                <a:srgbClr val="000000"/>
              </a:solidFill>
            </a:endParaRPr>
          </a:p>
          <a:p>
            <a:pPr marL="457200" lvl="0" indent="-342900" algn="l" rtl="0">
              <a:spcBef>
                <a:spcPts val="0"/>
              </a:spcBef>
              <a:spcAft>
                <a:spcPts val="0"/>
              </a:spcAft>
              <a:buClr>
                <a:schemeClr val="accent1"/>
              </a:buClr>
              <a:buSzPts val="1800"/>
              <a:buChar char="●"/>
            </a:pPr>
            <a:r>
              <a:rPr lang="en-GB" sz="1800" dirty="0">
                <a:solidFill>
                  <a:srgbClr val="000000"/>
                </a:solidFill>
              </a:rPr>
              <a:t>feel more confident teaching about </a:t>
            </a:r>
            <a:r>
              <a:rPr lang="en-GB" sz="1800" b="1" dirty="0">
                <a:solidFill>
                  <a:srgbClr val="000000"/>
                </a:solidFill>
              </a:rPr>
              <a:t>internet safety and harms</a:t>
            </a:r>
            <a:endParaRPr sz="1800" b="1" dirty="0">
              <a:solidFill>
                <a:srgbClr val="000000"/>
              </a:solidFill>
            </a:endParaRPr>
          </a:p>
          <a:p>
            <a:pPr marL="0" lvl="0" indent="0" algn="l" rtl="0">
              <a:spcBef>
                <a:spcPts val="0"/>
              </a:spcBef>
              <a:spcAft>
                <a:spcPts val="0"/>
              </a:spcAft>
              <a:buNone/>
            </a:pPr>
            <a:endParaRPr sz="1800" dirty="0">
              <a:solidFill>
                <a:srgbClr val="000000"/>
              </a:solidFill>
            </a:endParaRPr>
          </a:p>
          <a:p>
            <a:pPr marL="457200" lvl="0" indent="0" algn="l" rtl="0">
              <a:spcBef>
                <a:spcPts val="0"/>
              </a:spcBef>
              <a:spcAft>
                <a:spcPts val="0"/>
              </a:spcAft>
              <a:buNone/>
            </a:pPr>
            <a:endParaRPr sz="1800" dirty="0"/>
          </a:p>
          <a:p>
            <a:pPr marL="0" lvl="0" indent="0" algn="l" rtl="0">
              <a:spcBef>
                <a:spcPts val="0"/>
              </a:spcBef>
              <a:spcAft>
                <a:spcPts val="0"/>
              </a:spcAft>
              <a:buNone/>
            </a:pPr>
            <a:endParaRPr sz="1800" dirty="0"/>
          </a:p>
          <a:p>
            <a:pPr marL="0" lvl="0" indent="0" algn="l" rtl="0">
              <a:spcBef>
                <a:spcPts val="1600"/>
              </a:spcBef>
              <a:spcAft>
                <a:spcPts val="1600"/>
              </a:spcAft>
              <a:buNone/>
            </a:pPr>
            <a:endParaRPr sz="1800" dirty="0"/>
          </a:p>
        </p:txBody>
      </p:sp>
      <p:sp>
        <p:nvSpPr>
          <p:cNvPr id="127" name="Google Shape;127;p28"/>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a:t>
            </a:fld>
            <a:endParaRP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29"/>
          <p:cNvSpPr txBox="1">
            <a:spLocks noGrp="1"/>
          </p:cNvSpPr>
          <p:nvPr>
            <p:ph type="title"/>
          </p:nvPr>
        </p:nvSpPr>
        <p:spPr>
          <a:xfrm>
            <a:off x="1362300" y="2150850"/>
            <a:ext cx="64194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Teaching the new curriculum</a:t>
            </a:r>
            <a:endParaRPr dirty="0">
              <a:solidFill>
                <a:srgbClr val="FFFFFF"/>
              </a:solidFill>
            </a:endParaRPr>
          </a:p>
        </p:txBody>
      </p:sp>
      <p:sp>
        <p:nvSpPr>
          <p:cNvPr id="133" name="Google Shape;133;p29"/>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a:t>
            </a:fld>
            <a:endParaRP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30"/>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Related topics</a:t>
            </a:r>
            <a:endParaRPr dirty="0"/>
          </a:p>
        </p:txBody>
      </p:sp>
      <p:sp>
        <p:nvSpPr>
          <p:cNvPr id="139" name="Google Shape;139;p30"/>
          <p:cNvSpPr txBox="1">
            <a:spLocks noGrp="1"/>
          </p:cNvSpPr>
          <p:nvPr>
            <p:ph type="body" idx="1"/>
          </p:nvPr>
        </p:nvSpPr>
        <p:spPr>
          <a:xfrm>
            <a:off x="270000" y="914400"/>
            <a:ext cx="735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b="1" dirty="0">
                <a:solidFill>
                  <a:srgbClr val="000000"/>
                </a:solidFill>
              </a:rPr>
              <a:t>Internet safety and harms</a:t>
            </a:r>
            <a:r>
              <a:rPr lang="en-GB" sz="1800" dirty="0">
                <a:solidFill>
                  <a:srgbClr val="000000"/>
                </a:solidFill>
              </a:rPr>
              <a:t> is closely related to the </a:t>
            </a:r>
            <a:r>
              <a:rPr lang="en-GB" sz="1800" u="sng" dirty="0">
                <a:solidFill>
                  <a:srgbClr val="0000FF"/>
                </a:solidFill>
                <a:hlinkClick r:id="rId3">
                  <a:extLst>
                    <a:ext uri="{A12FA001-AC4F-418D-AE19-62706E023703}">
                      <ahyp:hlinkClr xmlns:ahyp="http://schemas.microsoft.com/office/drawing/2018/hyperlinkcolor" val="tx"/>
                    </a:ext>
                  </a:extLst>
                </a:hlinkClick>
              </a:rPr>
              <a:t>computing programmes of study</a:t>
            </a:r>
            <a:r>
              <a:rPr lang="en-GB" sz="1800" dirty="0">
                <a:solidFill>
                  <a:srgbClr val="000000"/>
                </a:solidFill>
              </a:rPr>
              <a:t> as well as to:</a:t>
            </a:r>
            <a:endParaRPr sz="1800" dirty="0">
              <a:solidFill>
                <a:srgbClr val="000000"/>
              </a:solidFill>
            </a:endParaRPr>
          </a:p>
          <a:p>
            <a:pPr marL="457200" lvl="0" indent="-342900" algn="l" rtl="0">
              <a:spcBef>
                <a:spcPts val="1000"/>
              </a:spcBef>
              <a:spcAft>
                <a:spcPts val="0"/>
              </a:spcAft>
              <a:buClr>
                <a:schemeClr val="accent1"/>
              </a:buClr>
              <a:buSzPts val="1800"/>
              <a:buChar char="●"/>
            </a:pPr>
            <a:r>
              <a:rPr lang="en-GB" sz="1800" dirty="0">
                <a:solidFill>
                  <a:srgbClr val="000000"/>
                </a:solidFill>
              </a:rPr>
              <a:t>online relationships (primary), online and media (secondary) </a:t>
            </a:r>
            <a:endParaRPr sz="1800" dirty="0">
              <a:solidFill>
                <a:srgbClr val="000000"/>
              </a:solidFill>
            </a:endParaRPr>
          </a:p>
          <a:p>
            <a:pPr marL="457200" lvl="0" indent="-342900" algn="l" rtl="0">
              <a:spcBef>
                <a:spcPts val="0"/>
              </a:spcBef>
              <a:spcAft>
                <a:spcPts val="0"/>
              </a:spcAft>
              <a:buClr>
                <a:schemeClr val="accent1"/>
              </a:buClr>
              <a:buSzPts val="1800"/>
              <a:buChar char="●"/>
            </a:pPr>
            <a:r>
              <a:rPr lang="en-GB" sz="1800" dirty="0">
                <a:solidFill>
                  <a:srgbClr val="000000"/>
                </a:solidFill>
              </a:rPr>
              <a:t>other topics such as respectful relationships, being safe and mental wellbeing </a:t>
            </a:r>
            <a:endParaRPr sz="1800" dirty="0">
              <a:solidFill>
                <a:srgbClr val="000000"/>
              </a:solidFill>
            </a:endParaRPr>
          </a:p>
          <a:p>
            <a:pPr marL="0" lvl="0" indent="0" algn="l" rtl="0">
              <a:spcBef>
                <a:spcPts val="1600"/>
              </a:spcBef>
              <a:spcAft>
                <a:spcPts val="0"/>
              </a:spcAft>
              <a:buNone/>
            </a:pPr>
            <a:r>
              <a:rPr lang="en-GB" sz="1800" dirty="0">
                <a:solidFill>
                  <a:srgbClr val="000000"/>
                </a:solidFill>
              </a:rPr>
              <a:t>Therefore you should: </a:t>
            </a:r>
            <a:endParaRPr sz="1800" dirty="0">
              <a:solidFill>
                <a:srgbClr val="000000"/>
              </a:solidFill>
            </a:endParaRPr>
          </a:p>
          <a:p>
            <a:pPr marL="457200" lvl="0" indent="-342900" algn="l" rtl="0">
              <a:spcBef>
                <a:spcPts val="1000"/>
              </a:spcBef>
              <a:spcAft>
                <a:spcPts val="0"/>
              </a:spcAft>
              <a:buClr>
                <a:schemeClr val="accent1"/>
              </a:buClr>
              <a:buSzPts val="1800"/>
              <a:buChar char="●"/>
            </a:pPr>
            <a:r>
              <a:rPr lang="en-GB" sz="1800" b="1" dirty="0">
                <a:solidFill>
                  <a:srgbClr val="000000"/>
                </a:solidFill>
              </a:rPr>
              <a:t>consider</a:t>
            </a:r>
            <a:r>
              <a:rPr lang="en-GB" sz="1800" dirty="0">
                <a:solidFill>
                  <a:srgbClr val="000000"/>
                </a:solidFill>
              </a:rPr>
              <a:t> </a:t>
            </a:r>
            <a:r>
              <a:rPr lang="en-GB" sz="1800" b="1" dirty="0">
                <a:solidFill>
                  <a:srgbClr val="000000"/>
                </a:solidFill>
              </a:rPr>
              <a:t>thematic links </a:t>
            </a:r>
            <a:r>
              <a:rPr lang="en-GB" sz="1800" dirty="0">
                <a:solidFill>
                  <a:srgbClr val="000000"/>
                </a:solidFill>
              </a:rPr>
              <a:t>across key topics and the whole school when planning and delivering lessons</a:t>
            </a:r>
            <a:endParaRPr sz="1800" dirty="0">
              <a:solidFill>
                <a:srgbClr val="000000"/>
              </a:solidFill>
            </a:endParaRPr>
          </a:p>
          <a:p>
            <a:pPr marL="457200" lvl="0" indent="-342900" algn="l" rtl="0">
              <a:spcBef>
                <a:spcPts val="0"/>
              </a:spcBef>
              <a:spcAft>
                <a:spcPts val="0"/>
              </a:spcAft>
              <a:buClr>
                <a:schemeClr val="accent1"/>
              </a:buClr>
              <a:buSzPts val="1800"/>
              <a:buChar char="●"/>
            </a:pPr>
            <a:r>
              <a:rPr lang="en-GB" sz="1800" dirty="0">
                <a:solidFill>
                  <a:srgbClr val="000000"/>
                </a:solidFill>
              </a:rPr>
              <a:t>find ways to </a:t>
            </a:r>
            <a:r>
              <a:rPr lang="en-GB" sz="1800" b="1" dirty="0">
                <a:solidFill>
                  <a:srgbClr val="000000"/>
                </a:solidFill>
              </a:rPr>
              <a:t>link knowledge and vocabulary </a:t>
            </a:r>
            <a:r>
              <a:rPr lang="en-GB" sz="1800" dirty="0">
                <a:solidFill>
                  <a:srgbClr val="000000"/>
                </a:solidFill>
              </a:rPr>
              <a:t>across topics</a:t>
            </a:r>
            <a:endParaRPr sz="1800" dirty="0">
              <a:solidFill>
                <a:srgbClr val="000000"/>
              </a:solidFill>
            </a:endParaRPr>
          </a:p>
          <a:p>
            <a:pPr marL="0" lvl="0" indent="0" algn="l" rtl="0">
              <a:spcBef>
                <a:spcPts val="1000"/>
              </a:spcBef>
              <a:spcAft>
                <a:spcPts val="1600"/>
              </a:spcAft>
              <a:buNone/>
            </a:pPr>
            <a:endParaRPr sz="1800" dirty="0"/>
          </a:p>
        </p:txBody>
      </p:sp>
      <p:sp>
        <p:nvSpPr>
          <p:cNvPr id="140" name="Google Shape;140;p30"/>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a:t>
            </a:fld>
            <a:endParaRP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31"/>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Related guidance</a:t>
            </a:r>
            <a:endParaRPr dirty="0"/>
          </a:p>
        </p:txBody>
      </p:sp>
      <p:sp>
        <p:nvSpPr>
          <p:cNvPr id="146" name="Google Shape;146;p31"/>
          <p:cNvSpPr txBox="1">
            <a:spLocks noGrp="1"/>
          </p:cNvSpPr>
          <p:nvPr>
            <p:ph type="body" idx="1"/>
          </p:nvPr>
        </p:nvSpPr>
        <p:spPr>
          <a:xfrm>
            <a:off x="270000" y="914400"/>
            <a:ext cx="735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Schools may also want to refer to the following related guidance when planning to teach this subject: </a:t>
            </a:r>
            <a:endParaRPr sz="1800" dirty="0"/>
          </a:p>
          <a:p>
            <a:pPr marL="457200" lvl="0" indent="-342900" algn="l" rtl="0">
              <a:spcBef>
                <a:spcPts val="1600"/>
              </a:spcBef>
              <a:spcAft>
                <a:spcPts val="0"/>
              </a:spcAft>
              <a:buSzPts val="1800"/>
              <a:buChar char="●"/>
            </a:pPr>
            <a:r>
              <a:rPr lang="en-GB" sz="1800" u="sng" dirty="0">
                <a:solidFill>
                  <a:srgbClr val="0000FF"/>
                </a:solidFill>
                <a:hlinkClick r:id="rId3">
                  <a:extLst>
                    <a:ext uri="{A12FA001-AC4F-418D-AE19-62706E023703}">
                      <ahyp:hlinkClr xmlns:ahyp="http://schemas.microsoft.com/office/drawing/2018/hyperlinkcolor" val="tx"/>
                    </a:ext>
                  </a:extLst>
                </a:hlinkClick>
              </a:rPr>
              <a:t>Education for a connected world</a:t>
            </a:r>
            <a:r>
              <a:rPr lang="en-GB" sz="1800" dirty="0">
                <a:solidFill>
                  <a:srgbClr val="0000FF"/>
                </a:solidFill>
              </a:rPr>
              <a:t>  </a:t>
            </a:r>
            <a:endParaRPr sz="1800" dirty="0">
              <a:solidFill>
                <a:srgbClr val="0000FF"/>
              </a:solidFill>
            </a:endParaRPr>
          </a:p>
          <a:p>
            <a:pPr marL="457200" lvl="0" indent="-342900" algn="l" rtl="0">
              <a:spcBef>
                <a:spcPts val="0"/>
              </a:spcBef>
              <a:spcAft>
                <a:spcPts val="0"/>
              </a:spcAft>
              <a:buSzPts val="1800"/>
              <a:buChar char="●"/>
            </a:pPr>
            <a:r>
              <a:rPr lang="en-GB" sz="1800" u="sng" dirty="0">
                <a:solidFill>
                  <a:srgbClr val="0000FF"/>
                </a:solidFill>
                <a:hlinkClick r:id="rId4">
                  <a:extLst>
                    <a:ext uri="{A12FA001-AC4F-418D-AE19-62706E023703}">
                      <ahyp:hlinkClr xmlns:ahyp="http://schemas.microsoft.com/office/drawing/2018/hyperlinkcolor" val="tx"/>
                    </a:ext>
                  </a:extLst>
                </a:hlinkClick>
              </a:rPr>
              <a:t>Teaching online safety in schools</a:t>
            </a:r>
            <a:r>
              <a:rPr lang="en-GB" sz="1800" dirty="0">
                <a:solidFill>
                  <a:srgbClr val="0000FF"/>
                </a:solidFill>
              </a:rPr>
              <a:t> </a:t>
            </a:r>
            <a:r>
              <a:rPr lang="en-GB" sz="1800" dirty="0"/>
              <a:t>(RSHE-specific guidance)</a:t>
            </a:r>
            <a:endParaRPr sz="1800" dirty="0"/>
          </a:p>
          <a:p>
            <a:pPr marL="457200" lvl="0" indent="-342900" algn="l" rtl="0">
              <a:spcBef>
                <a:spcPts val="0"/>
              </a:spcBef>
              <a:spcAft>
                <a:spcPts val="0"/>
              </a:spcAft>
              <a:buSzPts val="1800"/>
              <a:buChar char="●"/>
            </a:pPr>
            <a:r>
              <a:rPr lang="en-GB" sz="1800" u="sng" dirty="0">
                <a:solidFill>
                  <a:srgbClr val="0000FF"/>
                </a:solidFill>
                <a:hlinkClick r:id="rId5">
                  <a:extLst>
                    <a:ext uri="{A12FA001-AC4F-418D-AE19-62706E023703}">
                      <ahyp:hlinkClr xmlns:ahyp="http://schemas.microsoft.com/office/drawing/2018/hyperlinkcolor" val="tx"/>
                    </a:ext>
                  </a:extLst>
                </a:hlinkClick>
              </a:rPr>
              <a:t>Guidance for schools on preventing and responding to bullying (including cyberbullying)</a:t>
            </a:r>
            <a:endParaRPr sz="1800" dirty="0">
              <a:solidFill>
                <a:srgbClr val="0000FF"/>
              </a:solidFill>
            </a:endParaRPr>
          </a:p>
          <a:p>
            <a:pPr marL="457200" lvl="0" indent="-342900" algn="l" rtl="0">
              <a:spcBef>
                <a:spcPts val="0"/>
              </a:spcBef>
              <a:spcAft>
                <a:spcPts val="0"/>
              </a:spcAft>
              <a:buSzPts val="1800"/>
              <a:buChar char="●"/>
            </a:pPr>
            <a:r>
              <a:rPr lang="en-GB" sz="1800" u="sng" dirty="0">
                <a:solidFill>
                  <a:srgbClr val="0000FF"/>
                </a:solidFill>
                <a:hlinkClick r:id="rId6">
                  <a:extLst>
                    <a:ext uri="{A12FA001-AC4F-418D-AE19-62706E023703}">
                      <ahyp:hlinkClr xmlns:ahyp="http://schemas.microsoft.com/office/drawing/2018/hyperlinkcolor" val="tx"/>
                    </a:ext>
                  </a:extLst>
                </a:hlinkClick>
              </a:rPr>
              <a:t>Keeping children safe in education</a:t>
            </a:r>
            <a:endParaRPr sz="1800" dirty="0">
              <a:solidFill>
                <a:srgbClr val="0000FF"/>
              </a:solidFill>
            </a:endParaRPr>
          </a:p>
          <a:p>
            <a:pPr marL="457200" lvl="0" indent="-342900" algn="l" rtl="0">
              <a:spcBef>
                <a:spcPts val="0"/>
              </a:spcBef>
              <a:spcAft>
                <a:spcPts val="0"/>
              </a:spcAft>
              <a:buSzPts val="1800"/>
              <a:buChar char="●"/>
            </a:pPr>
            <a:r>
              <a:rPr lang="en-GB" sz="1800" u="sng" dirty="0">
                <a:solidFill>
                  <a:srgbClr val="0000FF"/>
                </a:solidFill>
                <a:hlinkClick r:id="rId7">
                  <a:extLst>
                    <a:ext uri="{A12FA001-AC4F-418D-AE19-62706E023703}">
                      <ahyp:hlinkClr xmlns:ahyp="http://schemas.microsoft.com/office/drawing/2018/hyperlinkcolor" val="tx"/>
                    </a:ext>
                  </a:extLst>
                </a:hlinkClick>
              </a:rPr>
              <a:t>Digital resilience framework</a:t>
            </a:r>
            <a:endParaRPr sz="1800" dirty="0">
              <a:solidFill>
                <a:srgbClr val="0000FF"/>
              </a:solidFill>
            </a:endParaRPr>
          </a:p>
        </p:txBody>
      </p:sp>
      <p:sp>
        <p:nvSpPr>
          <p:cNvPr id="147" name="Google Shape;147;p31"/>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a:t>
            </a:fld>
            <a:endParaRP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32"/>
          <p:cNvSpPr txBox="1">
            <a:spLocks noGrp="1"/>
          </p:cNvSpPr>
          <p:nvPr>
            <p:ph type="title"/>
          </p:nvPr>
        </p:nvSpPr>
        <p:spPr>
          <a:xfrm>
            <a:off x="270000" y="216425"/>
            <a:ext cx="9006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Support for this topic at </a:t>
            </a:r>
            <a:r>
              <a:rPr lang="en-GB" dirty="0">
                <a:solidFill>
                  <a:srgbClr val="8A2529"/>
                </a:solidFill>
              </a:rPr>
              <a:t>[school name] </a:t>
            </a:r>
            <a:endParaRPr dirty="0">
              <a:solidFill>
                <a:srgbClr val="8A2529"/>
              </a:solidFill>
            </a:endParaRPr>
          </a:p>
          <a:p>
            <a:pPr marL="0" lvl="0" indent="0" algn="l" rtl="0">
              <a:spcBef>
                <a:spcPts val="0"/>
              </a:spcBef>
              <a:spcAft>
                <a:spcPts val="0"/>
              </a:spcAft>
              <a:buNone/>
            </a:pPr>
            <a:endParaRPr dirty="0">
              <a:solidFill>
                <a:srgbClr val="073763"/>
              </a:solidFill>
            </a:endParaRPr>
          </a:p>
        </p:txBody>
      </p:sp>
      <p:sp>
        <p:nvSpPr>
          <p:cNvPr id="153" name="Google Shape;153;p32"/>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200" b="1" dirty="0"/>
              <a:t>Our leads </a:t>
            </a:r>
            <a:endParaRPr sz="2200" b="1" dirty="0"/>
          </a:p>
          <a:p>
            <a:pPr marL="0" lvl="0" indent="0" algn="l" rtl="0">
              <a:spcBef>
                <a:spcPts val="0"/>
              </a:spcBef>
              <a:spcAft>
                <a:spcPts val="0"/>
              </a:spcAft>
              <a:buNone/>
            </a:pPr>
            <a:r>
              <a:rPr lang="en-GB" sz="1800" dirty="0">
                <a:solidFill>
                  <a:srgbClr val="8A2529"/>
                </a:solidFill>
              </a:rPr>
              <a:t>[Names, contact details - e.g. IT lead]</a:t>
            </a:r>
            <a:endParaRPr sz="1800" dirty="0">
              <a:solidFill>
                <a:srgbClr val="8A2529"/>
              </a:solidFill>
            </a:endParaRPr>
          </a:p>
          <a:p>
            <a:pPr marL="0" lvl="0" indent="0" algn="l" rtl="0">
              <a:spcBef>
                <a:spcPts val="1000"/>
              </a:spcBef>
              <a:spcAft>
                <a:spcPts val="0"/>
              </a:spcAft>
              <a:buNone/>
            </a:pPr>
            <a:r>
              <a:rPr lang="en-GB" sz="2200" b="1" dirty="0"/>
              <a:t>Our policies</a:t>
            </a:r>
            <a:endParaRPr sz="2200" b="1" dirty="0"/>
          </a:p>
          <a:p>
            <a:pPr marL="0" lvl="0" indent="0" algn="l" rtl="0">
              <a:spcBef>
                <a:spcPts val="0"/>
              </a:spcBef>
              <a:spcAft>
                <a:spcPts val="0"/>
              </a:spcAft>
              <a:buNone/>
            </a:pPr>
            <a:r>
              <a:rPr lang="en-GB" sz="1800" dirty="0">
                <a:solidFill>
                  <a:srgbClr val="8A2529"/>
                </a:solidFill>
              </a:rPr>
              <a:t>[Add details - e.g. school policy on PSHE, training opportunities]</a:t>
            </a:r>
            <a:endParaRPr sz="1800" dirty="0">
              <a:solidFill>
                <a:srgbClr val="8A2529"/>
              </a:solidFill>
            </a:endParaRPr>
          </a:p>
          <a:p>
            <a:pPr marL="0" lvl="0" indent="0" algn="l" rtl="0">
              <a:spcBef>
                <a:spcPts val="1600"/>
              </a:spcBef>
              <a:spcAft>
                <a:spcPts val="0"/>
              </a:spcAft>
              <a:buNone/>
            </a:pPr>
            <a:r>
              <a:rPr lang="en-GB" sz="2200" b="1" dirty="0"/>
              <a:t>Specialist support</a:t>
            </a:r>
            <a:br>
              <a:rPr lang="en-GB" sz="2200" b="1" dirty="0">
                <a:solidFill>
                  <a:srgbClr val="8A2529"/>
                </a:solidFill>
              </a:rPr>
            </a:br>
            <a:r>
              <a:rPr lang="en-GB" sz="1800" dirty="0">
                <a:solidFill>
                  <a:srgbClr val="8A2529"/>
                </a:solidFill>
              </a:rPr>
              <a:t>[Add details - e.g. providers school already works with]</a:t>
            </a:r>
            <a:endParaRPr sz="1800" dirty="0">
              <a:solidFill>
                <a:srgbClr val="8A2529"/>
              </a:solidFill>
            </a:endParaRPr>
          </a:p>
          <a:p>
            <a:pPr marL="0" lvl="0" indent="0" algn="l" rtl="0">
              <a:spcBef>
                <a:spcPts val="1600"/>
              </a:spcBef>
              <a:spcAft>
                <a:spcPts val="0"/>
              </a:spcAft>
              <a:buClr>
                <a:schemeClr val="dk1"/>
              </a:buClr>
              <a:buSzPts val="1100"/>
              <a:buFont typeface="Arial"/>
              <a:buNone/>
            </a:pPr>
            <a:r>
              <a:rPr lang="en-GB" sz="2200" b="1" dirty="0"/>
              <a:t>Other information </a:t>
            </a:r>
            <a:endParaRPr sz="2200" b="1" dirty="0"/>
          </a:p>
          <a:p>
            <a:pPr marL="0" lvl="0" indent="0" algn="l" rtl="0">
              <a:spcBef>
                <a:spcPts val="0"/>
              </a:spcBef>
              <a:spcAft>
                <a:spcPts val="0"/>
              </a:spcAft>
              <a:buNone/>
            </a:pPr>
            <a:r>
              <a:rPr lang="en-GB" sz="1800" dirty="0">
                <a:solidFill>
                  <a:srgbClr val="8A2529"/>
                </a:solidFill>
              </a:rPr>
              <a:t>[Add resources]</a:t>
            </a:r>
            <a:br>
              <a:rPr lang="en-GB" sz="1800" dirty="0">
                <a:solidFill>
                  <a:srgbClr val="8A2529"/>
                </a:solidFill>
              </a:rPr>
            </a:br>
            <a:endParaRPr sz="2200" b="1" dirty="0">
              <a:solidFill>
                <a:srgbClr val="8A2529"/>
              </a:solidFill>
            </a:endParaRPr>
          </a:p>
          <a:p>
            <a:pPr marL="0" lvl="0" indent="0" algn="l" rtl="0">
              <a:spcBef>
                <a:spcPts val="1600"/>
              </a:spcBef>
              <a:spcAft>
                <a:spcPts val="1600"/>
              </a:spcAft>
              <a:buNone/>
            </a:pPr>
            <a:endParaRPr sz="1800" dirty="0">
              <a:solidFill>
                <a:srgbClr val="434343"/>
              </a:solidFill>
            </a:endParaRPr>
          </a:p>
        </p:txBody>
      </p:sp>
      <p:sp>
        <p:nvSpPr>
          <p:cNvPr id="154" name="Google Shape;154;p32"/>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a:t>
            </a:fld>
            <a:endParaRP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33"/>
          <p:cNvSpPr txBox="1">
            <a:spLocks noGrp="1"/>
          </p:cNvSpPr>
          <p:nvPr>
            <p:ph type="title"/>
          </p:nvPr>
        </p:nvSpPr>
        <p:spPr>
          <a:xfrm>
            <a:off x="270000" y="216425"/>
            <a:ext cx="87540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Existing teaching at </a:t>
            </a:r>
            <a:r>
              <a:rPr lang="en-GB" dirty="0">
                <a:solidFill>
                  <a:srgbClr val="8A2529"/>
                </a:solidFill>
              </a:rPr>
              <a:t>[school name] </a:t>
            </a:r>
            <a:endParaRPr dirty="0">
              <a:solidFill>
                <a:srgbClr val="8A2529"/>
              </a:solidFill>
              <a:highlight>
                <a:srgbClr val="FFFF00"/>
              </a:highlight>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60" name="Google Shape;160;p33"/>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Ways in which we already teach about </a:t>
            </a:r>
            <a:r>
              <a:rPr lang="en-GB" sz="1800" b="1" dirty="0"/>
              <a:t>internet safety and harms</a:t>
            </a:r>
            <a:r>
              <a:rPr lang="en-GB" sz="1800" dirty="0"/>
              <a:t> at our school:</a:t>
            </a:r>
            <a:endParaRPr sz="1800" dirty="0"/>
          </a:p>
          <a:p>
            <a:pPr marL="457200" lvl="0" indent="-342900" algn="l" rtl="0">
              <a:spcBef>
                <a:spcPts val="1600"/>
              </a:spcBef>
              <a:spcAft>
                <a:spcPts val="0"/>
              </a:spcAft>
              <a:buClr>
                <a:srgbClr val="8A2529"/>
              </a:buClr>
              <a:buSzPts val="1800"/>
              <a:buChar char="●"/>
            </a:pPr>
            <a:r>
              <a:rPr lang="en-GB" sz="1800" dirty="0">
                <a:solidFill>
                  <a:srgbClr val="8A2529"/>
                </a:solidFill>
              </a:rPr>
              <a:t>[add details]</a:t>
            </a:r>
            <a:endParaRPr sz="1800" dirty="0">
              <a:solidFill>
                <a:srgbClr val="8A2529"/>
              </a:solidFill>
            </a:endParaRPr>
          </a:p>
          <a:p>
            <a:pPr marL="457200" lvl="0" indent="-342900" algn="l" rtl="0">
              <a:spcBef>
                <a:spcPts val="0"/>
              </a:spcBef>
              <a:spcAft>
                <a:spcPts val="0"/>
              </a:spcAft>
              <a:buClr>
                <a:srgbClr val="8A2529"/>
              </a:buClr>
              <a:buSzPts val="1800"/>
              <a:buChar char="●"/>
            </a:pPr>
            <a:r>
              <a:rPr lang="en-GB" sz="1800" dirty="0">
                <a:solidFill>
                  <a:srgbClr val="8A2529"/>
                </a:solidFill>
              </a:rPr>
              <a:t>[add details]</a:t>
            </a:r>
            <a:endParaRPr sz="1800" dirty="0">
              <a:solidFill>
                <a:srgbClr val="8A2529"/>
              </a:solidFill>
            </a:endParaRPr>
          </a:p>
          <a:p>
            <a:pPr marL="457200" lvl="0" indent="-342900" algn="l" rtl="0">
              <a:spcBef>
                <a:spcPts val="0"/>
              </a:spcBef>
              <a:spcAft>
                <a:spcPts val="0"/>
              </a:spcAft>
              <a:buClr>
                <a:srgbClr val="8A2529"/>
              </a:buClr>
              <a:buSzPts val="1800"/>
              <a:buChar char="●"/>
            </a:pPr>
            <a:r>
              <a:rPr lang="en-GB" sz="1800" dirty="0">
                <a:solidFill>
                  <a:srgbClr val="8A2529"/>
                </a:solidFill>
              </a:rPr>
              <a:t>[add details]</a:t>
            </a:r>
            <a:endParaRPr sz="1800" dirty="0">
              <a:solidFill>
                <a:srgbClr val="8A2529"/>
              </a:solidFill>
            </a:endParaRPr>
          </a:p>
          <a:p>
            <a:pPr marL="0" lvl="0" indent="0" algn="l" rtl="0">
              <a:spcBef>
                <a:spcPts val="1600"/>
              </a:spcBef>
              <a:spcAft>
                <a:spcPts val="0"/>
              </a:spcAft>
              <a:buNone/>
            </a:pPr>
            <a:endParaRPr sz="2200" b="1" dirty="0">
              <a:solidFill>
                <a:srgbClr val="434343"/>
              </a:solidFill>
            </a:endParaRPr>
          </a:p>
          <a:p>
            <a:pPr marL="0" lvl="0" indent="0" algn="l" rtl="0">
              <a:spcBef>
                <a:spcPts val="1600"/>
              </a:spcBef>
              <a:spcAft>
                <a:spcPts val="0"/>
              </a:spcAft>
              <a:buNone/>
            </a:pPr>
            <a:endParaRPr sz="1800" dirty="0">
              <a:solidFill>
                <a:srgbClr val="FF0000"/>
              </a:solidFill>
            </a:endParaRPr>
          </a:p>
          <a:p>
            <a:pPr marL="0" lvl="0" indent="0" algn="l" rtl="0">
              <a:spcBef>
                <a:spcPts val="1600"/>
              </a:spcBef>
              <a:spcAft>
                <a:spcPts val="0"/>
              </a:spcAft>
              <a:buNone/>
            </a:pPr>
            <a:endParaRPr sz="2200" b="1" dirty="0">
              <a:solidFill>
                <a:srgbClr val="FF0000"/>
              </a:solidFill>
            </a:endParaRPr>
          </a:p>
          <a:p>
            <a:pPr marL="0" lvl="0" indent="0" algn="l" rtl="0">
              <a:spcBef>
                <a:spcPts val="1600"/>
              </a:spcBef>
              <a:spcAft>
                <a:spcPts val="1600"/>
              </a:spcAft>
              <a:buNone/>
            </a:pPr>
            <a:endParaRPr sz="1800" dirty="0">
              <a:solidFill>
                <a:srgbClr val="434343"/>
              </a:solidFill>
            </a:endParaRPr>
          </a:p>
        </p:txBody>
      </p:sp>
      <p:sp>
        <p:nvSpPr>
          <p:cNvPr id="161" name="Google Shape;161;p33"/>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a:t>
            </a:fld>
            <a:endParaRP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Google Shape;166;p34"/>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t>Role of the internet in pupils’ lives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67" name="Google Shape;167;p34"/>
          <p:cNvSpPr txBox="1">
            <a:spLocks noGrp="1"/>
          </p:cNvSpPr>
          <p:nvPr>
            <p:ph type="body" idx="1"/>
          </p:nvPr>
        </p:nvSpPr>
        <p:spPr>
          <a:xfrm>
            <a:off x="270000" y="914400"/>
            <a:ext cx="71067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sz="1800" dirty="0"/>
              <a:t>From September 2020 schools must have regard to the </a:t>
            </a:r>
            <a:r>
              <a:rPr lang="en-GB" sz="1800" b="1" dirty="0"/>
              <a:t>statutory guidance</a:t>
            </a:r>
            <a:r>
              <a:rPr lang="en-GB" sz="1800" dirty="0"/>
              <a:t> for teaching about </a:t>
            </a:r>
            <a:r>
              <a:rPr lang="en-GB" sz="1800" b="1" dirty="0"/>
              <a:t>internet safety and harms</a:t>
            </a:r>
            <a:r>
              <a:rPr lang="en-GB" sz="1800" dirty="0"/>
              <a:t>. The guidance explains the significant role the internet plays in pupils’ lives.</a:t>
            </a:r>
            <a:endParaRPr sz="1800" dirty="0"/>
          </a:p>
        </p:txBody>
      </p:sp>
      <p:sp>
        <p:nvSpPr>
          <p:cNvPr id="168" name="Google Shape;168;p34"/>
          <p:cNvSpPr txBox="1">
            <a:spLocks noGrp="1"/>
          </p:cNvSpPr>
          <p:nvPr>
            <p:ph type="body" idx="1"/>
          </p:nvPr>
        </p:nvSpPr>
        <p:spPr>
          <a:xfrm>
            <a:off x="346200" y="2445000"/>
            <a:ext cx="7030500" cy="2025300"/>
          </a:xfrm>
          <a:prstGeom prst="rect">
            <a:avLst/>
          </a:prstGeom>
          <a:solidFill>
            <a:srgbClr val="F3F2F1"/>
          </a:solidFill>
        </p:spPr>
        <p:txBody>
          <a:bodyPr spcFirstLastPara="1" wrap="square" lIns="91425" tIns="91425" rIns="91425" bIns="91425" anchor="t" anchorCtr="0">
            <a:noAutofit/>
          </a:bodyPr>
          <a:lstStyle/>
          <a:p>
            <a:pPr marL="0" lvl="0" indent="0" algn="l" rtl="0">
              <a:spcBef>
                <a:spcPts val="0"/>
              </a:spcBef>
              <a:spcAft>
                <a:spcPts val="0"/>
              </a:spcAft>
              <a:buNone/>
            </a:pPr>
            <a:r>
              <a:rPr lang="en-GB" sz="1600" b="1" dirty="0"/>
              <a:t>STATUTORY GUIDANCE</a:t>
            </a:r>
            <a:br>
              <a:rPr lang="en-GB" sz="1800" i="1" dirty="0"/>
            </a:br>
            <a:r>
              <a:rPr lang="en-GB" sz="1800" dirty="0"/>
              <a:t>Today’s children and young people are growing up in an increasingly complex world and living their lives seamlessly on and offline. This presents many positive and exciting opportunities, but also challenges and risks. In this environment, children and young people need to know how to be safe and healthy. (p4)</a:t>
            </a:r>
            <a:endParaRPr sz="1800" dirty="0"/>
          </a:p>
          <a:p>
            <a:pPr marL="0" lvl="0" indent="0" algn="l" rtl="0">
              <a:spcBef>
                <a:spcPts val="1600"/>
              </a:spcBef>
              <a:spcAft>
                <a:spcPts val="1600"/>
              </a:spcAft>
              <a:buNone/>
            </a:pPr>
            <a:endParaRPr sz="1800" dirty="0"/>
          </a:p>
        </p:txBody>
      </p:sp>
      <p:sp>
        <p:nvSpPr>
          <p:cNvPr id="169" name="Google Shape;169;p34"/>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10</a:t>
            </a:fld>
            <a:endParaRP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35"/>
          <p:cNvSpPr txBox="1">
            <a:spLocks noGrp="1"/>
          </p:cNvSpPr>
          <p:nvPr>
            <p:ph type="title"/>
          </p:nvPr>
        </p:nvSpPr>
        <p:spPr>
          <a:xfrm>
            <a:off x="266483" y="218889"/>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Primary and secondary teaching </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175" name="Google Shape;175;p35"/>
          <p:cNvSpPr txBox="1">
            <a:spLocks noGrp="1"/>
          </p:cNvSpPr>
          <p:nvPr>
            <p:ph type="body" idx="4294967295"/>
          </p:nvPr>
        </p:nvSpPr>
        <p:spPr>
          <a:xfrm>
            <a:off x="266483" y="853624"/>
            <a:ext cx="7513341" cy="3416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rgbClr val="000000"/>
                </a:solidFill>
              </a:rPr>
              <a:t>Some slides in this training have a </a:t>
            </a:r>
            <a:r>
              <a:rPr lang="en-GB" sz="1800" b="1" dirty="0">
                <a:solidFill>
                  <a:srgbClr val="260859"/>
                </a:solidFill>
              </a:rPr>
              <a:t>Primary</a:t>
            </a:r>
            <a:r>
              <a:rPr lang="en-GB" sz="1800" dirty="0"/>
              <a:t> </a:t>
            </a:r>
            <a:r>
              <a:rPr lang="en-GB" sz="1800" dirty="0">
                <a:solidFill>
                  <a:srgbClr val="000000"/>
                </a:solidFill>
              </a:rPr>
              <a:t>or</a:t>
            </a:r>
            <a:r>
              <a:rPr lang="en-GB" sz="1800" dirty="0"/>
              <a:t> </a:t>
            </a:r>
            <a:r>
              <a:rPr lang="en-GB" sz="1800" b="1" dirty="0">
                <a:solidFill>
                  <a:srgbClr val="004712"/>
                </a:solidFill>
              </a:rPr>
              <a:t>Secondary</a:t>
            </a:r>
            <a:r>
              <a:rPr lang="en-GB" sz="1800" dirty="0"/>
              <a:t> </a:t>
            </a:r>
            <a:r>
              <a:rPr lang="en-GB" sz="1800" dirty="0">
                <a:solidFill>
                  <a:srgbClr val="000000"/>
                </a:solidFill>
              </a:rPr>
              <a:t>label to indicate that the material is usually first introduced in that phase. </a:t>
            </a:r>
            <a:endParaRPr sz="1800" dirty="0">
              <a:solidFill>
                <a:srgbClr val="000000"/>
              </a:solidFill>
            </a:endParaRPr>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1600"/>
              </a:spcAft>
              <a:buSzPts val="1400"/>
              <a:buNone/>
            </a:pPr>
            <a:endParaRPr sz="1800" dirty="0"/>
          </a:p>
        </p:txBody>
      </p:sp>
      <p:sp>
        <p:nvSpPr>
          <p:cNvPr id="178" name="Google Shape;178;p35"/>
          <p:cNvSpPr txBox="1">
            <a:spLocks noGrp="1"/>
          </p:cNvSpPr>
          <p:nvPr>
            <p:ph type="body" idx="4294967295"/>
          </p:nvPr>
        </p:nvSpPr>
        <p:spPr>
          <a:xfrm>
            <a:off x="379426" y="1795805"/>
            <a:ext cx="7458075" cy="1049338"/>
          </a:xfrm>
          <a:prstGeom prst="rect">
            <a:avLst/>
          </a:prstGeom>
          <a:solidFill>
            <a:srgbClr val="F3F2F1"/>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400"/>
              <a:buFont typeface="Arial"/>
              <a:buNone/>
            </a:pPr>
            <a:r>
              <a:rPr lang="en-GB" sz="1600" b="1" dirty="0">
                <a:solidFill>
                  <a:srgbClr val="000000"/>
                </a:solidFill>
              </a:rPr>
              <a:t>STATUTORY GUIDANCE</a:t>
            </a:r>
            <a:br>
              <a:rPr lang="en-GB" sz="1600" b="1" dirty="0">
                <a:solidFill>
                  <a:srgbClr val="000000"/>
                </a:solidFill>
              </a:rPr>
            </a:br>
            <a:r>
              <a:rPr lang="en-GB" sz="1800" dirty="0">
                <a:solidFill>
                  <a:srgbClr val="000000"/>
                </a:solidFill>
              </a:rPr>
              <a:t>Schools have flexibility to design and plan age-appropriate subject content. (p31)</a:t>
            </a:r>
            <a:endParaRPr sz="1800" dirty="0">
              <a:solidFill>
                <a:srgbClr val="000000"/>
              </a:solidFill>
            </a:endParaRPr>
          </a:p>
          <a:p>
            <a:pPr marL="0" lvl="0" indent="0" algn="l" rtl="0">
              <a:lnSpc>
                <a:spcPct val="115000"/>
              </a:lnSpc>
              <a:spcBef>
                <a:spcPts val="1600"/>
              </a:spcBef>
              <a:spcAft>
                <a:spcPts val="1600"/>
              </a:spcAft>
              <a:buSzPts val="1400"/>
              <a:buNone/>
            </a:pPr>
            <a:endParaRPr sz="1800" dirty="0"/>
          </a:p>
        </p:txBody>
      </p:sp>
      <p:sp>
        <p:nvSpPr>
          <p:cNvPr id="177" name="Google Shape;177;p35"/>
          <p:cNvSpPr txBox="1">
            <a:spLocks noGrp="1"/>
          </p:cNvSpPr>
          <p:nvPr>
            <p:ph type="body" idx="4294967295"/>
          </p:nvPr>
        </p:nvSpPr>
        <p:spPr>
          <a:xfrm>
            <a:off x="350587" y="2975161"/>
            <a:ext cx="7458075" cy="194945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400"/>
              <a:buFont typeface="Arial"/>
              <a:buNone/>
            </a:pPr>
            <a:r>
              <a:rPr lang="en-GB" sz="1800" dirty="0">
                <a:solidFill>
                  <a:srgbClr val="000000"/>
                </a:solidFill>
              </a:rPr>
              <a:t>Using your knowledge of your pupils and school community you can:</a:t>
            </a:r>
            <a:endParaRPr sz="1800" dirty="0">
              <a:solidFill>
                <a:srgbClr val="000000"/>
              </a:solidFill>
            </a:endParaRPr>
          </a:p>
          <a:p>
            <a:pPr marL="457200" lvl="0" indent="-342900" algn="l" rtl="0">
              <a:spcBef>
                <a:spcPts val="1000"/>
              </a:spcBef>
              <a:spcAft>
                <a:spcPts val="0"/>
              </a:spcAft>
              <a:buClr>
                <a:schemeClr val="accent1"/>
              </a:buClr>
              <a:buSzPts val="1800"/>
              <a:buChar char="●"/>
            </a:pPr>
            <a:r>
              <a:rPr lang="en-GB" sz="1800" dirty="0">
                <a:solidFill>
                  <a:srgbClr val="000000"/>
                </a:solidFill>
              </a:rPr>
              <a:t>introduce secondary content in primary with pupils who need it and are ready</a:t>
            </a:r>
            <a:endParaRPr sz="1800" dirty="0">
              <a:solidFill>
                <a:srgbClr val="000000"/>
              </a:solidFill>
            </a:endParaRPr>
          </a:p>
          <a:p>
            <a:pPr marL="457200" lvl="0" indent="-342900" algn="l" rtl="0">
              <a:spcBef>
                <a:spcPts val="0"/>
              </a:spcBef>
              <a:spcAft>
                <a:spcPts val="0"/>
              </a:spcAft>
              <a:buClr>
                <a:schemeClr val="accent1"/>
              </a:buClr>
              <a:buSzPts val="1800"/>
              <a:buChar char="●"/>
            </a:pPr>
            <a:r>
              <a:rPr lang="en-GB" sz="1800" dirty="0">
                <a:solidFill>
                  <a:srgbClr val="000000"/>
                </a:solidFill>
              </a:rPr>
              <a:t>teach the primary content in early secondary lessons to pupils who need to build knowledge before secondary content is taught</a:t>
            </a:r>
            <a:endParaRPr dirty="0">
              <a:solidFill>
                <a:srgbClr val="000000"/>
              </a:solidFill>
            </a:endParaRPr>
          </a:p>
          <a:p>
            <a:pPr marL="0" lvl="0" indent="0" algn="l" rtl="0">
              <a:spcBef>
                <a:spcPts val="1600"/>
              </a:spcBef>
              <a:spcAft>
                <a:spcPts val="0"/>
              </a:spcAft>
              <a:buClr>
                <a:schemeClr val="dk1"/>
              </a:buClr>
              <a:buSzPts val="1400"/>
              <a:buFont typeface="Arial"/>
              <a:buNone/>
            </a:pPr>
            <a:endParaRPr dirty="0"/>
          </a:p>
          <a:p>
            <a:pPr marL="0" lvl="0" indent="0" algn="l" rtl="0">
              <a:lnSpc>
                <a:spcPct val="115000"/>
              </a:lnSpc>
              <a:spcBef>
                <a:spcPts val="1600"/>
              </a:spcBef>
              <a:spcAft>
                <a:spcPts val="0"/>
              </a:spcAft>
              <a:buSzPts val="1400"/>
              <a:buNone/>
            </a:pPr>
            <a:endParaRPr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1600"/>
              </a:spcAft>
              <a:buSzPts val="1400"/>
              <a:buNone/>
            </a:pPr>
            <a:endParaRPr sz="1800" dirty="0"/>
          </a:p>
        </p:txBody>
      </p:sp>
      <p:sp>
        <p:nvSpPr>
          <p:cNvPr id="176" name="Google Shape;176;p35"/>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11</a:t>
            </a:fld>
            <a:endParaRP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Google Shape;183;p3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LGBT needs and inclusion</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184" name="Google Shape;184;p36"/>
          <p:cNvSpPr txBox="1">
            <a:spLocks noGrp="1"/>
          </p:cNvSpPr>
          <p:nvPr>
            <p:ph type="body" idx="1"/>
          </p:nvPr>
        </p:nvSpPr>
        <p:spPr>
          <a:xfrm>
            <a:off x="270000" y="914400"/>
            <a:ext cx="7189800" cy="3896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800" dirty="0"/>
              <a:t>Primary schools are enabled and encouraged to cover LGBT (lesbian, gay, bisexual and transgender) content if they consider it age appropriate to do so. Secondary schools should include LGBT content.</a:t>
            </a:r>
            <a:endParaRPr sz="1800" dirty="0"/>
          </a:p>
          <a:p>
            <a:pPr marL="0" lvl="0" indent="0" algn="l" rtl="0">
              <a:lnSpc>
                <a:spcPct val="115000"/>
              </a:lnSpc>
              <a:spcBef>
                <a:spcPts val="1000"/>
              </a:spcBef>
              <a:spcAft>
                <a:spcPts val="0"/>
              </a:spcAft>
              <a:buNone/>
            </a:pPr>
            <a:r>
              <a:rPr lang="en-GB" sz="1800" dirty="0"/>
              <a:t>When doing so, schools should ensure:</a:t>
            </a:r>
            <a:endParaRPr sz="1800" dirty="0"/>
          </a:p>
          <a:p>
            <a:pPr marL="457200" lvl="0" indent="-342900" algn="l" rtl="0">
              <a:lnSpc>
                <a:spcPct val="115000"/>
              </a:lnSpc>
              <a:spcBef>
                <a:spcPts val="1000"/>
              </a:spcBef>
              <a:spcAft>
                <a:spcPts val="0"/>
              </a:spcAft>
              <a:buSzPts val="1800"/>
              <a:buChar char="●"/>
            </a:pPr>
            <a:r>
              <a:rPr lang="en-GB" sz="1800" dirty="0"/>
              <a:t>LGBT-relevant knowledge and examples are included throughout programmes of study (not one-off teaching)</a:t>
            </a:r>
            <a:endParaRPr sz="1800" dirty="0"/>
          </a:p>
          <a:p>
            <a:pPr marL="457200" lvl="0" indent="-342900" algn="l" rtl="0">
              <a:lnSpc>
                <a:spcPct val="115000"/>
              </a:lnSpc>
              <a:spcBef>
                <a:spcPts val="0"/>
              </a:spcBef>
              <a:spcAft>
                <a:spcPts val="0"/>
              </a:spcAft>
              <a:buSzPts val="1800"/>
              <a:buChar char="●"/>
            </a:pPr>
            <a:r>
              <a:rPr lang="en-GB" sz="1800" dirty="0"/>
              <a:t>inclusive language is used, considering how individual pupils may relate to particular topics</a:t>
            </a:r>
            <a:endParaRPr sz="1800" dirty="0"/>
          </a:p>
          <a:p>
            <a:pPr marL="0" lvl="0" indent="0" algn="l" rtl="0">
              <a:lnSpc>
                <a:spcPct val="115000"/>
              </a:lnSpc>
              <a:spcBef>
                <a:spcPts val="0"/>
              </a:spcBef>
              <a:spcAft>
                <a:spcPts val="0"/>
              </a:spcAft>
              <a:buNone/>
            </a:pPr>
            <a:endParaRPr sz="1800" dirty="0"/>
          </a:p>
          <a:p>
            <a:pPr marL="0" lvl="0" indent="0" algn="l" rtl="0">
              <a:lnSpc>
                <a:spcPct val="115000"/>
              </a:lnSpc>
              <a:spcBef>
                <a:spcPts val="0"/>
              </a:spcBef>
              <a:spcAft>
                <a:spcPts val="0"/>
              </a:spcAft>
              <a:buNone/>
            </a:pPr>
            <a:endParaRPr sz="1800" dirty="0"/>
          </a:p>
          <a:p>
            <a:pPr marL="0" lvl="0" indent="0" algn="l" rtl="0">
              <a:lnSpc>
                <a:spcPct val="115000"/>
              </a:lnSpc>
              <a:spcBef>
                <a:spcPts val="0"/>
              </a:spcBef>
              <a:spcAft>
                <a:spcPts val="0"/>
              </a:spcAft>
              <a:buSzPts val="1400"/>
              <a:buNone/>
            </a:pPr>
            <a:endParaRPr sz="1800" dirty="0"/>
          </a:p>
        </p:txBody>
      </p:sp>
      <p:sp>
        <p:nvSpPr>
          <p:cNvPr id="185" name="Google Shape;185;p36"/>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12</a:t>
            </a:fld>
            <a:endParaRPr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37"/>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Pupils with SEND</a:t>
            </a:r>
            <a:endParaRPr dirty="0"/>
          </a:p>
        </p:txBody>
      </p:sp>
      <p:sp>
        <p:nvSpPr>
          <p:cNvPr id="191" name="Google Shape;191;p37"/>
          <p:cNvSpPr txBox="1">
            <a:spLocks noGrp="1"/>
          </p:cNvSpPr>
          <p:nvPr>
            <p:ph type="body" idx="1"/>
          </p:nvPr>
        </p:nvSpPr>
        <p:spPr>
          <a:xfrm>
            <a:off x="270000" y="914400"/>
            <a:ext cx="7851300" cy="3437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You will need to </a:t>
            </a:r>
            <a:r>
              <a:rPr lang="en-GB" sz="1800" b="1" dirty="0"/>
              <a:t>plan lessons to allow all pupils to access and practise the core knowledge</a:t>
            </a:r>
            <a:r>
              <a:rPr lang="en-GB" sz="1800" dirty="0"/>
              <a:t>, using your expertise as you normally would.</a:t>
            </a:r>
            <a:endParaRPr sz="1800" dirty="0"/>
          </a:p>
          <a:p>
            <a:pPr marL="0" lvl="0" indent="0" algn="l" rtl="0">
              <a:spcBef>
                <a:spcPts val="1600"/>
              </a:spcBef>
              <a:spcAft>
                <a:spcPts val="1600"/>
              </a:spcAft>
              <a:buNone/>
            </a:pPr>
            <a:r>
              <a:rPr lang="en-GB" sz="1800" dirty="0"/>
              <a:t>You might want to link lesson outcomes with statutory ‘preparing for adulthood’ outcomes for those with an education, health and care (EHC) plan. (See </a:t>
            </a:r>
            <a:r>
              <a:rPr lang="en-GB" sz="1800" u="sng" dirty="0">
                <a:solidFill>
                  <a:srgbClr val="0000FF"/>
                </a:solidFill>
                <a:hlinkClick r:id="rId3">
                  <a:extLst>
                    <a:ext uri="{A12FA001-AC4F-418D-AE19-62706E023703}">
                      <ahyp:hlinkClr xmlns:ahyp="http://schemas.microsoft.com/office/drawing/2018/hyperlinkcolor" val="tx"/>
                    </a:ext>
                  </a:extLst>
                </a:hlinkClick>
              </a:rPr>
              <a:t>SEND code of practice</a:t>
            </a:r>
            <a:r>
              <a:rPr lang="en-GB" sz="1800" dirty="0"/>
              <a:t>, section 8.)</a:t>
            </a:r>
            <a:endParaRPr sz="1800" b="1" dirty="0"/>
          </a:p>
        </p:txBody>
      </p:sp>
      <p:sp>
        <p:nvSpPr>
          <p:cNvPr id="192" name="Google Shape;192;p37"/>
          <p:cNvSpPr txBox="1"/>
          <p:nvPr/>
        </p:nvSpPr>
        <p:spPr>
          <a:xfrm>
            <a:off x="270000" y="3015475"/>
            <a:ext cx="8410800" cy="17955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600" b="1" dirty="0">
                <a:solidFill>
                  <a:schemeClr val="tx1"/>
                </a:solidFill>
              </a:rPr>
              <a:t>STATUTORY GUIDANCE</a:t>
            </a:r>
            <a:endParaRPr sz="1600" b="1" dirty="0">
              <a:solidFill>
                <a:schemeClr val="tx1"/>
              </a:solidFill>
            </a:endParaRPr>
          </a:p>
          <a:p>
            <a:pPr marL="0" lvl="0" indent="0" algn="l" rtl="0">
              <a:spcBef>
                <a:spcPts val="0"/>
              </a:spcBef>
              <a:spcAft>
                <a:spcPts val="0"/>
              </a:spcAft>
              <a:buClr>
                <a:schemeClr val="dk1"/>
              </a:buClr>
              <a:buSzPts val="1100"/>
              <a:buFont typeface="Arial"/>
              <a:buNone/>
            </a:pPr>
            <a:r>
              <a:rPr lang="en-GB" sz="1800" dirty="0">
                <a:solidFill>
                  <a:schemeClr val="tx1"/>
                </a:solidFill>
              </a:rPr>
              <a:t>In special schools and for some SEND pupils in mainstream schools there may be a need to tailor content and teaching to meet the specific needs of pupils at different developmental stages. As with all teaching for these subjects, schools should ensure that their teaching is sensitive, age-appropriate, developmentally appropriate and delivered with reference to the law. (p15)</a:t>
            </a:r>
            <a:endParaRPr sz="1800" dirty="0">
              <a:solidFill>
                <a:schemeClr val="tx1"/>
              </a:solidFill>
            </a:endParaRPr>
          </a:p>
          <a:p>
            <a:pPr marL="0" lvl="0" indent="0" algn="l" rtl="0">
              <a:spcBef>
                <a:spcPts val="0"/>
              </a:spcBef>
              <a:spcAft>
                <a:spcPts val="0"/>
              </a:spcAft>
              <a:buNone/>
            </a:pPr>
            <a:endParaRPr sz="1800" strike="sngStrike" dirty="0">
              <a:solidFill>
                <a:schemeClr val="dk2"/>
              </a:solidFill>
            </a:endParaRPr>
          </a:p>
        </p:txBody>
      </p:sp>
      <p:sp>
        <p:nvSpPr>
          <p:cNvPr id="193" name="Google Shape;193;p37"/>
          <p:cNvSpPr txBox="1">
            <a:spLocks noGrp="1"/>
          </p:cNvSpPr>
          <p:nvPr>
            <p:ph type="sldNum" idx="12"/>
          </p:nvPr>
        </p:nvSpPr>
        <p:spPr>
          <a:xfrm>
            <a:off x="859965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13</a:t>
            </a:fld>
            <a:endParaRP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198" name="Google Shape;198;p38"/>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References to the law</a:t>
            </a:r>
            <a:endParaRPr dirty="0"/>
          </a:p>
        </p:txBody>
      </p:sp>
      <p:sp>
        <p:nvSpPr>
          <p:cNvPr id="199" name="Google Shape;199;p38"/>
          <p:cNvSpPr txBox="1">
            <a:spLocks noGrp="1"/>
          </p:cNvSpPr>
          <p:nvPr>
            <p:ph type="body" idx="1"/>
          </p:nvPr>
        </p:nvSpPr>
        <p:spPr>
          <a:xfrm>
            <a:off x="270000" y="914400"/>
            <a:ext cx="79473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The references to the law in this module are given as a teacher resource if needed. They are not exhaustive. Teachers are not expected to be able to teach the details of the law or to be able to answer complex questions that may come up about the law.</a:t>
            </a:r>
            <a:endParaRPr sz="1800" dirty="0"/>
          </a:p>
          <a:p>
            <a:pPr marL="0" lvl="0" indent="0" algn="l" rtl="0">
              <a:spcBef>
                <a:spcPts val="0"/>
              </a:spcBef>
              <a:spcAft>
                <a:spcPts val="0"/>
              </a:spcAft>
              <a:buNone/>
            </a:pPr>
            <a:endParaRPr sz="1800" dirty="0"/>
          </a:p>
        </p:txBody>
      </p:sp>
      <p:sp>
        <p:nvSpPr>
          <p:cNvPr id="200" name="Google Shape;200;p38"/>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14</a:t>
            </a:fld>
            <a:endParaRP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39"/>
          <p:cNvSpPr txBox="1">
            <a:spLocks noGrp="1"/>
          </p:cNvSpPr>
          <p:nvPr>
            <p:ph type="title"/>
          </p:nvPr>
        </p:nvSpPr>
        <p:spPr>
          <a:xfrm>
            <a:off x="2792400" y="2150850"/>
            <a:ext cx="35592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Safeguarding</a:t>
            </a:r>
            <a:endParaRPr dirty="0">
              <a:solidFill>
                <a:srgbClr val="FFFFFF"/>
              </a:solidFill>
            </a:endParaRPr>
          </a:p>
        </p:txBody>
      </p:sp>
      <p:sp>
        <p:nvSpPr>
          <p:cNvPr id="206" name="Google Shape;206;p39"/>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15</a:t>
            </a:fld>
            <a:endParaRP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Google Shape;211;p40"/>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Safeguarding (1)</a:t>
            </a:r>
            <a:endParaRPr dirty="0"/>
          </a:p>
        </p:txBody>
      </p:sp>
      <p:sp>
        <p:nvSpPr>
          <p:cNvPr id="212" name="Google Shape;212;p40"/>
          <p:cNvSpPr txBox="1">
            <a:spLocks noGrp="1"/>
          </p:cNvSpPr>
          <p:nvPr>
            <p:ph type="body" idx="1"/>
          </p:nvPr>
        </p:nvSpPr>
        <p:spPr>
          <a:xfrm>
            <a:off x="270000" y="914400"/>
            <a:ext cx="79473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Pupils may be affected by issues discussed in lessons. </a:t>
            </a:r>
            <a:endParaRPr sz="1800" dirty="0"/>
          </a:p>
          <a:p>
            <a:pPr marL="0" lvl="0" indent="0" algn="l" rtl="0">
              <a:spcBef>
                <a:spcPts val="1000"/>
              </a:spcBef>
              <a:spcAft>
                <a:spcPts val="0"/>
              </a:spcAft>
              <a:buNone/>
            </a:pPr>
            <a:r>
              <a:rPr lang="en-GB" sz="1800" dirty="0"/>
              <a:t>Let your designated safeguarding lead or deputy and any other relevant staff, such as pastoral leads, know what you are teaching. This will enable them to identify and speak to relevant pupils, especially those who they know may have been directly impacted by issues covered in the lessons and those with adverse childhood experiences. </a:t>
            </a:r>
            <a:endParaRPr sz="1800" dirty="0"/>
          </a:p>
          <a:p>
            <a:pPr marL="0" lvl="0" indent="0" algn="l" rtl="0">
              <a:spcBef>
                <a:spcPts val="1000"/>
              </a:spcBef>
              <a:spcAft>
                <a:spcPts val="0"/>
              </a:spcAft>
              <a:buNone/>
            </a:pPr>
            <a:r>
              <a:rPr lang="en-GB" sz="1800" dirty="0"/>
              <a:t>Teachers may need to deal with disclosures or concerns (e.g. of abuse or offending behaviour) in a way that safeguards pupils in line with school policies, especially the child protection policy.</a:t>
            </a:r>
            <a:endParaRPr sz="1800" dirty="0"/>
          </a:p>
          <a:p>
            <a:pPr marL="0" lvl="0" indent="0" algn="l" rtl="0">
              <a:spcBef>
                <a:spcPts val="0"/>
              </a:spcBef>
              <a:spcAft>
                <a:spcPts val="0"/>
              </a:spcAft>
              <a:buNone/>
            </a:pPr>
            <a:endParaRPr sz="1800" dirty="0"/>
          </a:p>
          <a:p>
            <a:pPr marL="0" lvl="0" indent="0" algn="l" rtl="0">
              <a:spcBef>
                <a:spcPts val="0"/>
              </a:spcBef>
              <a:spcAft>
                <a:spcPts val="0"/>
              </a:spcAft>
              <a:buNone/>
            </a:pPr>
            <a:endParaRPr sz="1800" dirty="0"/>
          </a:p>
        </p:txBody>
      </p:sp>
      <p:sp>
        <p:nvSpPr>
          <p:cNvPr id="213" name="Google Shape;213;p40"/>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16</a:t>
            </a:fld>
            <a:endParaRP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18" name="Google Shape;218;p41"/>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Trusted adults</a:t>
            </a:r>
            <a:endParaRPr dirty="0"/>
          </a:p>
        </p:txBody>
      </p:sp>
      <p:sp>
        <p:nvSpPr>
          <p:cNvPr id="219" name="Google Shape;219;p41"/>
          <p:cNvSpPr txBox="1">
            <a:spLocks noGrp="1"/>
          </p:cNvSpPr>
          <p:nvPr>
            <p:ph type="body" idx="1"/>
          </p:nvPr>
        </p:nvSpPr>
        <p:spPr>
          <a:xfrm>
            <a:off x="270000" y="914400"/>
            <a:ext cx="79473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dirty="0"/>
              <a:t>Within this module we have used the term </a:t>
            </a:r>
            <a:r>
              <a:rPr lang="en-GB" sz="1800" b="1" dirty="0"/>
              <a:t>trusted adult</a:t>
            </a:r>
            <a:r>
              <a:rPr lang="en-GB" sz="1800" dirty="0"/>
              <a:t>.</a:t>
            </a:r>
            <a:endParaRPr sz="1800" dirty="0"/>
          </a:p>
          <a:p>
            <a:pPr marL="0" lvl="0" indent="0" algn="l" rtl="0">
              <a:spcBef>
                <a:spcPts val="1000"/>
              </a:spcBef>
              <a:spcAft>
                <a:spcPts val="0"/>
              </a:spcAft>
              <a:buClr>
                <a:schemeClr val="dk1"/>
              </a:buClr>
              <a:buSzPts val="1100"/>
              <a:buFont typeface="Arial"/>
              <a:buNone/>
            </a:pPr>
            <a:r>
              <a:rPr lang="en-GB" sz="1800" dirty="0"/>
              <a:t>A trusted adult will generally be someone who children feel comfortable to turn to for help. Obvious examples include family members, teachers and doctors.</a:t>
            </a:r>
            <a:endParaRPr sz="1800" dirty="0"/>
          </a:p>
          <a:p>
            <a:pPr marL="0" lvl="0" indent="0" algn="l" rtl="0">
              <a:spcBef>
                <a:spcPts val="1000"/>
              </a:spcBef>
              <a:spcAft>
                <a:spcPts val="0"/>
              </a:spcAft>
              <a:buNone/>
            </a:pPr>
            <a:r>
              <a:rPr lang="en-GB" sz="1800" dirty="0"/>
              <a:t>It will be important when teaching this topic, and any other relevant topics, that teachers explore this concept. Pupils should be comfortable and capable of identifying who their trusted adults could be both within their families and wider circles.  </a:t>
            </a:r>
            <a:endParaRPr sz="1800" dirty="0"/>
          </a:p>
          <a:p>
            <a:pPr marL="0" lvl="0" indent="0" algn="l" rtl="0">
              <a:spcBef>
                <a:spcPts val="0"/>
              </a:spcBef>
              <a:spcAft>
                <a:spcPts val="0"/>
              </a:spcAft>
              <a:buNone/>
            </a:pPr>
            <a:endParaRPr sz="1800" dirty="0"/>
          </a:p>
          <a:p>
            <a:pPr marL="0" lvl="0" indent="0" algn="l" rtl="0">
              <a:spcBef>
                <a:spcPts val="0"/>
              </a:spcBef>
              <a:spcAft>
                <a:spcPts val="0"/>
              </a:spcAft>
              <a:buNone/>
            </a:pPr>
            <a:endParaRPr sz="1800" dirty="0"/>
          </a:p>
        </p:txBody>
      </p:sp>
      <p:sp>
        <p:nvSpPr>
          <p:cNvPr id="220" name="Google Shape;220;p41"/>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17</a:t>
            </a:fld>
            <a:endParaRP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42"/>
          <p:cNvSpPr txBox="1">
            <a:spLocks noGrp="1"/>
          </p:cNvSpPr>
          <p:nvPr>
            <p:ph type="title"/>
          </p:nvPr>
        </p:nvSpPr>
        <p:spPr>
          <a:xfrm>
            <a:off x="2760300" y="2150850"/>
            <a:ext cx="36234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Ground rules</a:t>
            </a:r>
            <a:endParaRPr dirty="0">
              <a:solidFill>
                <a:srgbClr val="FFFFFF"/>
              </a:solidFill>
            </a:endParaRPr>
          </a:p>
        </p:txBody>
      </p:sp>
      <p:sp>
        <p:nvSpPr>
          <p:cNvPr id="226" name="Google Shape;226;p42"/>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18</a:t>
            </a:fld>
            <a:endParaRP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1" name="Google Shape;231;p43"/>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Create class ground rules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232" name="Google Shape;232;p43"/>
          <p:cNvSpPr txBox="1">
            <a:spLocks noGrp="1"/>
          </p:cNvSpPr>
          <p:nvPr>
            <p:ph type="body" idx="1"/>
          </p:nvPr>
        </p:nvSpPr>
        <p:spPr>
          <a:xfrm>
            <a:off x="270000" y="914400"/>
            <a:ext cx="738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Clear class ground rules can help when teaching about sensitive topics. They also support confidentiality and safeguarding of pupils. </a:t>
            </a:r>
            <a:endParaRPr sz="1800" dirty="0"/>
          </a:p>
          <a:p>
            <a:pPr marL="0" lvl="0" indent="0" algn="l" rtl="0">
              <a:spcBef>
                <a:spcPts val="1600"/>
              </a:spcBef>
              <a:spcAft>
                <a:spcPts val="0"/>
              </a:spcAft>
              <a:buNone/>
            </a:pPr>
            <a:r>
              <a:rPr lang="en-GB" sz="1800" dirty="0"/>
              <a:t>Good practice is for ground rules to be: </a:t>
            </a:r>
            <a:endParaRPr sz="1800" dirty="0"/>
          </a:p>
          <a:p>
            <a:pPr marL="457200" lvl="0" indent="-342900" algn="l" rtl="0">
              <a:spcBef>
                <a:spcPts val="1600"/>
              </a:spcBef>
              <a:spcAft>
                <a:spcPts val="0"/>
              </a:spcAft>
              <a:buSzPts val="1800"/>
              <a:buChar char="●"/>
            </a:pPr>
            <a:r>
              <a:rPr lang="en-GB" sz="1800" b="1" dirty="0"/>
              <a:t>discussed</a:t>
            </a:r>
            <a:r>
              <a:rPr lang="en-GB" sz="1800" dirty="0"/>
              <a:t> and understood by all</a:t>
            </a:r>
            <a:endParaRPr sz="1800" dirty="0"/>
          </a:p>
          <a:p>
            <a:pPr marL="457200" lvl="0" indent="-342900" algn="l" rtl="0">
              <a:spcBef>
                <a:spcPts val="0"/>
              </a:spcBef>
              <a:spcAft>
                <a:spcPts val="0"/>
              </a:spcAft>
              <a:buSzPts val="1800"/>
              <a:buChar char="●"/>
            </a:pPr>
            <a:r>
              <a:rPr lang="en-GB" sz="1800" b="1" dirty="0"/>
              <a:t>clear</a:t>
            </a:r>
            <a:r>
              <a:rPr lang="en-GB" sz="1800" dirty="0"/>
              <a:t> and practical</a:t>
            </a:r>
            <a:endParaRPr sz="1800" dirty="0"/>
          </a:p>
          <a:p>
            <a:pPr marL="457200" lvl="0" indent="-342900" algn="l" rtl="0">
              <a:spcBef>
                <a:spcPts val="0"/>
              </a:spcBef>
              <a:spcAft>
                <a:spcPts val="0"/>
              </a:spcAft>
              <a:buSzPts val="1800"/>
              <a:buChar char="●"/>
            </a:pPr>
            <a:r>
              <a:rPr lang="en-GB" sz="1800" b="1" dirty="0"/>
              <a:t>modelled</a:t>
            </a:r>
            <a:r>
              <a:rPr lang="en-GB" sz="1800" dirty="0"/>
              <a:t> by the teacher</a:t>
            </a:r>
            <a:endParaRPr sz="1800" dirty="0"/>
          </a:p>
          <a:p>
            <a:pPr marL="457200" lvl="0" indent="-342900" algn="l" rtl="0">
              <a:spcBef>
                <a:spcPts val="0"/>
              </a:spcBef>
              <a:spcAft>
                <a:spcPts val="0"/>
              </a:spcAft>
              <a:buSzPts val="1800"/>
              <a:buChar char="●"/>
            </a:pPr>
            <a:r>
              <a:rPr lang="en-GB" sz="1800" b="1" dirty="0"/>
              <a:t>followed</a:t>
            </a:r>
            <a:r>
              <a:rPr lang="en-GB" sz="1800" dirty="0"/>
              <a:t> consistently and enforced </a:t>
            </a:r>
            <a:endParaRPr sz="1800" dirty="0"/>
          </a:p>
          <a:p>
            <a:pPr marL="457200" lvl="0" indent="-342900" algn="l" rtl="0">
              <a:spcBef>
                <a:spcPts val="0"/>
              </a:spcBef>
              <a:spcAft>
                <a:spcPts val="0"/>
              </a:spcAft>
              <a:buSzPts val="1800"/>
              <a:buChar char="●"/>
            </a:pPr>
            <a:r>
              <a:rPr lang="en-GB" sz="1800" b="1" dirty="0"/>
              <a:t>updated</a:t>
            </a:r>
            <a:r>
              <a:rPr lang="en-GB" sz="1800" dirty="0"/>
              <a:t> when needed</a:t>
            </a:r>
            <a:endParaRPr sz="1800" dirty="0"/>
          </a:p>
          <a:p>
            <a:pPr marL="457200" lvl="0" indent="-342900" algn="l" rtl="0">
              <a:spcBef>
                <a:spcPts val="0"/>
              </a:spcBef>
              <a:spcAft>
                <a:spcPts val="0"/>
              </a:spcAft>
              <a:buSzPts val="1800"/>
              <a:buChar char="●"/>
            </a:pPr>
            <a:r>
              <a:rPr lang="en-GB" sz="1800" b="1" dirty="0"/>
              <a:t>visible</a:t>
            </a:r>
            <a:r>
              <a:rPr lang="en-GB" sz="1800" dirty="0"/>
              <a:t> in lessons (for example, posters)</a:t>
            </a:r>
            <a:endParaRPr sz="1800" dirty="0"/>
          </a:p>
          <a:p>
            <a:pPr marL="0" lvl="0" indent="0" algn="l" rtl="0">
              <a:spcBef>
                <a:spcPts val="1600"/>
              </a:spcBef>
              <a:spcAft>
                <a:spcPts val="1600"/>
              </a:spcAft>
              <a:buNone/>
            </a:pPr>
            <a:endParaRPr sz="1800" dirty="0"/>
          </a:p>
        </p:txBody>
      </p:sp>
      <p:sp>
        <p:nvSpPr>
          <p:cNvPr id="233" name="Google Shape;233;p43"/>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19</a:t>
            </a:fld>
            <a:endParaRPr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sp>
        <p:nvSpPr>
          <p:cNvPr id="238" name="Google Shape;238;p44"/>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Example ground rules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239" name="Google Shape;239;p44"/>
          <p:cNvSpPr txBox="1">
            <a:spLocks noGrp="1"/>
          </p:cNvSpPr>
          <p:nvPr>
            <p:ph type="body" idx="1"/>
          </p:nvPr>
        </p:nvSpPr>
        <p:spPr>
          <a:xfrm>
            <a:off x="270000" y="914400"/>
            <a:ext cx="738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b="1" dirty="0"/>
              <a:t>Respect privacy</a:t>
            </a:r>
            <a:r>
              <a:rPr lang="en-GB" sz="1800" dirty="0"/>
              <a:t>. We can discuss examples but do not use names or descriptions that identify anyone, including ourselves. </a:t>
            </a:r>
            <a:endParaRPr sz="1800" dirty="0"/>
          </a:p>
          <a:p>
            <a:pPr marL="0" lvl="0" indent="0" algn="l" rtl="0">
              <a:spcBef>
                <a:spcPts val="1600"/>
              </a:spcBef>
              <a:spcAft>
                <a:spcPts val="0"/>
              </a:spcAft>
              <a:buClr>
                <a:schemeClr val="dk1"/>
              </a:buClr>
              <a:buSzPts val="1100"/>
              <a:buFont typeface="Arial"/>
              <a:buNone/>
            </a:pPr>
            <a:r>
              <a:rPr lang="en-GB" sz="1800" b="1" dirty="0"/>
              <a:t>Listen to others</a:t>
            </a:r>
            <a:r>
              <a:rPr lang="en-GB" sz="1800" dirty="0"/>
              <a:t>. It is okay to disagree with each other, but we should listen properly before making assumptions or deciding how to respond. When disagreeing, challenge the statement not the person.</a:t>
            </a:r>
            <a:endParaRPr sz="1800" dirty="0"/>
          </a:p>
          <a:p>
            <a:pPr marL="0" lvl="0" indent="0" algn="l" rtl="0">
              <a:spcBef>
                <a:spcPts val="1600"/>
              </a:spcBef>
              <a:spcAft>
                <a:spcPts val="0"/>
              </a:spcAft>
              <a:buClr>
                <a:schemeClr val="dk1"/>
              </a:buClr>
              <a:buSzPts val="1100"/>
              <a:buFont typeface="Arial"/>
              <a:buNone/>
            </a:pPr>
            <a:r>
              <a:rPr lang="en-GB" sz="1800" b="1" dirty="0"/>
              <a:t>No judgement</a:t>
            </a:r>
            <a:r>
              <a:rPr lang="en-GB" sz="1800" dirty="0"/>
              <a:t>. We can explore beliefs and misunderstandings about a topic without fear of being judged. </a:t>
            </a:r>
            <a:endParaRPr sz="1800" dirty="0"/>
          </a:p>
          <a:p>
            <a:pPr marL="0" lvl="0" indent="0" algn="l" rtl="0">
              <a:spcBef>
                <a:spcPts val="1600"/>
              </a:spcBef>
              <a:spcAft>
                <a:spcPts val="0"/>
              </a:spcAft>
              <a:buClr>
                <a:schemeClr val="dk1"/>
              </a:buClr>
              <a:buSzPts val="1100"/>
              <a:buFont typeface="Arial"/>
              <a:buNone/>
            </a:pPr>
            <a:r>
              <a:rPr lang="en-GB" sz="1800" b="1" dirty="0"/>
              <a:t>Choose level of participation. </a:t>
            </a:r>
            <a:r>
              <a:rPr lang="en-GB" sz="1800" dirty="0"/>
              <a:t>Everyone has the right to choose not to answer a question or join discussion. We never put anyone ‘on the spot’ (no personal questions or pressure to answer).</a:t>
            </a:r>
            <a:endParaRPr sz="1800" dirty="0"/>
          </a:p>
          <a:p>
            <a:pPr marL="0" lvl="0" indent="0" algn="l" rtl="0">
              <a:spcBef>
                <a:spcPts val="1600"/>
              </a:spcBef>
              <a:spcAft>
                <a:spcPts val="0"/>
              </a:spcAft>
              <a:buClr>
                <a:schemeClr val="dk1"/>
              </a:buClr>
              <a:buSzPts val="1100"/>
              <a:buFont typeface="Arial"/>
              <a:buNone/>
            </a:pPr>
            <a:endParaRPr sz="1800" b="1" dirty="0"/>
          </a:p>
          <a:p>
            <a:pPr marL="0" lvl="0" indent="0" algn="l" rtl="0">
              <a:spcBef>
                <a:spcPts val="1600"/>
              </a:spcBef>
              <a:spcAft>
                <a:spcPts val="1600"/>
              </a:spcAft>
              <a:buClr>
                <a:schemeClr val="dk1"/>
              </a:buClr>
              <a:buSzPts val="1100"/>
              <a:buFont typeface="Arial"/>
              <a:buNone/>
            </a:pPr>
            <a:endParaRPr sz="1800" b="1" dirty="0"/>
          </a:p>
        </p:txBody>
      </p:sp>
      <p:sp>
        <p:nvSpPr>
          <p:cNvPr id="240" name="Google Shape;240;p44"/>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20</a:t>
            </a:fld>
            <a:endParaRPr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5" name="Google Shape;245;p45"/>
          <p:cNvSpPr txBox="1">
            <a:spLocks noGrp="1"/>
          </p:cNvSpPr>
          <p:nvPr>
            <p:ph type="title"/>
          </p:nvPr>
        </p:nvSpPr>
        <p:spPr>
          <a:xfrm>
            <a:off x="2327550" y="2150850"/>
            <a:ext cx="44889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FFFFFF"/>
                </a:solidFill>
              </a:rPr>
              <a:t>Primary curriculum</a:t>
            </a:r>
            <a:endParaRPr dirty="0">
              <a:solidFill>
                <a:srgbClr val="FFFFFF"/>
              </a:solidFill>
            </a:endParaRPr>
          </a:p>
        </p:txBody>
      </p:sp>
      <p:sp>
        <p:nvSpPr>
          <p:cNvPr id="246" name="Google Shape;246;p45"/>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21</a:t>
            </a:fld>
            <a:endParaRP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p46"/>
          <p:cNvSpPr txBox="1">
            <a:spLocks noGrp="1"/>
          </p:cNvSpPr>
          <p:nvPr>
            <p:ph type="title"/>
          </p:nvPr>
        </p:nvSpPr>
        <p:spPr>
          <a:xfrm>
            <a:off x="1015200" y="2150850"/>
            <a:ext cx="71136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Internet use, rationing and risk</a:t>
            </a:r>
            <a:endParaRPr dirty="0">
              <a:solidFill>
                <a:schemeClr val="accent1"/>
              </a:solidFill>
            </a:endParaRPr>
          </a:p>
        </p:txBody>
      </p:sp>
      <p:sp>
        <p:nvSpPr>
          <p:cNvPr id="252" name="Google Shape;252;p46"/>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22</a:t>
            </a:fld>
            <a:endParaRP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4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Role of the internet in our lives</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261" name="Google Shape;261;p4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58" name="Google Shape;258;p47"/>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Begin teaching by recognising that </a:t>
            </a:r>
            <a:r>
              <a:rPr lang="en-GB" b="1" dirty="0"/>
              <a:t>for most people the internet is an integral part of life and has many benefits.</a:t>
            </a:r>
            <a:endParaRPr b="1" dirty="0"/>
          </a:p>
          <a:p>
            <a:pPr marL="0" lvl="0" indent="0" algn="l" rtl="0">
              <a:lnSpc>
                <a:spcPct val="115000"/>
              </a:lnSpc>
              <a:spcBef>
                <a:spcPts val="1000"/>
              </a:spcBef>
              <a:spcAft>
                <a:spcPts val="0"/>
              </a:spcAft>
              <a:buNone/>
            </a:pPr>
            <a:r>
              <a:rPr lang="en-GB" dirty="0"/>
              <a:t>Alongside this, teachers should empower pupils to use the internet safely, manage risk and avoid known online harms.</a:t>
            </a:r>
            <a:endParaRPr dirty="0"/>
          </a:p>
          <a:p>
            <a:pPr marL="0" lvl="0" indent="0" algn="l" rtl="0">
              <a:lnSpc>
                <a:spcPct val="115000"/>
              </a:lnSpc>
              <a:spcBef>
                <a:spcPts val="1000"/>
              </a:spcBef>
              <a:spcAft>
                <a:spcPts val="0"/>
              </a:spcAft>
              <a:buNone/>
            </a:pPr>
            <a:r>
              <a:rPr lang="en-GB" dirty="0"/>
              <a:t>Teachers should note that the separate topics </a:t>
            </a:r>
            <a:r>
              <a:rPr lang="en-GB" b="1" dirty="0"/>
              <a:t>online relationships</a:t>
            </a:r>
            <a:r>
              <a:rPr lang="en-GB" dirty="0"/>
              <a:t> and </a:t>
            </a:r>
            <a:r>
              <a:rPr lang="en-GB" b="1" dirty="0"/>
              <a:t>online and media </a:t>
            </a:r>
            <a:r>
              <a:rPr lang="en-GB" dirty="0"/>
              <a:t>(primary and secondary health curriculum) also includes content on issues such as online friendships and anonymity.</a:t>
            </a:r>
            <a:endParaRPr dirty="0"/>
          </a:p>
          <a:p>
            <a:pPr marL="0" lvl="0" indent="0" algn="l" rtl="0">
              <a:lnSpc>
                <a:spcPct val="115000"/>
              </a:lnSpc>
              <a:spcBef>
                <a:spcPts val="0"/>
              </a:spcBef>
              <a:spcAft>
                <a:spcPts val="0"/>
              </a:spcAft>
              <a:buNone/>
            </a:pPr>
            <a:endParaRPr dirty="0">
              <a:highlight>
                <a:srgbClr val="00FFFF"/>
              </a:highlight>
            </a:endParaRPr>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260" name="Google Shape;260;p47"/>
          <p:cNvSpPr txBox="1">
            <a:spLocks noGrp="1"/>
          </p:cNvSpPr>
          <p:nvPr>
            <p:ph type="body" idx="2"/>
          </p:nvPr>
        </p:nvSpPr>
        <p:spPr>
          <a:xfrm>
            <a:off x="6178800" y="216425"/>
            <a:ext cx="2695200" cy="1533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that for most people the internet is an integral part of life and has</a:t>
            </a:r>
            <a:endParaRPr sz="1600" dirty="0"/>
          </a:p>
          <a:p>
            <a:pPr marL="0" lvl="0" indent="0" algn="l" rtl="0">
              <a:lnSpc>
                <a:spcPct val="115000"/>
              </a:lnSpc>
              <a:spcBef>
                <a:spcPts val="0"/>
              </a:spcBef>
              <a:spcAft>
                <a:spcPts val="0"/>
              </a:spcAft>
              <a:buClr>
                <a:schemeClr val="dk1"/>
              </a:buClr>
              <a:buSzPts val="1100"/>
              <a:buNone/>
            </a:pPr>
            <a:r>
              <a:rPr lang="en-GB" sz="1600" dirty="0"/>
              <a:t>many benefits.</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59" name="Google Shape;259;p4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23</a:t>
            </a:fld>
            <a:endParaRP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65"/>
        <p:cNvGrpSpPr/>
        <p:nvPr/>
      </p:nvGrpSpPr>
      <p:grpSpPr>
        <a:xfrm>
          <a:off x="0" y="0"/>
          <a:ext cx="0" cy="0"/>
          <a:chOff x="0" y="0"/>
          <a:chExt cx="0" cy="0"/>
        </a:xfrm>
      </p:grpSpPr>
      <p:sp>
        <p:nvSpPr>
          <p:cNvPr id="266" name="Google Shape;266;p4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Rationing screen time to avoid risks</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270" name="Google Shape;270;p4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67" name="Google Shape;267;p48"/>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Acknowledge that screen time can be valuable (e.g. socialising with friends, doing homework). However it is important to maintain a balance with other activities, and there are risks in having excessive screen time.</a:t>
            </a:r>
            <a:endParaRPr dirty="0"/>
          </a:p>
          <a:p>
            <a:pPr marL="0" lvl="0" indent="0" algn="l" rtl="0">
              <a:spcBef>
                <a:spcPts val="1000"/>
              </a:spcBef>
              <a:spcAft>
                <a:spcPts val="0"/>
              </a:spcAft>
              <a:buNone/>
            </a:pPr>
            <a:r>
              <a:rPr lang="en-GB" dirty="0"/>
              <a:t>Explain that benefits to managing or rationing time spent online and using electronic devices can include: </a:t>
            </a:r>
            <a:endParaRPr dirty="0"/>
          </a:p>
          <a:p>
            <a:pPr marL="457200" lvl="0" indent="-317500" algn="l" rtl="0">
              <a:lnSpc>
                <a:spcPct val="115000"/>
              </a:lnSpc>
              <a:spcBef>
                <a:spcPts val="1000"/>
              </a:spcBef>
              <a:spcAft>
                <a:spcPts val="0"/>
              </a:spcAft>
              <a:buSzPts val="1400"/>
              <a:buChar char="●"/>
            </a:pPr>
            <a:r>
              <a:rPr lang="en-GB" dirty="0"/>
              <a:t>allowing time to get enough sleep at night</a:t>
            </a:r>
            <a:endParaRPr dirty="0"/>
          </a:p>
          <a:p>
            <a:pPr marL="457200" lvl="0" indent="-317500" algn="l" rtl="0">
              <a:spcBef>
                <a:spcPts val="0"/>
              </a:spcBef>
              <a:spcAft>
                <a:spcPts val="0"/>
              </a:spcAft>
              <a:buSzPts val="1400"/>
              <a:buChar char="●"/>
            </a:pPr>
            <a:r>
              <a:rPr lang="en-GB" dirty="0"/>
              <a:t>having more time for physical activity</a:t>
            </a:r>
            <a:endParaRPr dirty="0"/>
          </a:p>
          <a:p>
            <a:pPr marL="457200" lvl="0" indent="-317500" algn="l" rtl="0">
              <a:lnSpc>
                <a:spcPct val="115000"/>
              </a:lnSpc>
              <a:spcBef>
                <a:spcPts val="0"/>
              </a:spcBef>
              <a:spcAft>
                <a:spcPts val="0"/>
              </a:spcAft>
              <a:buSzPts val="1400"/>
              <a:buChar char="●"/>
            </a:pPr>
            <a:r>
              <a:rPr lang="en-GB" dirty="0"/>
              <a:t>enjoying time offline and not becoming dependent on online content and relationships</a:t>
            </a:r>
            <a:endParaRPr dirty="0"/>
          </a:p>
          <a:p>
            <a:pPr marL="0" lvl="0" indent="0" algn="l" rtl="0">
              <a:lnSpc>
                <a:spcPct val="115000"/>
              </a:lnSpc>
              <a:spcBef>
                <a:spcPts val="0"/>
              </a:spcBef>
              <a:spcAft>
                <a:spcPts val="0"/>
              </a:spcAft>
              <a:buNone/>
            </a:pPr>
            <a:r>
              <a:rPr lang="en-GB" dirty="0"/>
              <a:t>Schools may wish to remind pupils of their policy on mobile phone use.</a:t>
            </a:r>
            <a:endParaRPr dirty="0"/>
          </a:p>
          <a:p>
            <a:pPr marL="0" lvl="0" indent="0" algn="l" rtl="0">
              <a:lnSpc>
                <a:spcPct val="115000"/>
              </a:lnSpc>
              <a:spcBef>
                <a:spcPts val="1000"/>
              </a:spcBef>
              <a:spcAft>
                <a:spcPts val="1600"/>
              </a:spcAft>
              <a:buSzPts val="1400"/>
              <a:buNone/>
            </a:pPr>
            <a:endParaRPr dirty="0"/>
          </a:p>
        </p:txBody>
      </p:sp>
      <p:sp>
        <p:nvSpPr>
          <p:cNvPr id="269" name="Google Shape;269;p48"/>
          <p:cNvSpPr txBox="1">
            <a:spLocks noGrp="1"/>
          </p:cNvSpPr>
          <p:nvPr>
            <p:ph type="body" idx="2"/>
          </p:nvPr>
        </p:nvSpPr>
        <p:spPr>
          <a:xfrm>
            <a:off x="6178800" y="216425"/>
            <a:ext cx="2695200" cy="29586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about the benefits of rationing time spent online, the risks of excessive time spent on electronic devices and the impact of positive and negative content online on their own and others’ mental and physical wellbeing.</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68" name="Google Shape;268;p4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24</a:t>
            </a:fld>
            <a:endParaRP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74"/>
        <p:cNvGrpSpPr/>
        <p:nvPr/>
      </p:nvGrpSpPr>
      <p:grpSpPr>
        <a:xfrm>
          <a:off x="0" y="0"/>
          <a:ext cx="0" cy="0"/>
          <a:chOff x="0" y="0"/>
          <a:chExt cx="0" cy="0"/>
        </a:xfrm>
      </p:grpSpPr>
      <p:sp>
        <p:nvSpPr>
          <p:cNvPr id="275" name="Google Shape;275;p49"/>
          <p:cNvSpPr txBox="1">
            <a:spLocks noGrp="1"/>
          </p:cNvSpPr>
          <p:nvPr>
            <p:ph type="title"/>
          </p:nvPr>
        </p:nvSpPr>
        <p:spPr>
          <a:xfrm>
            <a:off x="270000" y="216425"/>
            <a:ext cx="603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Ways to manage time online</a:t>
            </a:r>
            <a:endParaRPr dirty="0"/>
          </a:p>
        </p:txBody>
      </p:sp>
      <p:sp>
        <p:nvSpPr>
          <p:cNvPr id="279" name="Google Shape;279;p4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76" name="Google Shape;276;p49"/>
          <p:cNvSpPr txBox="1">
            <a:spLocks noGrp="1"/>
          </p:cNvSpPr>
          <p:nvPr>
            <p:ph type="body" idx="1"/>
          </p:nvPr>
        </p:nvSpPr>
        <p:spPr>
          <a:xfrm>
            <a:off x="270000" y="789125"/>
            <a:ext cx="5908800" cy="3896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solidFill>
                  <a:srgbClr val="000000"/>
                </a:solidFill>
              </a:rPr>
              <a:t>Explain pupils can develop a routine to reduce screen time and prioritise sleep, social interaction and physical activity, which are vital for mental and physical wellbeing, for example by:</a:t>
            </a:r>
            <a:endParaRPr dirty="0">
              <a:solidFill>
                <a:srgbClr val="000000"/>
              </a:solidFill>
            </a:endParaRPr>
          </a:p>
          <a:p>
            <a:pPr marL="457200" lvl="0" indent="-342900" algn="l" rtl="0">
              <a:spcBef>
                <a:spcPts val="1000"/>
              </a:spcBef>
              <a:spcAft>
                <a:spcPts val="0"/>
              </a:spcAft>
              <a:buClr>
                <a:schemeClr val="accent1"/>
              </a:buClr>
              <a:buSzPts val="1800"/>
              <a:buChar char="●"/>
            </a:pPr>
            <a:r>
              <a:rPr lang="en-GB" dirty="0">
                <a:solidFill>
                  <a:srgbClr val="000000"/>
                </a:solidFill>
              </a:rPr>
              <a:t>agreeing a weekly online limit with their parents (some devices have settings to help with this)</a:t>
            </a:r>
            <a:endParaRPr dirty="0">
              <a:solidFill>
                <a:srgbClr val="000000"/>
              </a:solidFill>
            </a:endParaRPr>
          </a:p>
          <a:p>
            <a:pPr marL="457200" lvl="0" indent="-342900" algn="l" rtl="0">
              <a:spcBef>
                <a:spcPts val="0"/>
              </a:spcBef>
              <a:spcAft>
                <a:spcPts val="0"/>
              </a:spcAft>
              <a:buClr>
                <a:schemeClr val="accent1"/>
              </a:buClr>
              <a:buSzPts val="1800"/>
              <a:buChar char="●"/>
            </a:pPr>
            <a:r>
              <a:rPr lang="en-GB" dirty="0">
                <a:solidFill>
                  <a:srgbClr val="000000"/>
                </a:solidFill>
              </a:rPr>
              <a:t>switching off their phone 2 hours before bed </a:t>
            </a:r>
            <a:endParaRPr dirty="0">
              <a:solidFill>
                <a:srgbClr val="000000"/>
              </a:solidFill>
            </a:endParaRPr>
          </a:p>
          <a:p>
            <a:pPr marL="0" lvl="0" indent="0" algn="l" rtl="0">
              <a:spcBef>
                <a:spcPts val="1000"/>
              </a:spcBef>
              <a:spcAft>
                <a:spcPts val="0"/>
              </a:spcAft>
              <a:buNone/>
            </a:pPr>
            <a:r>
              <a:rPr lang="en-GB" dirty="0">
                <a:solidFill>
                  <a:srgbClr val="000000"/>
                </a:solidFill>
              </a:rPr>
              <a:t>Remind pupils how much sleep children need: </a:t>
            </a:r>
            <a:endParaRPr dirty="0">
              <a:solidFill>
                <a:srgbClr val="000000"/>
              </a:solidFill>
            </a:endParaRPr>
          </a:p>
          <a:p>
            <a:pPr marL="457200" lvl="0" indent="-342900" algn="l" rtl="0">
              <a:spcBef>
                <a:spcPts val="1000"/>
              </a:spcBef>
              <a:spcAft>
                <a:spcPts val="0"/>
              </a:spcAft>
              <a:buClr>
                <a:schemeClr val="accent1"/>
              </a:buClr>
              <a:buSzPts val="1800"/>
              <a:buChar char="●"/>
            </a:pPr>
            <a:r>
              <a:rPr lang="en-GB" sz="1800" dirty="0">
                <a:solidFill>
                  <a:srgbClr val="000000"/>
                </a:solidFill>
              </a:rPr>
              <a:t>children aged 3 to 5 need 10 to 13 hours</a:t>
            </a:r>
            <a:endParaRPr sz="1800" dirty="0">
              <a:solidFill>
                <a:srgbClr val="000000"/>
              </a:solidFill>
            </a:endParaRPr>
          </a:p>
          <a:p>
            <a:pPr marL="457200" lvl="0" indent="-342900" algn="l" rtl="0">
              <a:spcBef>
                <a:spcPts val="0"/>
              </a:spcBef>
              <a:spcAft>
                <a:spcPts val="0"/>
              </a:spcAft>
              <a:buClr>
                <a:schemeClr val="accent1"/>
              </a:buClr>
              <a:buSzPts val="1800"/>
              <a:buChar char="●"/>
            </a:pPr>
            <a:r>
              <a:rPr lang="en-GB" sz="1800" dirty="0">
                <a:solidFill>
                  <a:srgbClr val="000000"/>
                </a:solidFill>
              </a:rPr>
              <a:t>children aged 6 to 12 need 9 to 12 hours </a:t>
            </a:r>
            <a:endParaRPr sz="1800" dirty="0">
              <a:solidFill>
                <a:srgbClr val="000000"/>
              </a:solidFill>
            </a:endParaRPr>
          </a:p>
          <a:p>
            <a:pPr marL="457200" lvl="0" indent="-342900" algn="l" rtl="0">
              <a:spcBef>
                <a:spcPts val="0"/>
              </a:spcBef>
              <a:spcAft>
                <a:spcPts val="0"/>
              </a:spcAft>
              <a:buClr>
                <a:schemeClr val="accent1"/>
              </a:buClr>
              <a:buSzPts val="1800"/>
              <a:buChar char="●"/>
            </a:pPr>
            <a:r>
              <a:rPr lang="en-GB" sz="1800" dirty="0">
                <a:solidFill>
                  <a:srgbClr val="000000"/>
                </a:solidFill>
              </a:rPr>
              <a:t>young people aged 13 to 18 need 8 to 10 hours</a:t>
            </a:r>
            <a:endParaRPr sz="1800" dirty="0">
              <a:solidFill>
                <a:srgbClr val="000000"/>
              </a:solidFill>
            </a:endParaRPr>
          </a:p>
          <a:p>
            <a:pPr marL="0" lvl="0" indent="0" algn="l" rtl="0">
              <a:spcBef>
                <a:spcPts val="0"/>
              </a:spcBef>
              <a:spcAft>
                <a:spcPts val="0"/>
              </a:spcAft>
              <a:buNone/>
            </a:pPr>
            <a:endParaRPr sz="1800" dirty="0"/>
          </a:p>
          <a:p>
            <a:pPr marL="457200" lvl="0" indent="0" algn="l" rtl="0">
              <a:spcBef>
                <a:spcPts val="0"/>
              </a:spcBef>
              <a:spcAft>
                <a:spcPts val="0"/>
              </a:spcAft>
              <a:buNone/>
            </a:pPr>
            <a:endParaRPr sz="1800" dirty="0"/>
          </a:p>
        </p:txBody>
      </p:sp>
      <p:sp>
        <p:nvSpPr>
          <p:cNvPr id="278" name="Google Shape;278;p49"/>
          <p:cNvSpPr txBox="1">
            <a:spLocks noGrp="1"/>
          </p:cNvSpPr>
          <p:nvPr>
            <p:ph type="body" idx="2"/>
          </p:nvPr>
        </p:nvSpPr>
        <p:spPr>
          <a:xfrm>
            <a:off x="6178800" y="216425"/>
            <a:ext cx="2695200" cy="29586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about the benefits of rationing time spent online, the risks of excessive time spent on electronic devices and the impact of positive and negative content online on their own and others’ mental and physical wellbeing.</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77" name="Google Shape;277;p49"/>
          <p:cNvSpPr txBox="1">
            <a:spLocks noGrp="1"/>
          </p:cNvSpPr>
          <p:nvPr>
            <p:ph type="sldNum" idx="12"/>
          </p:nvPr>
        </p:nvSpPr>
        <p:spPr>
          <a:xfrm>
            <a:off x="8681400" y="4800620"/>
            <a:ext cx="462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25</a:t>
            </a:fld>
            <a:endParaRPr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4" name="Google Shape;284;p5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Positive content online</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285" name="Google Shape;285;p50"/>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there is much content online that can have a positive impact on wellbeing, e.g. content that helps us: </a:t>
            </a:r>
            <a:endParaRPr dirty="0"/>
          </a:p>
          <a:p>
            <a:pPr marL="457200" lvl="0" indent="-317500" algn="l" rtl="0">
              <a:lnSpc>
                <a:spcPct val="115000"/>
              </a:lnSpc>
              <a:spcBef>
                <a:spcPts val="1000"/>
              </a:spcBef>
              <a:spcAft>
                <a:spcPts val="0"/>
              </a:spcAft>
              <a:buSzPts val="1400"/>
              <a:buChar char="●"/>
            </a:pPr>
            <a:r>
              <a:rPr lang="en-GB" dirty="0"/>
              <a:t>learn or practise new knowledge and skills</a:t>
            </a:r>
            <a:endParaRPr dirty="0"/>
          </a:p>
          <a:p>
            <a:pPr marL="457200" lvl="0" indent="-317500" algn="l" rtl="0">
              <a:lnSpc>
                <a:spcPct val="115000"/>
              </a:lnSpc>
              <a:spcBef>
                <a:spcPts val="0"/>
              </a:spcBef>
              <a:spcAft>
                <a:spcPts val="0"/>
              </a:spcAft>
              <a:buSzPts val="1400"/>
              <a:buChar char="●"/>
            </a:pPr>
            <a:r>
              <a:rPr lang="en-GB" dirty="0"/>
              <a:t>research answers to questions</a:t>
            </a:r>
            <a:endParaRPr dirty="0"/>
          </a:p>
          <a:p>
            <a:pPr marL="457200" lvl="0" indent="-317500" algn="l" rtl="0">
              <a:lnSpc>
                <a:spcPct val="115000"/>
              </a:lnSpc>
              <a:spcBef>
                <a:spcPts val="0"/>
              </a:spcBef>
              <a:spcAft>
                <a:spcPts val="0"/>
              </a:spcAft>
              <a:buSzPts val="1400"/>
              <a:buChar char="●"/>
            </a:pPr>
            <a:r>
              <a:rPr lang="en-GB" dirty="0"/>
              <a:t>communicate with friends and relatives</a:t>
            </a:r>
            <a:endParaRPr dirty="0"/>
          </a:p>
          <a:p>
            <a:pPr marL="457200" lvl="0" indent="-317500" algn="l" rtl="0">
              <a:lnSpc>
                <a:spcPct val="115000"/>
              </a:lnSpc>
              <a:spcBef>
                <a:spcPts val="0"/>
              </a:spcBef>
              <a:spcAft>
                <a:spcPts val="0"/>
              </a:spcAft>
              <a:buSzPts val="1400"/>
              <a:buChar char="●"/>
            </a:pPr>
            <a:r>
              <a:rPr lang="en-GB" dirty="0"/>
              <a:t>enjoy free time, e.g. games and puzzles</a:t>
            </a:r>
            <a:endParaRPr dirty="0"/>
          </a:p>
          <a:p>
            <a:pPr marL="457200" lvl="0" indent="-317500" algn="l" rtl="0">
              <a:lnSpc>
                <a:spcPct val="115000"/>
              </a:lnSpc>
              <a:spcBef>
                <a:spcPts val="0"/>
              </a:spcBef>
              <a:spcAft>
                <a:spcPts val="0"/>
              </a:spcAft>
              <a:buSzPts val="1400"/>
              <a:buChar char="●"/>
            </a:pPr>
            <a:r>
              <a:rPr lang="en-GB" dirty="0"/>
              <a:t>get advice and support from specialist organisations</a:t>
            </a: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286" name="Google Shape;286;p5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26</a:t>
            </a:fld>
            <a:endParaRPr dirty="0"/>
          </a:p>
        </p:txBody>
      </p:sp>
      <p:sp>
        <p:nvSpPr>
          <p:cNvPr id="287" name="Google Shape;287;p50"/>
          <p:cNvSpPr txBox="1">
            <a:spLocks noGrp="1"/>
          </p:cNvSpPr>
          <p:nvPr>
            <p:ph type="body" idx="2"/>
          </p:nvPr>
        </p:nvSpPr>
        <p:spPr>
          <a:xfrm>
            <a:off x="6178800" y="216425"/>
            <a:ext cx="2695200" cy="29586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about the benefits of rationing time spent online, the risks of excessive time spent on electronic devices and the impact of positive and negative content online on their own and others’ mental and physical wellbeing.</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88" name="Google Shape;288;p50"/>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92"/>
        <p:cNvGrpSpPr/>
        <p:nvPr/>
      </p:nvGrpSpPr>
      <p:grpSpPr>
        <a:xfrm>
          <a:off x="0" y="0"/>
          <a:ext cx="0" cy="0"/>
          <a:chOff x="0" y="0"/>
          <a:chExt cx="0" cy="0"/>
        </a:xfrm>
      </p:grpSpPr>
      <p:sp>
        <p:nvSpPr>
          <p:cNvPr id="293" name="Google Shape;293;p5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Harmful online content</a:t>
            </a:r>
            <a:endParaRPr dirty="0"/>
          </a:p>
        </p:txBody>
      </p:sp>
      <p:sp>
        <p:nvSpPr>
          <p:cNvPr id="294" name="Google Shape;294;p51"/>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Ensure pupils know, at an appropriate age, boundaries of acceptability for violent and sexual content (images and words). Teach pupils to </a:t>
            </a:r>
            <a:r>
              <a:rPr lang="en-GB" b="1" dirty="0"/>
              <a:t>tell a trusted adult</a:t>
            </a:r>
            <a:r>
              <a:rPr lang="en-GB" dirty="0"/>
              <a:t> if they accidentally see or download such content. </a:t>
            </a:r>
            <a:endParaRPr dirty="0"/>
          </a:p>
          <a:p>
            <a:pPr marL="0" lvl="0" indent="0" algn="l" rtl="0">
              <a:lnSpc>
                <a:spcPct val="115000"/>
              </a:lnSpc>
              <a:spcBef>
                <a:spcPts val="1000"/>
              </a:spcBef>
              <a:spcAft>
                <a:spcPts val="0"/>
              </a:spcAft>
              <a:buNone/>
            </a:pPr>
            <a:r>
              <a:rPr lang="en-GB" dirty="0"/>
              <a:t>Teachers should take care to: </a:t>
            </a:r>
            <a:endParaRPr dirty="0"/>
          </a:p>
          <a:p>
            <a:pPr marL="457200" lvl="0" indent="-317500" algn="l" rtl="0">
              <a:lnSpc>
                <a:spcPct val="115000"/>
              </a:lnSpc>
              <a:spcBef>
                <a:spcPts val="1000"/>
              </a:spcBef>
              <a:spcAft>
                <a:spcPts val="0"/>
              </a:spcAft>
              <a:buSzPts val="1400"/>
              <a:buChar char="●"/>
            </a:pPr>
            <a:r>
              <a:rPr lang="en-GB" dirty="0"/>
              <a:t>avoid inadvertently drawing attention to such content by describing the content itself</a:t>
            </a:r>
            <a:endParaRPr dirty="0">
              <a:solidFill>
                <a:srgbClr val="FF0000"/>
              </a:solidFill>
            </a:endParaRPr>
          </a:p>
          <a:p>
            <a:pPr marL="457200" lvl="0" indent="-317500" algn="l" rtl="0">
              <a:lnSpc>
                <a:spcPct val="115000"/>
              </a:lnSpc>
              <a:spcBef>
                <a:spcPts val="0"/>
              </a:spcBef>
              <a:spcAft>
                <a:spcPts val="0"/>
              </a:spcAft>
              <a:buSzPts val="1400"/>
              <a:buChar char="●"/>
            </a:pPr>
            <a:r>
              <a:rPr lang="en-GB" dirty="0"/>
              <a:t>ensure filtering is always in place to minimise the risks in school</a:t>
            </a:r>
            <a:endParaRPr dirty="0"/>
          </a:p>
          <a:p>
            <a:pPr marL="0" lvl="0" indent="0" algn="l" rtl="0">
              <a:lnSpc>
                <a:spcPct val="115000"/>
              </a:lnSpc>
              <a:spcBef>
                <a:spcPts val="1000"/>
              </a:spcBef>
              <a:spcAft>
                <a:spcPts val="0"/>
              </a:spcAft>
              <a:buNone/>
            </a:pPr>
            <a:r>
              <a:rPr lang="en-GB" dirty="0"/>
              <a:t>Schools can also remind parents about the importance of </a:t>
            </a:r>
            <a:r>
              <a:rPr lang="en-GB" b="1" dirty="0"/>
              <a:t>parental controls</a:t>
            </a:r>
            <a:r>
              <a:rPr lang="en-GB" dirty="0"/>
              <a:t> for domestic internet access.</a:t>
            </a:r>
            <a:endParaRPr dirty="0"/>
          </a:p>
          <a:p>
            <a:pPr marL="0" lvl="0" indent="0" algn="l" rtl="0">
              <a:lnSpc>
                <a:spcPct val="115000"/>
              </a:lnSpc>
              <a:spcBef>
                <a:spcPts val="1000"/>
              </a:spcBef>
              <a:spcAft>
                <a:spcPts val="0"/>
              </a:spcAft>
              <a:buNone/>
            </a:pPr>
            <a:endParaRPr dirty="0"/>
          </a:p>
        </p:txBody>
      </p:sp>
      <p:sp>
        <p:nvSpPr>
          <p:cNvPr id="295" name="Google Shape;295;p5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27</a:t>
            </a:fld>
            <a:endParaRPr dirty="0"/>
          </a:p>
        </p:txBody>
      </p:sp>
      <p:sp>
        <p:nvSpPr>
          <p:cNvPr id="296" name="Google Shape;296;p51"/>
          <p:cNvSpPr txBox="1">
            <a:spLocks noGrp="1"/>
          </p:cNvSpPr>
          <p:nvPr>
            <p:ph type="body" idx="2"/>
          </p:nvPr>
        </p:nvSpPr>
        <p:spPr>
          <a:xfrm>
            <a:off x="6178800" y="216425"/>
            <a:ext cx="2695200" cy="29586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about the benefits of rationing time spent online, the risks of excessive time spent on electronic devices and the impact of positive and negative content online on their own and others’ mental and physical wellbeing.</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800" dirty="0"/>
          </a:p>
        </p:txBody>
      </p:sp>
      <p:sp>
        <p:nvSpPr>
          <p:cNvPr id="297" name="Google Shape;297;p51"/>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98" name="Google Shape;298;p51"/>
          <p:cNvSpPr txBox="1">
            <a:spLocks noGrp="1"/>
          </p:cNvSpPr>
          <p:nvPr>
            <p:ph type="body" idx="2"/>
          </p:nvPr>
        </p:nvSpPr>
        <p:spPr>
          <a:xfrm>
            <a:off x="6178800" y="3289325"/>
            <a:ext cx="2695200" cy="1008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dirty="0"/>
              <a:t>This content is also part of </a:t>
            </a:r>
            <a:r>
              <a:rPr lang="en-GB" sz="1600" b="1" dirty="0"/>
              <a:t>online relationships </a:t>
            </a:r>
            <a:r>
              <a:rPr lang="en-GB" sz="1600" dirty="0"/>
              <a:t>(primary). </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02"/>
        <p:cNvGrpSpPr/>
        <p:nvPr/>
      </p:nvGrpSpPr>
      <p:grpSpPr>
        <a:xfrm>
          <a:off x="0" y="0"/>
          <a:ext cx="0" cy="0"/>
          <a:chOff x="0" y="0"/>
          <a:chExt cx="0" cy="0"/>
        </a:xfrm>
      </p:grpSpPr>
      <p:sp>
        <p:nvSpPr>
          <p:cNvPr id="303" name="Google Shape;303;p5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Impact of content on wellbeing </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304" name="Google Shape;304;p52"/>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content online can have a positive or negative effect on our mental and physical wellbeing.</a:t>
            </a:r>
            <a:endParaRPr dirty="0"/>
          </a:p>
          <a:p>
            <a:pPr marL="0" lvl="0" indent="0" algn="l" rtl="0">
              <a:lnSpc>
                <a:spcPct val="115000"/>
              </a:lnSpc>
              <a:spcBef>
                <a:spcPts val="1000"/>
              </a:spcBef>
              <a:spcAft>
                <a:spcPts val="0"/>
              </a:spcAft>
              <a:buNone/>
            </a:pPr>
            <a:r>
              <a:rPr lang="en-GB" dirty="0"/>
              <a:t>Explain that content may be having a negative impact if:</a:t>
            </a:r>
            <a:endParaRPr dirty="0"/>
          </a:p>
          <a:p>
            <a:pPr marL="457200" lvl="0" indent="-317500" algn="l" rtl="0">
              <a:lnSpc>
                <a:spcPct val="115000"/>
              </a:lnSpc>
              <a:spcBef>
                <a:spcPts val="1000"/>
              </a:spcBef>
              <a:spcAft>
                <a:spcPts val="0"/>
              </a:spcAft>
              <a:buSzPts val="1400"/>
              <a:buChar char="●"/>
            </a:pPr>
            <a:r>
              <a:rPr lang="en-GB" dirty="0"/>
              <a:t>we are </a:t>
            </a:r>
            <a:r>
              <a:rPr lang="en-GB" b="1" dirty="0"/>
              <a:t>reliant on it for our happiness, or are obsessing</a:t>
            </a:r>
            <a:r>
              <a:rPr lang="en-GB" dirty="0"/>
              <a:t> about it, e.g. constantly checking for updates, ‘likes’, feeling insecure</a:t>
            </a:r>
            <a:endParaRPr dirty="0"/>
          </a:p>
          <a:p>
            <a:pPr marL="457200" lvl="0" indent="-317500" algn="l" rtl="0">
              <a:lnSpc>
                <a:spcPct val="115000"/>
              </a:lnSpc>
              <a:spcBef>
                <a:spcPts val="0"/>
              </a:spcBef>
              <a:spcAft>
                <a:spcPts val="0"/>
              </a:spcAft>
              <a:buSzPts val="1400"/>
              <a:buChar char="●"/>
            </a:pPr>
            <a:r>
              <a:rPr lang="en-GB" dirty="0"/>
              <a:t>we are </a:t>
            </a:r>
            <a:r>
              <a:rPr lang="en-GB" b="1" dirty="0"/>
              <a:t>not maintaining a balance </a:t>
            </a:r>
            <a:r>
              <a:rPr lang="en-GB" dirty="0"/>
              <a:t>with our other activities and interests </a:t>
            </a:r>
            <a:endParaRPr dirty="0"/>
          </a:p>
          <a:p>
            <a:pPr marL="457200" lvl="0" indent="-317500" algn="l" rtl="0">
              <a:lnSpc>
                <a:spcPct val="115000"/>
              </a:lnSpc>
              <a:spcBef>
                <a:spcPts val="0"/>
              </a:spcBef>
              <a:spcAft>
                <a:spcPts val="0"/>
              </a:spcAft>
              <a:buSzPts val="1400"/>
              <a:buChar char="●"/>
            </a:pPr>
            <a:r>
              <a:rPr lang="en-GB" dirty="0"/>
              <a:t>it is </a:t>
            </a:r>
            <a:r>
              <a:rPr lang="en-GB" b="1" dirty="0"/>
              <a:t>not age appropriate</a:t>
            </a:r>
            <a:r>
              <a:rPr lang="en-GB" dirty="0"/>
              <a:t>, e.g. too scary, violent or even confusing (can make people feel uneasy) </a:t>
            </a:r>
            <a:endParaRPr dirty="0"/>
          </a:p>
          <a:p>
            <a:pPr marL="457200" lvl="0" indent="-317500" algn="l" rtl="0">
              <a:lnSpc>
                <a:spcPct val="115000"/>
              </a:lnSpc>
              <a:spcBef>
                <a:spcPts val="0"/>
              </a:spcBef>
              <a:spcAft>
                <a:spcPts val="0"/>
              </a:spcAft>
              <a:buSzPts val="1400"/>
              <a:buChar char="●"/>
            </a:pPr>
            <a:r>
              <a:rPr lang="en-GB" dirty="0"/>
              <a:t>it is </a:t>
            </a:r>
            <a:r>
              <a:rPr lang="en-GB" b="1" dirty="0"/>
              <a:t>misleading or inaccurate</a:t>
            </a:r>
            <a:r>
              <a:rPr lang="en-GB" dirty="0"/>
              <a:t>, e.g. inaccurate health information </a:t>
            </a: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05" name="Google Shape;305;p5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28</a:t>
            </a:fld>
            <a:endParaRPr dirty="0"/>
          </a:p>
        </p:txBody>
      </p:sp>
      <p:sp>
        <p:nvSpPr>
          <p:cNvPr id="306" name="Google Shape;306;p52"/>
          <p:cNvSpPr txBox="1">
            <a:spLocks noGrp="1"/>
          </p:cNvSpPr>
          <p:nvPr>
            <p:ph type="body" idx="2"/>
          </p:nvPr>
        </p:nvSpPr>
        <p:spPr>
          <a:xfrm>
            <a:off x="6178800" y="216425"/>
            <a:ext cx="2695200" cy="29586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about the benefits of rationing time spent online, the risks of excessive time spent on electronic devices and the impact of positive and negative content online on their own and others’ mental and physical wellbeing.</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07" name="Google Shape;307;p52"/>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sp>
        <p:nvSpPr>
          <p:cNvPr id="312" name="Google Shape;312;p5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Age restricted content (1)</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313" name="Google Shape;313;p53"/>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Some online content and services have an age restriction, often of </a:t>
            </a:r>
            <a:r>
              <a:rPr lang="en-GB" b="1" dirty="0"/>
              <a:t>13 or above</a:t>
            </a:r>
            <a:r>
              <a:rPr lang="en-GB" dirty="0"/>
              <a:t>. This includes social media and some video game streaming services that allow people to sign up to create an account.</a:t>
            </a:r>
            <a:endParaRPr dirty="0"/>
          </a:p>
          <a:p>
            <a:pPr marL="0" lvl="0" indent="0" algn="l" rtl="0">
              <a:spcBef>
                <a:spcPts val="1000"/>
              </a:spcBef>
              <a:spcAft>
                <a:spcPts val="0"/>
              </a:spcAft>
              <a:buNone/>
            </a:pPr>
            <a:r>
              <a:rPr lang="en-GB" dirty="0"/>
              <a:t>Teachers should note that laws to do with privacy and data mean online services and apps are not allowed to collect the personal information of anyone under 13 without a parent’s permission. Personal information can include your name and email address. </a:t>
            </a:r>
            <a:endParaRPr dirty="0"/>
          </a:p>
          <a:p>
            <a:pPr marL="0" lvl="0" indent="0" algn="l" rtl="0">
              <a:spcBef>
                <a:spcPts val="1000"/>
              </a:spcBef>
              <a:spcAft>
                <a:spcPts val="0"/>
              </a:spcAft>
              <a:buClr>
                <a:schemeClr val="dk1"/>
              </a:buClr>
              <a:buSzPts val="1100"/>
              <a:buFont typeface="Arial"/>
              <a:buNone/>
            </a:pPr>
            <a:r>
              <a:rPr lang="en-GB" b="1" dirty="0"/>
              <a:t>Relevant law: </a:t>
            </a:r>
            <a:r>
              <a:rPr lang="en-GB" dirty="0"/>
              <a:t>Children's Online Privacy Protection Act (COPPA, US), General Data Protection Regulation (GDPR, EU)</a:t>
            </a:r>
            <a:endParaRPr dirty="0"/>
          </a:p>
        </p:txBody>
      </p:sp>
      <p:sp>
        <p:nvSpPr>
          <p:cNvPr id="314" name="Google Shape;314;p5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29</a:t>
            </a:fld>
            <a:endParaRPr dirty="0"/>
          </a:p>
        </p:txBody>
      </p:sp>
      <p:sp>
        <p:nvSpPr>
          <p:cNvPr id="315" name="Google Shape;315;p53"/>
          <p:cNvSpPr txBox="1">
            <a:spLocks noGrp="1"/>
          </p:cNvSpPr>
          <p:nvPr>
            <p:ph type="body" idx="2"/>
          </p:nvPr>
        </p:nvSpPr>
        <p:spPr>
          <a:xfrm>
            <a:off x="6178800" y="216425"/>
            <a:ext cx="2695200" cy="15414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why social media, some computer games and online gaming, for example, are age restricted.</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16" name="Google Shape;316;p53"/>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20"/>
        <p:cNvGrpSpPr/>
        <p:nvPr/>
      </p:nvGrpSpPr>
      <p:grpSpPr>
        <a:xfrm>
          <a:off x="0" y="0"/>
          <a:ext cx="0" cy="0"/>
          <a:chOff x="0" y="0"/>
          <a:chExt cx="0" cy="0"/>
        </a:xfrm>
      </p:grpSpPr>
      <p:sp>
        <p:nvSpPr>
          <p:cNvPr id="321" name="Google Shape;321;p5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Age restricted content (2)</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322" name="Google Shape;322;p54"/>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t>Teach that some services also have restrictions because their content is: </a:t>
            </a:r>
            <a:endParaRPr dirty="0"/>
          </a:p>
          <a:p>
            <a:pPr marL="457200" lvl="0" indent="-317500" algn="l" rtl="0">
              <a:spcBef>
                <a:spcPts val="1000"/>
              </a:spcBef>
              <a:spcAft>
                <a:spcPts val="0"/>
              </a:spcAft>
              <a:buSzPts val="1400"/>
              <a:buChar char="●"/>
            </a:pPr>
            <a:r>
              <a:rPr lang="en-GB" b="1" dirty="0"/>
              <a:t>inappropriate </a:t>
            </a:r>
            <a:r>
              <a:rPr lang="en-GB" dirty="0"/>
              <a:t>for people under a certain age, e.g. disturbing or frightening</a:t>
            </a:r>
            <a:endParaRPr dirty="0"/>
          </a:p>
          <a:p>
            <a:pPr marL="457200" lvl="0" indent="-317500" algn="l" rtl="0">
              <a:spcBef>
                <a:spcPts val="0"/>
              </a:spcBef>
              <a:spcAft>
                <a:spcPts val="0"/>
              </a:spcAft>
              <a:buSzPts val="1400"/>
              <a:buChar char="●"/>
            </a:pPr>
            <a:r>
              <a:rPr lang="en-GB" b="1" dirty="0"/>
              <a:t>illegal </a:t>
            </a:r>
            <a:r>
              <a:rPr lang="en-GB" dirty="0"/>
              <a:t>for young people to use, e.g. gambling sites (minimum age 18)</a:t>
            </a:r>
            <a:endParaRPr dirty="0"/>
          </a:p>
          <a:p>
            <a:pPr marL="0" lvl="0" indent="0" algn="l" rtl="0">
              <a:spcBef>
                <a:spcPts val="1000"/>
              </a:spcBef>
              <a:spcAft>
                <a:spcPts val="0"/>
              </a:spcAft>
              <a:buNone/>
            </a:pPr>
            <a:r>
              <a:rPr lang="en-GB" dirty="0"/>
              <a:t>Restrictions are different from ratings on films and video games, which are a guide to age appropriateness. </a:t>
            </a:r>
            <a:endParaRPr dirty="0"/>
          </a:p>
          <a:p>
            <a:pPr marL="0" lvl="0" indent="0" algn="l" rtl="0">
              <a:spcBef>
                <a:spcPts val="1000"/>
              </a:spcBef>
              <a:spcAft>
                <a:spcPts val="0"/>
              </a:spcAft>
              <a:buNone/>
            </a:pPr>
            <a:r>
              <a:rPr lang="en-GB" dirty="0"/>
              <a:t>Discourage pupils from accessing age-inappropriate content. Emphasise that restrictions are in place to protect them from harm.</a:t>
            </a:r>
            <a:endParaRPr b="1"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23" name="Google Shape;323;p5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30</a:t>
            </a:fld>
            <a:endParaRPr dirty="0"/>
          </a:p>
        </p:txBody>
      </p:sp>
      <p:sp>
        <p:nvSpPr>
          <p:cNvPr id="324" name="Google Shape;324;p54"/>
          <p:cNvSpPr txBox="1">
            <a:spLocks noGrp="1"/>
          </p:cNvSpPr>
          <p:nvPr>
            <p:ph type="body" idx="2"/>
          </p:nvPr>
        </p:nvSpPr>
        <p:spPr>
          <a:xfrm>
            <a:off x="6178800" y="216425"/>
            <a:ext cx="2695200" cy="15414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why social media, some computer games and online gaming, for example, are age restricted.</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25" name="Google Shape;325;p54"/>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29"/>
        <p:cNvGrpSpPr/>
        <p:nvPr/>
      </p:nvGrpSpPr>
      <p:grpSpPr>
        <a:xfrm>
          <a:off x="0" y="0"/>
          <a:ext cx="0" cy="0"/>
          <a:chOff x="0" y="0"/>
          <a:chExt cx="0" cy="0"/>
        </a:xfrm>
      </p:grpSpPr>
      <p:sp>
        <p:nvSpPr>
          <p:cNvPr id="330" name="Google Shape;330;p55"/>
          <p:cNvSpPr txBox="1">
            <a:spLocks noGrp="1"/>
          </p:cNvSpPr>
          <p:nvPr>
            <p:ph type="title"/>
          </p:nvPr>
        </p:nvSpPr>
        <p:spPr>
          <a:xfrm>
            <a:off x="1096650" y="2150850"/>
            <a:ext cx="69507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Online relationships and privacy</a:t>
            </a:r>
            <a:endParaRPr dirty="0">
              <a:solidFill>
                <a:schemeClr val="accent1"/>
              </a:solidFill>
            </a:endParaRPr>
          </a:p>
        </p:txBody>
      </p:sp>
      <p:sp>
        <p:nvSpPr>
          <p:cNvPr id="331" name="Google Shape;331;p55"/>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31</a:t>
            </a:fld>
            <a:endParaRPr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35"/>
        <p:cNvGrpSpPr/>
        <p:nvPr/>
      </p:nvGrpSpPr>
      <p:grpSpPr>
        <a:xfrm>
          <a:off x="0" y="0"/>
          <a:ext cx="0" cy="0"/>
          <a:chOff x="0" y="0"/>
          <a:chExt cx="0" cy="0"/>
        </a:xfrm>
      </p:grpSpPr>
      <p:sp>
        <p:nvSpPr>
          <p:cNvPr id="336" name="Google Shape;336;p5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How actions affect others online</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337" name="Google Shape;337;p56"/>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our actions online can have both positive and negative effects on the wellbeing of others.</a:t>
            </a:r>
            <a:endParaRPr dirty="0"/>
          </a:p>
          <a:p>
            <a:pPr marL="0" lvl="0" indent="0" algn="l" rtl="0">
              <a:lnSpc>
                <a:spcPct val="115000"/>
              </a:lnSpc>
              <a:spcBef>
                <a:spcPts val="1000"/>
              </a:spcBef>
              <a:spcAft>
                <a:spcPts val="0"/>
              </a:spcAft>
              <a:buNone/>
            </a:pPr>
            <a:r>
              <a:rPr lang="en-GB" dirty="0"/>
              <a:t>Explain that behaviour online is no less important than behaviour offline. Online behaviour can also have an amplified impact on people because it:</a:t>
            </a:r>
            <a:endParaRPr dirty="0"/>
          </a:p>
          <a:p>
            <a:pPr marL="457200" lvl="0" indent="-317500" algn="l" rtl="0">
              <a:lnSpc>
                <a:spcPct val="115000"/>
              </a:lnSpc>
              <a:spcBef>
                <a:spcPts val="1000"/>
              </a:spcBef>
              <a:spcAft>
                <a:spcPts val="0"/>
              </a:spcAft>
              <a:buSzPts val="1400"/>
              <a:buChar char="●"/>
            </a:pPr>
            <a:r>
              <a:rPr lang="en-GB" dirty="0"/>
              <a:t>is often published for others to see and can have a large (potentially global) audience</a:t>
            </a:r>
            <a:endParaRPr dirty="0"/>
          </a:p>
          <a:p>
            <a:pPr marL="457200" lvl="0" indent="-317500" algn="l" rtl="0">
              <a:lnSpc>
                <a:spcPct val="115000"/>
              </a:lnSpc>
              <a:spcBef>
                <a:spcPts val="0"/>
              </a:spcBef>
              <a:spcAft>
                <a:spcPts val="0"/>
              </a:spcAft>
              <a:buSzPts val="1400"/>
              <a:buChar char="●"/>
            </a:pPr>
            <a:r>
              <a:rPr lang="en-GB" dirty="0"/>
              <a:t>can be hard for someone to escape (e.g. if someone is discussed or messaged constantly)</a:t>
            </a:r>
            <a:endParaRPr dirty="0"/>
          </a:p>
          <a:p>
            <a:pPr marL="457200" lvl="0" indent="-317500" algn="l" rtl="0">
              <a:lnSpc>
                <a:spcPct val="115000"/>
              </a:lnSpc>
              <a:spcBef>
                <a:spcPts val="0"/>
              </a:spcBef>
              <a:spcAft>
                <a:spcPts val="0"/>
              </a:spcAft>
              <a:buSzPts val="1400"/>
              <a:buChar char="●"/>
            </a:pPr>
            <a:r>
              <a:rPr lang="en-GB" dirty="0"/>
              <a:t>can be anonymous, which can make it harder to address if someone receives abuse</a:t>
            </a: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38" name="Google Shape;338;p5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32</a:t>
            </a:fld>
            <a:endParaRPr dirty="0"/>
          </a:p>
        </p:txBody>
      </p:sp>
      <p:sp>
        <p:nvSpPr>
          <p:cNvPr id="339" name="Google Shape;339;p56"/>
          <p:cNvSpPr txBox="1">
            <a:spLocks noGrp="1"/>
          </p:cNvSpPr>
          <p:nvPr>
            <p:ph type="body" idx="2"/>
          </p:nvPr>
        </p:nvSpPr>
        <p:spPr>
          <a:xfrm>
            <a:off x="6178800" y="216425"/>
            <a:ext cx="2695200" cy="26832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how to consider the effect of their online actions on others and know how to recognise and display respectful behaviour online and the importance of keeping personal information private.</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40" name="Google Shape;340;p56"/>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44"/>
        <p:cNvGrpSpPr/>
        <p:nvPr/>
      </p:nvGrpSpPr>
      <p:grpSpPr>
        <a:xfrm>
          <a:off x="0" y="0"/>
          <a:ext cx="0" cy="0"/>
          <a:chOff x="0" y="0"/>
          <a:chExt cx="0" cy="0"/>
        </a:xfrm>
      </p:grpSpPr>
      <p:sp>
        <p:nvSpPr>
          <p:cNvPr id="345" name="Google Shape;345;p5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Respectful online relationships</a:t>
            </a:r>
            <a:endParaRPr dirty="0"/>
          </a:p>
        </p:txBody>
      </p:sp>
      <p:sp>
        <p:nvSpPr>
          <p:cNvPr id="346" name="Google Shape;346;p57"/>
          <p:cNvSpPr txBox="1">
            <a:spLocks noGrp="1"/>
          </p:cNvSpPr>
          <p:nvPr>
            <p:ph type="body" idx="1"/>
          </p:nvPr>
        </p:nvSpPr>
        <p:spPr>
          <a:xfrm>
            <a:off x="270000" y="789000"/>
            <a:ext cx="59904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Introduce the concept of ‘digital citizenship’.</a:t>
            </a:r>
            <a:r>
              <a:rPr lang="en-GB" dirty="0">
                <a:solidFill>
                  <a:srgbClr val="FF0000"/>
                </a:solidFill>
              </a:rPr>
              <a:t> </a:t>
            </a:r>
            <a:r>
              <a:rPr lang="en-GB" dirty="0"/>
              <a:t>Teach that the same principles apply to being a good citizen online as offline, including when we are anonymous, such as: </a:t>
            </a:r>
            <a:endParaRPr dirty="0"/>
          </a:p>
          <a:p>
            <a:pPr marL="457200" lvl="0" indent="-317500" algn="l" rtl="0">
              <a:lnSpc>
                <a:spcPct val="115000"/>
              </a:lnSpc>
              <a:spcBef>
                <a:spcPts val="1000"/>
              </a:spcBef>
              <a:spcAft>
                <a:spcPts val="0"/>
              </a:spcAft>
              <a:buSzPts val="1400"/>
              <a:buChar char="●"/>
            </a:pPr>
            <a:r>
              <a:rPr lang="en-GB" b="1" dirty="0"/>
              <a:t>having respect for others</a:t>
            </a:r>
            <a:r>
              <a:rPr lang="en-GB" dirty="0"/>
              <a:t> - valuing differences, being kind and caring</a:t>
            </a:r>
            <a:endParaRPr dirty="0"/>
          </a:p>
          <a:p>
            <a:pPr marL="457200" lvl="0" indent="-317500" algn="l" rtl="0">
              <a:lnSpc>
                <a:spcPct val="115000"/>
              </a:lnSpc>
              <a:spcBef>
                <a:spcPts val="0"/>
              </a:spcBef>
              <a:spcAft>
                <a:spcPts val="0"/>
              </a:spcAft>
              <a:buSzPts val="1400"/>
              <a:buChar char="●"/>
            </a:pPr>
            <a:r>
              <a:rPr lang="en-GB" b="1" dirty="0"/>
              <a:t>having respect for ourselves, our boundaries and privacy</a:t>
            </a:r>
            <a:r>
              <a:rPr lang="en-GB" dirty="0"/>
              <a:t> - valuing things that make us unique, knowing we deserve kindness and respect</a:t>
            </a:r>
            <a:endParaRPr dirty="0"/>
          </a:p>
          <a:p>
            <a:pPr marL="0" lvl="0" indent="0" algn="l" rtl="0">
              <a:lnSpc>
                <a:spcPct val="115000"/>
              </a:lnSpc>
              <a:spcBef>
                <a:spcPts val="1000"/>
              </a:spcBef>
              <a:spcAft>
                <a:spcPts val="0"/>
              </a:spcAft>
              <a:buNone/>
            </a:pPr>
            <a:r>
              <a:rPr lang="en-GB" dirty="0"/>
              <a:t>Respect means considering the feelings and boundaries of others. It does not mean we have to agree all the time, or that our rights and needs are not important.</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47" name="Google Shape;347;p5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33</a:t>
            </a:fld>
            <a:endParaRPr dirty="0"/>
          </a:p>
        </p:txBody>
      </p:sp>
      <p:sp>
        <p:nvSpPr>
          <p:cNvPr id="348" name="Google Shape;348;p57"/>
          <p:cNvSpPr txBox="1">
            <a:spLocks noGrp="1"/>
          </p:cNvSpPr>
          <p:nvPr>
            <p:ph type="body" idx="2"/>
          </p:nvPr>
        </p:nvSpPr>
        <p:spPr>
          <a:xfrm>
            <a:off x="6178800" y="216425"/>
            <a:ext cx="2695200" cy="26832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how to consider the effect of their online actions on others and know how to recognise and display respectful behaviour online and the importance of keeping personal information private.</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49" name="Google Shape;349;p57"/>
          <p:cNvSpPr txBox="1">
            <a:spLocks noGrp="1"/>
          </p:cNvSpPr>
          <p:nvPr>
            <p:ph type="body" idx="2"/>
          </p:nvPr>
        </p:nvSpPr>
        <p:spPr>
          <a:xfrm>
            <a:off x="6178800" y="3060725"/>
            <a:ext cx="2695200" cy="1008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dirty="0"/>
              <a:t>This content is also part of </a:t>
            </a:r>
            <a:r>
              <a:rPr lang="en-GB" sz="1600" b="1" dirty="0"/>
              <a:t>online relationships </a:t>
            </a:r>
            <a:r>
              <a:rPr lang="en-GB" sz="1600" dirty="0"/>
              <a:t>(primary).</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50" name="Google Shape;350;p5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54"/>
        <p:cNvGrpSpPr/>
        <p:nvPr/>
      </p:nvGrpSpPr>
      <p:grpSpPr>
        <a:xfrm>
          <a:off x="0" y="0"/>
          <a:ext cx="0" cy="0"/>
          <a:chOff x="0" y="0"/>
          <a:chExt cx="0" cy="0"/>
        </a:xfrm>
      </p:grpSpPr>
      <p:sp>
        <p:nvSpPr>
          <p:cNvPr id="355" name="Google Shape;355;p5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Communicating online (1)</a:t>
            </a:r>
            <a:endParaRPr dirty="0"/>
          </a:p>
        </p:txBody>
      </p:sp>
      <p:sp>
        <p:nvSpPr>
          <p:cNvPr id="356" name="Google Shape;356;p58"/>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t>Reflecting on how people communicate differently with others offline (e.g. friend, grandparent, teacher), teach that it is sometimes appropriate also to do this online.</a:t>
            </a:r>
            <a:endParaRPr dirty="0"/>
          </a:p>
          <a:p>
            <a:pPr marL="0" lvl="0" indent="0" algn="l" rtl="0">
              <a:spcBef>
                <a:spcPts val="1000"/>
              </a:spcBef>
              <a:spcAft>
                <a:spcPts val="0"/>
              </a:spcAft>
              <a:buNone/>
            </a:pPr>
            <a:r>
              <a:rPr lang="en-GB" dirty="0"/>
              <a:t>Also explain that </a:t>
            </a:r>
            <a:r>
              <a:rPr lang="en-GB" b="1" dirty="0"/>
              <a:t>people</a:t>
            </a:r>
            <a:r>
              <a:rPr lang="en-GB" dirty="0"/>
              <a:t> </a:t>
            </a:r>
            <a:r>
              <a:rPr lang="en-GB" b="1" dirty="0"/>
              <a:t>can easily misunderstand each other online</a:t>
            </a:r>
            <a:r>
              <a:rPr lang="en-GB" dirty="0"/>
              <a:t>, e.g. because we might not: </a:t>
            </a:r>
            <a:endParaRPr dirty="0"/>
          </a:p>
          <a:p>
            <a:pPr marL="457200" lvl="0" indent="-317500" algn="l" rtl="0">
              <a:spcBef>
                <a:spcPts val="1000"/>
              </a:spcBef>
              <a:spcAft>
                <a:spcPts val="0"/>
              </a:spcAft>
              <a:buSzPts val="1400"/>
              <a:buChar char="●"/>
            </a:pPr>
            <a:r>
              <a:rPr lang="en-GB" dirty="0"/>
              <a:t>see </a:t>
            </a:r>
            <a:r>
              <a:rPr lang="en-GB" b="1" dirty="0"/>
              <a:t>facial expressions</a:t>
            </a:r>
            <a:r>
              <a:rPr lang="en-GB" dirty="0"/>
              <a:t> or gestures (so we might not know the impact we have on others)</a:t>
            </a:r>
            <a:endParaRPr dirty="0"/>
          </a:p>
          <a:p>
            <a:pPr marL="457200" lvl="0" indent="-317500" algn="l" rtl="0">
              <a:spcBef>
                <a:spcPts val="0"/>
              </a:spcBef>
              <a:spcAft>
                <a:spcPts val="0"/>
              </a:spcAft>
              <a:buSzPts val="1400"/>
              <a:buChar char="●"/>
            </a:pPr>
            <a:r>
              <a:rPr lang="en-GB" dirty="0"/>
              <a:t>hear the </a:t>
            </a:r>
            <a:r>
              <a:rPr lang="en-GB" b="1" dirty="0"/>
              <a:t>‘tone’ of someone’s voice</a:t>
            </a:r>
            <a:r>
              <a:rPr lang="en-GB" dirty="0"/>
              <a:t>, e.g. to tell if they are serious or joking</a:t>
            </a:r>
            <a:endParaRPr dirty="0"/>
          </a:p>
          <a:p>
            <a:pPr marL="457200" lvl="0" indent="-317500" algn="l" rtl="0">
              <a:spcBef>
                <a:spcPts val="0"/>
              </a:spcBef>
              <a:spcAft>
                <a:spcPts val="0"/>
              </a:spcAft>
              <a:buSzPts val="1400"/>
              <a:buChar char="●"/>
            </a:pPr>
            <a:r>
              <a:rPr lang="en-GB" dirty="0"/>
              <a:t>use the same words we would use in person - e.g. when sending a short text message</a:t>
            </a: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57" name="Google Shape;357;p5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34</a:t>
            </a:fld>
            <a:endParaRPr dirty="0"/>
          </a:p>
        </p:txBody>
      </p:sp>
      <p:sp>
        <p:nvSpPr>
          <p:cNvPr id="358" name="Google Shape;358;p58"/>
          <p:cNvSpPr txBox="1">
            <a:spLocks noGrp="1"/>
          </p:cNvSpPr>
          <p:nvPr>
            <p:ph type="body" idx="2"/>
          </p:nvPr>
        </p:nvSpPr>
        <p:spPr>
          <a:xfrm>
            <a:off x="6178800" y="216425"/>
            <a:ext cx="2695200" cy="26832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how to consider the effect of their online actions on others and know how to recognise and display respectful behaviour online and the importance of keeping personal information private.</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59" name="Google Shape;359;p5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60" name="Google Shape;360;p58"/>
          <p:cNvSpPr txBox="1">
            <a:spLocks noGrp="1"/>
          </p:cNvSpPr>
          <p:nvPr>
            <p:ph type="body" idx="2"/>
          </p:nvPr>
        </p:nvSpPr>
        <p:spPr>
          <a:xfrm>
            <a:off x="6178800" y="3060725"/>
            <a:ext cx="2695200" cy="1008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dirty="0"/>
              <a:t>This content is also part of </a:t>
            </a:r>
            <a:r>
              <a:rPr lang="en-GB" sz="1600" b="1" dirty="0"/>
              <a:t>online relationships </a:t>
            </a:r>
            <a:r>
              <a:rPr lang="en-GB" sz="1600" dirty="0"/>
              <a:t>(primary).</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64"/>
        <p:cNvGrpSpPr/>
        <p:nvPr/>
      </p:nvGrpSpPr>
      <p:grpSpPr>
        <a:xfrm>
          <a:off x="0" y="0"/>
          <a:ext cx="0" cy="0"/>
          <a:chOff x="0" y="0"/>
          <a:chExt cx="0" cy="0"/>
        </a:xfrm>
      </p:grpSpPr>
      <p:sp>
        <p:nvSpPr>
          <p:cNvPr id="365" name="Google Shape;365;p5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Communicating online (2)</a:t>
            </a:r>
            <a:endParaRPr dirty="0"/>
          </a:p>
        </p:txBody>
      </p:sp>
      <p:sp>
        <p:nvSpPr>
          <p:cNvPr id="366" name="Google Shape;366;p59"/>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Explain that, as with face-to-face conversations, when we are online we may need to: </a:t>
            </a:r>
            <a:endParaRPr dirty="0"/>
          </a:p>
          <a:p>
            <a:pPr marL="457200" lvl="0" indent="-317500" algn="l" rtl="0">
              <a:spcBef>
                <a:spcPts val="1000"/>
              </a:spcBef>
              <a:spcAft>
                <a:spcPts val="0"/>
              </a:spcAft>
              <a:buSzPts val="1400"/>
              <a:buChar char="●"/>
            </a:pPr>
            <a:r>
              <a:rPr lang="en-GB" b="1" dirty="0"/>
              <a:t>take turns</a:t>
            </a:r>
            <a:r>
              <a:rPr lang="en-GB" dirty="0"/>
              <a:t>, e.g. in an online video conversation</a:t>
            </a:r>
            <a:endParaRPr dirty="0"/>
          </a:p>
          <a:p>
            <a:pPr marL="457200" lvl="0" indent="-317500" algn="l" rtl="0">
              <a:spcBef>
                <a:spcPts val="0"/>
              </a:spcBef>
              <a:spcAft>
                <a:spcPts val="0"/>
              </a:spcAft>
              <a:buSzPts val="1400"/>
              <a:buChar char="●"/>
            </a:pPr>
            <a:r>
              <a:rPr lang="en-GB" b="1" dirty="0"/>
              <a:t>reply </a:t>
            </a:r>
            <a:r>
              <a:rPr lang="en-GB" dirty="0"/>
              <a:t>(remind pupils that they do not have to reply if someone makes them uncomfortable)</a:t>
            </a:r>
            <a:endParaRPr dirty="0"/>
          </a:p>
          <a:p>
            <a:pPr marL="457200" lvl="0" indent="-317500" algn="l" rtl="0">
              <a:spcBef>
                <a:spcPts val="0"/>
              </a:spcBef>
              <a:spcAft>
                <a:spcPts val="0"/>
              </a:spcAft>
              <a:buSzPts val="1400"/>
              <a:buChar char="●"/>
            </a:pPr>
            <a:r>
              <a:rPr lang="en-GB" b="1" dirty="0"/>
              <a:t>be patient and polite</a:t>
            </a:r>
            <a:r>
              <a:rPr lang="en-GB" dirty="0"/>
              <a:t> if people do not respond how and when we want, remembering we do not always know what is going on in other people’s lives</a:t>
            </a:r>
            <a:endParaRPr dirty="0"/>
          </a:p>
          <a:p>
            <a:pPr marL="457200" lvl="0" indent="-317500" algn="l" rtl="0">
              <a:spcBef>
                <a:spcPts val="0"/>
              </a:spcBef>
              <a:spcAft>
                <a:spcPts val="0"/>
              </a:spcAft>
              <a:buSzPts val="1400"/>
              <a:buChar char="●"/>
            </a:pPr>
            <a:r>
              <a:rPr lang="en-GB" dirty="0"/>
              <a:t>be aware that sometimes people say things that </a:t>
            </a:r>
            <a:r>
              <a:rPr lang="en-GB" b="1" dirty="0"/>
              <a:t>another person could easily misunderstand </a:t>
            </a:r>
            <a:endParaRPr b="1" dirty="0"/>
          </a:p>
          <a:p>
            <a:pPr marL="0" lvl="0" indent="0" algn="l" rtl="0">
              <a:spcBef>
                <a:spcPts val="1000"/>
              </a:spcBef>
              <a:spcAft>
                <a:spcPts val="0"/>
              </a:spcAft>
              <a:buNone/>
            </a:pPr>
            <a:r>
              <a:rPr lang="en-GB" dirty="0"/>
              <a:t>Also remind pupils that it is important not to exclude people who may not be online as frequently as others. </a:t>
            </a:r>
            <a:endParaRPr dirty="0"/>
          </a:p>
          <a:p>
            <a:pPr marL="0" lvl="0" indent="0" algn="l" rtl="0">
              <a:spcBef>
                <a:spcPts val="1000"/>
              </a:spcBef>
              <a:spcAft>
                <a:spcPts val="0"/>
              </a:spcAft>
              <a:buNone/>
            </a:pPr>
            <a:endParaRPr dirty="0"/>
          </a:p>
          <a:p>
            <a:pPr marL="0" lvl="0" indent="0" algn="l" rtl="0">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67" name="Google Shape;367;p5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35</a:t>
            </a:fld>
            <a:endParaRPr dirty="0"/>
          </a:p>
        </p:txBody>
      </p:sp>
      <p:sp>
        <p:nvSpPr>
          <p:cNvPr id="368" name="Google Shape;368;p59"/>
          <p:cNvSpPr txBox="1">
            <a:spLocks noGrp="1"/>
          </p:cNvSpPr>
          <p:nvPr>
            <p:ph type="body" idx="2"/>
          </p:nvPr>
        </p:nvSpPr>
        <p:spPr>
          <a:xfrm>
            <a:off x="6178800" y="216425"/>
            <a:ext cx="2695200" cy="26832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how to consider the effect of their online actions on others and know how to recognise and display respectful behaviour online and the importance of keeping personal information private.</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69" name="Google Shape;369;p5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70" name="Google Shape;370;p59"/>
          <p:cNvSpPr txBox="1">
            <a:spLocks noGrp="1"/>
          </p:cNvSpPr>
          <p:nvPr>
            <p:ph type="body" idx="2"/>
          </p:nvPr>
        </p:nvSpPr>
        <p:spPr>
          <a:xfrm>
            <a:off x="6178800" y="3060725"/>
            <a:ext cx="2695200" cy="1008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dirty="0"/>
              <a:t>This content is also part of </a:t>
            </a:r>
            <a:r>
              <a:rPr lang="en-GB" sz="1600" b="1" dirty="0"/>
              <a:t>online relationships </a:t>
            </a:r>
            <a:r>
              <a:rPr lang="en-GB" sz="1600" dirty="0"/>
              <a:t>(primary).</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74"/>
        <p:cNvGrpSpPr/>
        <p:nvPr/>
      </p:nvGrpSpPr>
      <p:grpSpPr>
        <a:xfrm>
          <a:off x="0" y="0"/>
          <a:ext cx="0" cy="0"/>
          <a:chOff x="0" y="0"/>
          <a:chExt cx="0" cy="0"/>
        </a:xfrm>
      </p:grpSpPr>
      <p:sp>
        <p:nvSpPr>
          <p:cNvPr id="375" name="Google Shape;375;p6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Protecting personal information</a:t>
            </a:r>
            <a:endParaRPr dirty="0"/>
          </a:p>
        </p:txBody>
      </p:sp>
      <p:sp>
        <p:nvSpPr>
          <p:cNvPr id="376" name="Google Shape;376;p60"/>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Teach that private information should only be shared with people that you trust. This includes:</a:t>
            </a:r>
            <a:endParaRPr dirty="0"/>
          </a:p>
          <a:p>
            <a:pPr marL="457200" lvl="0" indent="-317500" algn="l" rtl="0">
              <a:lnSpc>
                <a:spcPct val="115000"/>
              </a:lnSpc>
              <a:spcBef>
                <a:spcPts val="1000"/>
              </a:spcBef>
              <a:spcAft>
                <a:spcPts val="0"/>
              </a:spcAft>
              <a:buSzPts val="1400"/>
              <a:buChar char="●"/>
            </a:pPr>
            <a:r>
              <a:rPr lang="en-GB" b="1" dirty="0"/>
              <a:t>contact details</a:t>
            </a:r>
            <a:r>
              <a:rPr lang="en-GB" dirty="0"/>
              <a:t>, e.g. phone numbers, home or email address</a:t>
            </a:r>
            <a:endParaRPr dirty="0"/>
          </a:p>
          <a:p>
            <a:pPr marL="457200" lvl="0" indent="-317500" algn="l" rtl="0">
              <a:lnSpc>
                <a:spcPct val="115000"/>
              </a:lnSpc>
              <a:spcBef>
                <a:spcPts val="0"/>
              </a:spcBef>
              <a:spcAft>
                <a:spcPts val="0"/>
              </a:spcAft>
              <a:buSzPts val="1400"/>
              <a:buChar char="●"/>
            </a:pPr>
            <a:r>
              <a:rPr lang="en-GB" b="1" dirty="0"/>
              <a:t>other personal details</a:t>
            </a:r>
            <a:r>
              <a:rPr lang="en-GB" dirty="0"/>
              <a:t>, e.g. school, daily routine</a:t>
            </a:r>
            <a:endParaRPr dirty="0"/>
          </a:p>
          <a:p>
            <a:pPr marL="457200" lvl="0" indent="-317500" algn="l" rtl="0">
              <a:lnSpc>
                <a:spcPct val="115000"/>
              </a:lnSpc>
              <a:spcBef>
                <a:spcPts val="0"/>
              </a:spcBef>
              <a:spcAft>
                <a:spcPts val="0"/>
              </a:spcAft>
              <a:buSzPts val="1400"/>
              <a:buChar char="●"/>
            </a:pPr>
            <a:r>
              <a:rPr lang="en-GB" b="1" dirty="0"/>
              <a:t>security information</a:t>
            </a:r>
            <a:r>
              <a:rPr lang="en-GB" dirty="0"/>
              <a:t>, e.g. password, birthday</a:t>
            </a:r>
            <a:endParaRPr dirty="0"/>
          </a:p>
          <a:p>
            <a:pPr marL="457200" lvl="0" indent="-317500" algn="l" rtl="0">
              <a:lnSpc>
                <a:spcPct val="115000"/>
              </a:lnSpc>
              <a:spcBef>
                <a:spcPts val="0"/>
              </a:spcBef>
              <a:spcAft>
                <a:spcPts val="0"/>
              </a:spcAft>
              <a:buSzPts val="1400"/>
              <a:buChar char="●"/>
            </a:pPr>
            <a:r>
              <a:rPr lang="en-GB" b="1" dirty="0"/>
              <a:t>personal images</a:t>
            </a:r>
            <a:r>
              <a:rPr lang="en-GB" dirty="0"/>
              <a:t> (these can contain information that allows people to identify someone e.g. school uniform shown in a photo or on a live camera) </a:t>
            </a:r>
            <a:endParaRPr dirty="0"/>
          </a:p>
          <a:p>
            <a:pPr marL="0" lvl="0" indent="0" algn="l" rtl="0">
              <a:lnSpc>
                <a:spcPct val="115000"/>
              </a:lnSpc>
              <a:spcBef>
                <a:spcPts val="1000"/>
              </a:spcBef>
              <a:spcAft>
                <a:spcPts val="0"/>
              </a:spcAft>
              <a:buNone/>
            </a:pPr>
            <a:r>
              <a:rPr lang="en-GB" dirty="0"/>
              <a:t>Demonstrate how to use </a:t>
            </a:r>
            <a:r>
              <a:rPr lang="en-GB" b="1" dirty="0"/>
              <a:t>privacy settings</a:t>
            </a:r>
            <a:r>
              <a:rPr lang="en-GB" dirty="0"/>
              <a:t> on online services, as well as functionality such as blocking users and disabling comments.</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77" name="Google Shape;377;p6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36</a:t>
            </a:fld>
            <a:endParaRPr dirty="0"/>
          </a:p>
        </p:txBody>
      </p:sp>
      <p:sp>
        <p:nvSpPr>
          <p:cNvPr id="378" name="Google Shape;378;p60"/>
          <p:cNvSpPr txBox="1">
            <a:spLocks noGrp="1"/>
          </p:cNvSpPr>
          <p:nvPr>
            <p:ph type="body" idx="2"/>
          </p:nvPr>
        </p:nvSpPr>
        <p:spPr>
          <a:xfrm>
            <a:off x="6178800" y="216425"/>
            <a:ext cx="2695200" cy="26832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how to consider the effect of their online actions on others and know how to recognise and display respectful behaviour online and the importance of keeping personal information private.</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79" name="Google Shape;379;p60"/>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83"/>
        <p:cNvGrpSpPr/>
        <p:nvPr/>
      </p:nvGrpSpPr>
      <p:grpSpPr>
        <a:xfrm>
          <a:off x="0" y="0"/>
          <a:ext cx="0" cy="0"/>
          <a:chOff x="0" y="0"/>
          <a:chExt cx="0" cy="0"/>
        </a:xfrm>
      </p:grpSpPr>
      <p:sp>
        <p:nvSpPr>
          <p:cNvPr id="384" name="Google Shape;384;p6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Online abuse and trolling</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385" name="Google Shape;385;p61"/>
          <p:cNvSpPr txBox="1">
            <a:spLocks noGrp="1"/>
          </p:cNvSpPr>
          <p:nvPr>
            <p:ph type="body" idx="1"/>
          </p:nvPr>
        </p:nvSpPr>
        <p:spPr>
          <a:xfrm>
            <a:off x="231600" y="848800"/>
            <a:ext cx="5985600" cy="3772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sometimes people do have negative experiences online. </a:t>
            </a:r>
            <a:endParaRPr dirty="0"/>
          </a:p>
          <a:p>
            <a:pPr marL="0" lvl="0" indent="0" algn="l" rtl="0">
              <a:lnSpc>
                <a:spcPct val="115000"/>
              </a:lnSpc>
              <a:spcBef>
                <a:spcPts val="1000"/>
              </a:spcBef>
              <a:spcAft>
                <a:spcPts val="0"/>
              </a:spcAft>
              <a:buNone/>
            </a:pPr>
            <a:r>
              <a:rPr lang="en-GB" dirty="0"/>
              <a:t>Explain that </a:t>
            </a:r>
            <a:r>
              <a:rPr lang="en-GB" b="1" dirty="0"/>
              <a:t>trolling and harassment</a:t>
            </a:r>
            <a:r>
              <a:rPr lang="en-GB" dirty="0"/>
              <a:t> online can involve mean and provocative online posts and comments or messages. A troll or harasser might also send unwanted images or carry out other harmful behaviour. Also teach pupils about </a:t>
            </a:r>
            <a:r>
              <a:rPr lang="en-GB" b="1" dirty="0"/>
              <a:t>bullying and cyberbullying</a:t>
            </a:r>
            <a:r>
              <a:rPr lang="en-GB" dirty="0"/>
              <a:t> (covered in detail in the </a:t>
            </a:r>
            <a:r>
              <a:rPr lang="en-GB" b="1" dirty="0"/>
              <a:t>respectful relationships </a:t>
            </a:r>
            <a:r>
              <a:rPr lang="en-GB" dirty="0"/>
              <a:t>module).</a:t>
            </a:r>
            <a:endParaRPr dirty="0"/>
          </a:p>
          <a:p>
            <a:pPr marL="0" lvl="0" indent="0" algn="l" rtl="0">
              <a:spcBef>
                <a:spcPts val="1000"/>
              </a:spcBef>
              <a:spcAft>
                <a:spcPts val="0"/>
              </a:spcAft>
              <a:buNone/>
            </a:pPr>
            <a:r>
              <a:rPr lang="en-GB" dirty="0"/>
              <a:t>Reinforce your school anti-bullying policy and details of who you can talk to if worried. Remind pupils that some online abuse is against the law.</a:t>
            </a:r>
            <a:endParaRPr dirty="0"/>
          </a:p>
          <a:p>
            <a:pPr marL="0" lvl="0" indent="0" algn="l" rtl="0">
              <a:lnSpc>
                <a:spcPct val="115000"/>
              </a:lnSpc>
              <a:spcBef>
                <a:spcPts val="1000"/>
              </a:spcBef>
              <a:spcAft>
                <a:spcPts val="0"/>
              </a:spcAft>
              <a:buNone/>
            </a:pPr>
            <a:endParaRPr dirty="0"/>
          </a:p>
        </p:txBody>
      </p:sp>
      <p:sp>
        <p:nvSpPr>
          <p:cNvPr id="386" name="Google Shape;386;p6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37</a:t>
            </a:fld>
            <a:endParaRPr dirty="0"/>
          </a:p>
        </p:txBody>
      </p:sp>
      <p:sp>
        <p:nvSpPr>
          <p:cNvPr id="387" name="Google Shape;387;p61"/>
          <p:cNvSpPr txBox="1">
            <a:spLocks noGrp="1"/>
          </p:cNvSpPr>
          <p:nvPr>
            <p:ph type="body" idx="2"/>
          </p:nvPr>
        </p:nvSpPr>
        <p:spPr>
          <a:xfrm>
            <a:off x="6178800" y="216425"/>
            <a:ext cx="2695200" cy="2355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that the internet can also be a negative place where online abuse, trolling, bullying and harassment can take place, which can have a negative impact on mental health. </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88" name="Google Shape;388;p61"/>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392"/>
        <p:cNvGrpSpPr/>
        <p:nvPr/>
      </p:nvGrpSpPr>
      <p:grpSpPr>
        <a:xfrm>
          <a:off x="0" y="0"/>
          <a:ext cx="0" cy="0"/>
          <a:chOff x="0" y="0"/>
          <a:chExt cx="0" cy="0"/>
        </a:xfrm>
      </p:grpSpPr>
      <p:sp>
        <p:nvSpPr>
          <p:cNvPr id="393" name="Google Shape;393;p6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Online abuse and mental wellbeing</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394" name="Google Shape;394;p62"/>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abusive treatment online can have a negative effect on a victim’s mental wellbeing. For example, it can make them feel: </a:t>
            </a:r>
            <a:endParaRPr dirty="0"/>
          </a:p>
          <a:p>
            <a:pPr marL="457200" lvl="0" indent="-317500" algn="l" rtl="0">
              <a:lnSpc>
                <a:spcPct val="115000"/>
              </a:lnSpc>
              <a:spcBef>
                <a:spcPts val="1000"/>
              </a:spcBef>
              <a:spcAft>
                <a:spcPts val="0"/>
              </a:spcAft>
              <a:buSzPts val="1400"/>
              <a:buChar char="●"/>
            </a:pPr>
            <a:r>
              <a:rPr lang="en-GB" dirty="0"/>
              <a:t>unhappy, scared, embarrassed or humiliated</a:t>
            </a:r>
            <a:endParaRPr dirty="0"/>
          </a:p>
          <a:p>
            <a:pPr marL="457200" lvl="0" indent="-317500" algn="l" rtl="0">
              <a:lnSpc>
                <a:spcPct val="115000"/>
              </a:lnSpc>
              <a:spcBef>
                <a:spcPts val="0"/>
              </a:spcBef>
              <a:spcAft>
                <a:spcPts val="0"/>
              </a:spcAft>
              <a:buSzPts val="1400"/>
              <a:buChar char="●"/>
            </a:pPr>
            <a:r>
              <a:rPr lang="en-GB" dirty="0"/>
              <a:t>left out, lonely or vulnerable</a:t>
            </a:r>
            <a:endParaRPr dirty="0"/>
          </a:p>
          <a:p>
            <a:pPr marL="0" lvl="0" indent="0" algn="l" rtl="0">
              <a:lnSpc>
                <a:spcPct val="115000"/>
              </a:lnSpc>
              <a:spcBef>
                <a:spcPts val="1000"/>
              </a:spcBef>
              <a:spcAft>
                <a:spcPts val="0"/>
              </a:spcAft>
              <a:buNone/>
            </a:pPr>
            <a:r>
              <a:rPr lang="en-GB" dirty="0"/>
              <a:t>Ensure pupils know that online abuse is never acceptable. Teach that we can:</a:t>
            </a:r>
            <a:endParaRPr dirty="0"/>
          </a:p>
          <a:p>
            <a:pPr marL="457200" lvl="0" indent="-317500" algn="l" rtl="0">
              <a:spcBef>
                <a:spcPts val="1000"/>
              </a:spcBef>
              <a:spcAft>
                <a:spcPts val="0"/>
              </a:spcAft>
              <a:buSzPts val="1400"/>
              <a:buChar char="●"/>
            </a:pPr>
            <a:r>
              <a:rPr lang="en-GB" dirty="0"/>
              <a:t>tell a trusted adult or a service like Childline if abuse is happening or if worried about issues online and mental wellbeing</a:t>
            </a:r>
            <a:endParaRPr dirty="0"/>
          </a:p>
          <a:p>
            <a:pPr marL="457200" lvl="0" indent="-317500" algn="l" rtl="0">
              <a:spcBef>
                <a:spcPts val="0"/>
              </a:spcBef>
              <a:spcAft>
                <a:spcPts val="0"/>
              </a:spcAft>
              <a:buSzPts val="1400"/>
              <a:buChar char="●"/>
            </a:pPr>
            <a:r>
              <a:rPr lang="en-GB" dirty="0"/>
              <a:t>report or block abuser rather than responding</a:t>
            </a:r>
            <a:endParaRPr dirty="0"/>
          </a:p>
        </p:txBody>
      </p:sp>
      <p:sp>
        <p:nvSpPr>
          <p:cNvPr id="395" name="Google Shape;395;p6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38</a:t>
            </a:fld>
            <a:endParaRPr dirty="0"/>
          </a:p>
        </p:txBody>
      </p:sp>
      <p:sp>
        <p:nvSpPr>
          <p:cNvPr id="396" name="Google Shape;396;p62"/>
          <p:cNvSpPr txBox="1">
            <a:spLocks noGrp="1"/>
          </p:cNvSpPr>
          <p:nvPr>
            <p:ph type="body" idx="2"/>
          </p:nvPr>
        </p:nvSpPr>
        <p:spPr>
          <a:xfrm>
            <a:off x="6178800" y="216425"/>
            <a:ext cx="2695200" cy="2355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that the internet can also be a negative place where online abuse, trolling, bullying and harassment can take place, which can have a negative impact on mental health. </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97" name="Google Shape;397;p62"/>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01"/>
        <p:cNvGrpSpPr/>
        <p:nvPr/>
      </p:nvGrpSpPr>
      <p:grpSpPr>
        <a:xfrm>
          <a:off x="0" y="0"/>
          <a:ext cx="0" cy="0"/>
          <a:chOff x="0" y="0"/>
          <a:chExt cx="0" cy="0"/>
        </a:xfrm>
      </p:grpSpPr>
      <p:sp>
        <p:nvSpPr>
          <p:cNvPr id="402" name="Google Shape;402;p63"/>
          <p:cNvSpPr txBox="1">
            <a:spLocks noGrp="1"/>
          </p:cNvSpPr>
          <p:nvPr>
            <p:ph type="title"/>
          </p:nvPr>
        </p:nvSpPr>
        <p:spPr>
          <a:xfrm>
            <a:off x="1096650" y="2150850"/>
            <a:ext cx="69507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Understanding online information</a:t>
            </a:r>
            <a:endParaRPr dirty="0">
              <a:solidFill>
                <a:schemeClr val="accent1"/>
              </a:solidFill>
            </a:endParaRPr>
          </a:p>
        </p:txBody>
      </p:sp>
      <p:sp>
        <p:nvSpPr>
          <p:cNvPr id="403" name="Google Shape;403;p63"/>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39</a:t>
            </a:fld>
            <a:endParaRPr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07"/>
        <p:cNvGrpSpPr/>
        <p:nvPr/>
      </p:nvGrpSpPr>
      <p:grpSpPr>
        <a:xfrm>
          <a:off x="0" y="0"/>
          <a:ext cx="0" cy="0"/>
          <a:chOff x="0" y="0"/>
          <a:chExt cx="0" cy="0"/>
        </a:xfrm>
      </p:grpSpPr>
      <p:sp>
        <p:nvSpPr>
          <p:cNvPr id="408" name="Google Shape;408;p6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Taking a critical approach</a:t>
            </a:r>
            <a:endParaRPr dirty="0"/>
          </a:p>
        </p:txBody>
      </p:sp>
      <p:sp>
        <p:nvSpPr>
          <p:cNvPr id="409" name="Google Shape;409;p64"/>
          <p:cNvSpPr txBox="1">
            <a:spLocks noGrp="1"/>
          </p:cNvSpPr>
          <p:nvPr>
            <p:ph type="body" idx="1"/>
          </p:nvPr>
        </p:nvSpPr>
        <p:spPr>
          <a:xfrm>
            <a:off x="270000" y="789125"/>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the importance of </a:t>
            </a:r>
            <a:r>
              <a:rPr lang="en-GB" b="1" dirty="0"/>
              <a:t>viewing information online critically</a:t>
            </a:r>
            <a:r>
              <a:rPr lang="en-GB" dirty="0"/>
              <a:t>, and that not all information is equally reliable.</a:t>
            </a:r>
            <a:endParaRPr dirty="0"/>
          </a:p>
          <a:p>
            <a:pPr marL="0" lvl="0" indent="0" algn="l" rtl="0">
              <a:lnSpc>
                <a:spcPct val="115000"/>
              </a:lnSpc>
              <a:spcBef>
                <a:spcPts val="0"/>
              </a:spcBef>
              <a:spcAft>
                <a:spcPts val="0"/>
              </a:spcAft>
              <a:buNone/>
            </a:pPr>
            <a:r>
              <a:rPr lang="en-GB" dirty="0"/>
              <a:t>Encourage pupils to identify the purpose of different types of content we see online.</a:t>
            </a:r>
            <a:endParaRPr dirty="0"/>
          </a:p>
          <a:p>
            <a:pPr marL="0" lvl="0" indent="0" algn="l" rtl="0">
              <a:lnSpc>
                <a:spcPct val="115000"/>
              </a:lnSpc>
              <a:spcBef>
                <a:spcPts val="1000"/>
              </a:spcBef>
              <a:spcAft>
                <a:spcPts val="0"/>
              </a:spcAft>
              <a:buNone/>
            </a:pPr>
            <a:r>
              <a:rPr lang="en-GB" dirty="0"/>
              <a:t>Teach that search engines help people find information online. Explain that the results we get are often </a:t>
            </a:r>
            <a:r>
              <a:rPr lang="en-GB" b="1" dirty="0"/>
              <a:t>selected, ranked and targeted </a:t>
            </a:r>
            <a:r>
              <a:rPr lang="en-GB" dirty="0"/>
              <a:t>because some people pay for information to be promoted.  </a:t>
            </a:r>
            <a:endParaRPr dirty="0"/>
          </a:p>
          <a:p>
            <a:pPr marL="0" lvl="0" indent="0" algn="l" rtl="0">
              <a:lnSpc>
                <a:spcPct val="115000"/>
              </a:lnSpc>
              <a:spcBef>
                <a:spcPts val="1000"/>
              </a:spcBef>
              <a:spcAft>
                <a:spcPts val="0"/>
              </a:spcAft>
              <a:buNone/>
            </a:pPr>
            <a:r>
              <a:rPr lang="en-GB" dirty="0"/>
              <a:t>This means the information we see is not always the most relevant information. </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10" name="Google Shape;410;p6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40</a:t>
            </a:fld>
            <a:endParaRPr dirty="0"/>
          </a:p>
        </p:txBody>
      </p:sp>
      <p:sp>
        <p:nvSpPr>
          <p:cNvPr id="411" name="Google Shape;411;p64"/>
          <p:cNvSpPr txBox="1">
            <a:spLocks noGrp="1"/>
          </p:cNvSpPr>
          <p:nvPr>
            <p:ph type="body" idx="2"/>
          </p:nvPr>
        </p:nvSpPr>
        <p:spPr>
          <a:xfrm>
            <a:off x="6178800" y="216425"/>
            <a:ext cx="2695200" cy="26061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how to be a discerning consumer of information online including understanding that information, including that from search engines, is ranked, selected and targeted.</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12" name="Google Shape;412;p64"/>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16"/>
        <p:cNvGrpSpPr/>
        <p:nvPr/>
      </p:nvGrpSpPr>
      <p:grpSpPr>
        <a:xfrm>
          <a:off x="0" y="0"/>
          <a:ext cx="0" cy="0"/>
          <a:chOff x="0" y="0"/>
          <a:chExt cx="0" cy="0"/>
        </a:xfrm>
      </p:grpSpPr>
      <p:sp>
        <p:nvSpPr>
          <p:cNvPr id="417" name="Google Shape;417;p6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Understanding online information</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418" name="Google Shape;418;p65"/>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although there is lots of useful material on the internet, there is also material (including written information, images and videos) that is: </a:t>
            </a:r>
            <a:endParaRPr dirty="0"/>
          </a:p>
          <a:p>
            <a:pPr marL="457200" lvl="0" indent="-317500" algn="l" rtl="0">
              <a:lnSpc>
                <a:spcPct val="115000"/>
              </a:lnSpc>
              <a:spcBef>
                <a:spcPts val="1000"/>
              </a:spcBef>
              <a:spcAft>
                <a:spcPts val="0"/>
              </a:spcAft>
              <a:buSzPts val="1400"/>
              <a:buChar char="●"/>
            </a:pPr>
            <a:r>
              <a:rPr lang="en-GB" dirty="0"/>
              <a:t>poor quality or out of date </a:t>
            </a:r>
            <a:endParaRPr dirty="0"/>
          </a:p>
          <a:p>
            <a:pPr marL="457200" lvl="0" indent="-317500" algn="l" rtl="0">
              <a:lnSpc>
                <a:spcPct val="115000"/>
              </a:lnSpc>
              <a:spcBef>
                <a:spcPts val="0"/>
              </a:spcBef>
              <a:spcAft>
                <a:spcPts val="0"/>
              </a:spcAft>
              <a:buSzPts val="1400"/>
              <a:buChar char="●"/>
            </a:pPr>
            <a:r>
              <a:rPr lang="en-GB" dirty="0"/>
              <a:t>deliberately untrue or misleading (e.g. edited images)</a:t>
            </a:r>
            <a:endParaRPr dirty="0"/>
          </a:p>
          <a:p>
            <a:pPr marL="457200" lvl="0" indent="-317500" algn="l" rtl="0">
              <a:lnSpc>
                <a:spcPct val="115000"/>
              </a:lnSpc>
              <a:spcBef>
                <a:spcPts val="0"/>
              </a:spcBef>
              <a:spcAft>
                <a:spcPts val="0"/>
              </a:spcAft>
              <a:buSzPts val="1400"/>
              <a:buChar char="●"/>
            </a:pPr>
            <a:r>
              <a:rPr lang="en-GB" dirty="0"/>
              <a:t>illegal </a:t>
            </a:r>
            <a:endParaRPr dirty="0"/>
          </a:p>
          <a:p>
            <a:pPr marL="0" lvl="0" indent="0" algn="l" rtl="0">
              <a:spcBef>
                <a:spcPts val="1000"/>
              </a:spcBef>
              <a:spcAft>
                <a:spcPts val="0"/>
              </a:spcAft>
              <a:buNone/>
            </a:pPr>
            <a:r>
              <a:rPr lang="en-GB" dirty="0"/>
              <a:t>Teach pupils to recognise the intent of different online material. For example, some material is </a:t>
            </a:r>
            <a:r>
              <a:rPr lang="en-GB" b="1" dirty="0"/>
              <a:t>designed to get us to do things</a:t>
            </a:r>
            <a:r>
              <a:rPr lang="en-GB" dirty="0"/>
              <a:t> like spend money, give away personal information, share the material more widely, or to believe certain things.</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19" name="Google Shape;419;p6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41</a:t>
            </a:fld>
            <a:endParaRPr dirty="0"/>
          </a:p>
        </p:txBody>
      </p:sp>
      <p:sp>
        <p:nvSpPr>
          <p:cNvPr id="420" name="Google Shape;420;p65"/>
          <p:cNvSpPr txBox="1">
            <a:spLocks noGrp="1"/>
          </p:cNvSpPr>
          <p:nvPr>
            <p:ph type="body" idx="2"/>
          </p:nvPr>
        </p:nvSpPr>
        <p:spPr>
          <a:xfrm>
            <a:off x="6178800" y="216425"/>
            <a:ext cx="2695200" cy="26061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how to be a discerning consumer of information online including understanding that information, including that from search engines, is ranked, selected and targeted.</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21" name="Google Shape;421;p65"/>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22" name="Google Shape;422;p65"/>
          <p:cNvSpPr txBox="1">
            <a:spLocks noGrp="1"/>
          </p:cNvSpPr>
          <p:nvPr>
            <p:ph type="body" idx="2"/>
          </p:nvPr>
        </p:nvSpPr>
        <p:spPr>
          <a:xfrm>
            <a:off x="6178800" y="3060725"/>
            <a:ext cx="2695200" cy="1008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dirty="0"/>
              <a:t>This content is also part of </a:t>
            </a:r>
            <a:r>
              <a:rPr lang="en-GB" sz="1600" b="1" dirty="0"/>
              <a:t>online relationships </a:t>
            </a:r>
            <a:r>
              <a:rPr lang="en-GB" sz="1600" dirty="0"/>
              <a:t>(primary).</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26"/>
        <p:cNvGrpSpPr/>
        <p:nvPr/>
      </p:nvGrpSpPr>
      <p:grpSpPr>
        <a:xfrm>
          <a:off x="0" y="0"/>
          <a:ext cx="0" cy="0"/>
          <a:chOff x="0" y="0"/>
          <a:chExt cx="0" cy="0"/>
        </a:xfrm>
      </p:grpSpPr>
      <p:sp>
        <p:nvSpPr>
          <p:cNvPr id="427" name="Google Shape;427;p6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Deciding what information to trust</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428" name="Google Shape;428;p66"/>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Tell pupils about some of the </a:t>
            </a:r>
            <a:r>
              <a:rPr lang="en-GB" b="1" dirty="0"/>
              <a:t>ways people can find more reliable material online</a:t>
            </a:r>
            <a:r>
              <a:rPr lang="en-GB" dirty="0"/>
              <a:t>, including using a combination of the following: </a:t>
            </a:r>
            <a:endParaRPr dirty="0"/>
          </a:p>
          <a:p>
            <a:pPr marL="457200" lvl="0" indent="-317500" algn="l" rtl="0">
              <a:lnSpc>
                <a:spcPct val="115000"/>
              </a:lnSpc>
              <a:spcBef>
                <a:spcPts val="1000"/>
              </a:spcBef>
              <a:spcAft>
                <a:spcPts val="0"/>
              </a:spcAft>
              <a:buSzPts val="1400"/>
              <a:buChar char="●"/>
            </a:pPr>
            <a:r>
              <a:rPr lang="en-GB" dirty="0"/>
              <a:t>using reputable and trusted websites </a:t>
            </a:r>
            <a:endParaRPr dirty="0"/>
          </a:p>
          <a:p>
            <a:pPr marL="457200" lvl="0" indent="-317500" algn="l" rtl="0">
              <a:lnSpc>
                <a:spcPct val="115000"/>
              </a:lnSpc>
              <a:spcBef>
                <a:spcPts val="0"/>
              </a:spcBef>
              <a:spcAft>
                <a:spcPts val="0"/>
              </a:spcAft>
              <a:buSzPts val="1400"/>
              <a:buChar char="●"/>
            </a:pPr>
            <a:r>
              <a:rPr lang="en-GB" dirty="0"/>
              <a:t>checking the publication date of information</a:t>
            </a:r>
            <a:endParaRPr dirty="0"/>
          </a:p>
          <a:p>
            <a:pPr marL="457200" lvl="0" indent="-317500" algn="l" rtl="0">
              <a:lnSpc>
                <a:spcPct val="115000"/>
              </a:lnSpc>
              <a:spcBef>
                <a:spcPts val="0"/>
              </a:spcBef>
              <a:spcAft>
                <a:spcPts val="0"/>
              </a:spcAft>
              <a:buSzPts val="1400"/>
              <a:buChar char="●"/>
            </a:pPr>
            <a:r>
              <a:rPr lang="en-GB" dirty="0"/>
              <a:t>assessing whether information is factual or opinion </a:t>
            </a:r>
            <a:endParaRPr dirty="0"/>
          </a:p>
          <a:p>
            <a:pPr marL="457200" lvl="0" indent="-317500" algn="l" rtl="0">
              <a:lnSpc>
                <a:spcPct val="115000"/>
              </a:lnSpc>
              <a:spcBef>
                <a:spcPts val="0"/>
              </a:spcBef>
              <a:spcAft>
                <a:spcPts val="0"/>
              </a:spcAft>
              <a:buSzPts val="1400"/>
              <a:buChar char="●"/>
            </a:pPr>
            <a:r>
              <a:rPr lang="en-GB" dirty="0"/>
              <a:t>cross-checking other websites and offline sources </a:t>
            </a:r>
            <a:endParaRPr dirty="0"/>
          </a:p>
          <a:p>
            <a:pPr marL="457200" lvl="0" indent="-317500" algn="l" rtl="0">
              <a:spcBef>
                <a:spcPts val="0"/>
              </a:spcBef>
              <a:spcAft>
                <a:spcPts val="0"/>
              </a:spcAft>
              <a:buSzPts val="1400"/>
              <a:buChar char="●"/>
            </a:pPr>
            <a:r>
              <a:rPr lang="en-GB" dirty="0"/>
              <a:t>discussing what we have read or seen with others, such as peers, a trusted adult </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29" name="Google Shape;429;p6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42</a:t>
            </a:fld>
            <a:endParaRPr dirty="0"/>
          </a:p>
        </p:txBody>
      </p:sp>
      <p:sp>
        <p:nvSpPr>
          <p:cNvPr id="430" name="Google Shape;430;p66"/>
          <p:cNvSpPr txBox="1">
            <a:spLocks noGrp="1"/>
          </p:cNvSpPr>
          <p:nvPr>
            <p:ph type="body" idx="2"/>
          </p:nvPr>
        </p:nvSpPr>
        <p:spPr>
          <a:xfrm>
            <a:off x="6178800" y="216425"/>
            <a:ext cx="2695200" cy="23553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strike="sngStrike" dirty="0"/>
              <a:t>Know how to critically consider their online friendships and sources of information including awareness of the risks associated with people they have never met. </a:t>
            </a:r>
            <a:endParaRPr sz="1600" strike="sngStrike"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31" name="Google Shape;431;p66"/>
          <p:cNvSpPr txBox="1">
            <a:spLocks noGrp="1"/>
          </p:cNvSpPr>
          <p:nvPr>
            <p:ph type="body" idx="2"/>
          </p:nvPr>
        </p:nvSpPr>
        <p:spPr>
          <a:xfrm>
            <a:off x="6178800" y="216425"/>
            <a:ext cx="2695200" cy="26061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how to be a discerning consumer of information online including understanding that information, including that from search engines, is ranked, selected and targeted.</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32" name="Google Shape;432;p66"/>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33" name="Google Shape;433;p66"/>
          <p:cNvSpPr txBox="1">
            <a:spLocks noGrp="1"/>
          </p:cNvSpPr>
          <p:nvPr>
            <p:ph type="body" idx="2"/>
          </p:nvPr>
        </p:nvSpPr>
        <p:spPr>
          <a:xfrm>
            <a:off x="6178800" y="3060725"/>
            <a:ext cx="2695200" cy="1008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dirty="0"/>
              <a:t>This content is also part of </a:t>
            </a:r>
            <a:r>
              <a:rPr lang="en-GB" sz="1600" b="1" dirty="0"/>
              <a:t>online relationships </a:t>
            </a:r>
            <a:r>
              <a:rPr lang="en-GB" sz="1600" dirty="0"/>
              <a:t>(primary).</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37"/>
        <p:cNvGrpSpPr/>
        <p:nvPr/>
      </p:nvGrpSpPr>
      <p:grpSpPr>
        <a:xfrm>
          <a:off x="0" y="0"/>
          <a:ext cx="0" cy="0"/>
          <a:chOff x="0" y="0"/>
          <a:chExt cx="0" cy="0"/>
        </a:xfrm>
      </p:grpSpPr>
      <p:sp>
        <p:nvSpPr>
          <p:cNvPr id="438" name="Google Shape;438;p6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Internet cookies</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439" name="Google Shape;439;p67"/>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Teach that internet cookies are a technology used to track behaviour online. Websites must ask permission to store these small data files on our devices. If cookies are ‘enabled’, sites can, for example, show targeted adverts, automatically log us in, or show us more relevant content.  </a:t>
            </a:r>
            <a:endParaRPr dirty="0"/>
          </a:p>
          <a:p>
            <a:pPr marL="0" lvl="0" indent="0" algn="l" rtl="0">
              <a:lnSpc>
                <a:spcPct val="115000"/>
              </a:lnSpc>
              <a:spcBef>
                <a:spcPts val="1000"/>
              </a:spcBef>
              <a:spcAft>
                <a:spcPts val="0"/>
              </a:spcAft>
              <a:buNone/>
            </a:pPr>
            <a:r>
              <a:rPr lang="en-GB" dirty="0"/>
              <a:t>Explain that we can choose to accept or reject the use of cookies on different websites.</a:t>
            </a: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40" name="Google Shape;440;p6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43</a:t>
            </a:fld>
            <a:endParaRPr dirty="0"/>
          </a:p>
        </p:txBody>
      </p:sp>
      <p:sp>
        <p:nvSpPr>
          <p:cNvPr id="441" name="Google Shape;441;p67"/>
          <p:cNvSpPr txBox="1">
            <a:spLocks noGrp="1"/>
          </p:cNvSpPr>
          <p:nvPr>
            <p:ph type="body" idx="2"/>
          </p:nvPr>
        </p:nvSpPr>
        <p:spPr>
          <a:xfrm>
            <a:off x="6178800" y="216425"/>
            <a:ext cx="2695200" cy="26061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how to be a discerning consumer of information online including understanding that information, including that from search engines, is ranked, selected and targeted.</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42" name="Google Shape;442;p6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43" name="Google Shape;443;p67"/>
          <p:cNvSpPr txBox="1">
            <a:spLocks noGrp="1"/>
          </p:cNvSpPr>
          <p:nvPr>
            <p:ph type="body" idx="2"/>
          </p:nvPr>
        </p:nvSpPr>
        <p:spPr>
          <a:xfrm>
            <a:off x="6178800" y="3060725"/>
            <a:ext cx="2695200" cy="1008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dirty="0"/>
              <a:t>This content is also part of </a:t>
            </a:r>
            <a:r>
              <a:rPr lang="en-GB" sz="1600" b="1" dirty="0"/>
              <a:t>online relationships </a:t>
            </a:r>
            <a:r>
              <a:rPr lang="en-GB" sz="1600" dirty="0"/>
              <a:t>(primary). </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447"/>
        <p:cNvGrpSpPr/>
        <p:nvPr/>
      </p:nvGrpSpPr>
      <p:grpSpPr>
        <a:xfrm>
          <a:off x="0" y="0"/>
          <a:ext cx="0" cy="0"/>
          <a:chOff x="0" y="0"/>
          <a:chExt cx="0" cy="0"/>
        </a:xfrm>
      </p:grpSpPr>
      <p:sp>
        <p:nvSpPr>
          <p:cNvPr id="448" name="Google Shape;448;p6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Influencers</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449" name="Google Shape;449;p68"/>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influencers are people who become well known on social media and can influence other people’s behaviour. </a:t>
            </a:r>
            <a:endParaRPr dirty="0"/>
          </a:p>
          <a:p>
            <a:pPr marL="0" lvl="0" indent="0" algn="l" rtl="0">
              <a:lnSpc>
                <a:spcPct val="115000"/>
              </a:lnSpc>
              <a:spcBef>
                <a:spcPts val="1000"/>
              </a:spcBef>
              <a:spcAft>
                <a:spcPts val="0"/>
              </a:spcAft>
              <a:buNone/>
            </a:pPr>
            <a:r>
              <a:rPr lang="en-GB" dirty="0"/>
              <a:t>If appropriate, teachers can give examples of current internet influencers of young people.</a:t>
            </a:r>
            <a:endParaRPr dirty="0"/>
          </a:p>
          <a:p>
            <a:pPr marL="0" lvl="0" indent="0" algn="l" rtl="0">
              <a:spcBef>
                <a:spcPts val="1000"/>
              </a:spcBef>
              <a:spcAft>
                <a:spcPts val="0"/>
              </a:spcAft>
              <a:buNone/>
            </a:pPr>
            <a:r>
              <a:rPr lang="en-GB" dirty="0"/>
              <a:t>Explain that influencers are often paid (financial motive) to promote or endorse products. This means that what they review, wear, or say might not always reflect their actual beliefs or preferences.</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50" name="Google Shape;450;p6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44</a:t>
            </a:fld>
            <a:endParaRPr dirty="0"/>
          </a:p>
        </p:txBody>
      </p:sp>
      <p:sp>
        <p:nvSpPr>
          <p:cNvPr id="451" name="Google Shape;451;p68"/>
          <p:cNvSpPr txBox="1">
            <a:spLocks noGrp="1"/>
          </p:cNvSpPr>
          <p:nvPr>
            <p:ph type="body" idx="2"/>
          </p:nvPr>
        </p:nvSpPr>
        <p:spPr>
          <a:xfrm>
            <a:off x="6178800" y="216425"/>
            <a:ext cx="2695200" cy="26061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how to be a discerning consumer of information online including understanding that information, including that from search engines, is ranked, selected and targeted.</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52" name="Google Shape;452;p6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456"/>
        <p:cNvGrpSpPr/>
        <p:nvPr/>
      </p:nvGrpSpPr>
      <p:grpSpPr>
        <a:xfrm>
          <a:off x="0" y="0"/>
          <a:ext cx="0" cy="0"/>
          <a:chOff x="0" y="0"/>
          <a:chExt cx="0" cy="0"/>
        </a:xfrm>
      </p:grpSpPr>
      <p:sp>
        <p:nvSpPr>
          <p:cNvPr id="457" name="Google Shape;457;p6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Getting support with online issues</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458" name="Google Shape;458;p69"/>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pupils that if they encounter issues online they can talk to a trusted adult. For example, if they: </a:t>
            </a:r>
            <a:endParaRPr dirty="0"/>
          </a:p>
          <a:p>
            <a:pPr marL="457200" lvl="0" indent="-317500" algn="l" rtl="0">
              <a:lnSpc>
                <a:spcPct val="115000"/>
              </a:lnSpc>
              <a:spcBef>
                <a:spcPts val="1000"/>
              </a:spcBef>
              <a:spcAft>
                <a:spcPts val="0"/>
              </a:spcAft>
              <a:buSzPts val="1400"/>
              <a:buChar char="●"/>
            </a:pPr>
            <a:r>
              <a:rPr lang="en-GB" dirty="0"/>
              <a:t>need help to manage the amount of time they spend online</a:t>
            </a:r>
            <a:endParaRPr dirty="0"/>
          </a:p>
          <a:p>
            <a:pPr marL="457200" lvl="0" indent="-317500" algn="l" rtl="0">
              <a:lnSpc>
                <a:spcPct val="115000"/>
              </a:lnSpc>
              <a:spcBef>
                <a:spcPts val="0"/>
              </a:spcBef>
              <a:spcAft>
                <a:spcPts val="0"/>
              </a:spcAft>
              <a:buSzPts val="1400"/>
              <a:buChar char="●"/>
            </a:pPr>
            <a:r>
              <a:rPr lang="en-GB" dirty="0"/>
              <a:t>see content that is not appropriate for their age</a:t>
            </a:r>
            <a:endParaRPr dirty="0"/>
          </a:p>
          <a:p>
            <a:pPr marL="457200" lvl="0" indent="-317500" algn="l" rtl="0">
              <a:lnSpc>
                <a:spcPct val="115000"/>
              </a:lnSpc>
              <a:spcBef>
                <a:spcPts val="0"/>
              </a:spcBef>
              <a:spcAft>
                <a:spcPts val="0"/>
              </a:spcAft>
              <a:buSzPts val="1400"/>
              <a:buChar char="●"/>
            </a:pPr>
            <a:r>
              <a:rPr lang="en-GB" dirty="0"/>
              <a:t>are concerned about abuse or harassment online</a:t>
            </a:r>
            <a:endParaRPr dirty="0"/>
          </a:p>
          <a:p>
            <a:pPr marL="457200" lvl="0" indent="-317500" algn="l" rtl="0">
              <a:lnSpc>
                <a:spcPct val="115000"/>
              </a:lnSpc>
              <a:spcBef>
                <a:spcPts val="0"/>
              </a:spcBef>
              <a:spcAft>
                <a:spcPts val="0"/>
              </a:spcAft>
              <a:buSzPts val="1400"/>
              <a:buChar char="●"/>
            </a:pPr>
            <a:r>
              <a:rPr lang="en-GB" dirty="0"/>
              <a:t>need help to report content in the appropriate way</a:t>
            </a:r>
            <a:endParaRPr dirty="0"/>
          </a:p>
          <a:p>
            <a:pPr marL="0" lvl="0" indent="0" algn="l" rtl="0">
              <a:lnSpc>
                <a:spcPct val="115000"/>
              </a:lnSpc>
              <a:spcBef>
                <a:spcPts val="1000"/>
              </a:spcBef>
              <a:spcAft>
                <a:spcPts val="0"/>
              </a:spcAft>
              <a:buNone/>
            </a:pPr>
            <a:r>
              <a:rPr lang="en-GB" dirty="0"/>
              <a:t>Explain that if someone sees worrying content they can close their screen and then decide to ask for help.</a:t>
            </a: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59" name="Google Shape;459;p6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45</a:t>
            </a:fld>
            <a:endParaRPr dirty="0"/>
          </a:p>
        </p:txBody>
      </p:sp>
      <p:sp>
        <p:nvSpPr>
          <p:cNvPr id="460" name="Google Shape;460;p69"/>
          <p:cNvSpPr txBox="1">
            <a:spLocks noGrp="1"/>
          </p:cNvSpPr>
          <p:nvPr>
            <p:ph type="body" idx="2"/>
          </p:nvPr>
        </p:nvSpPr>
        <p:spPr>
          <a:xfrm>
            <a:off x="6178800" y="216425"/>
            <a:ext cx="2695200" cy="13236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where and how to report concerns and get support with issues online.</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spcBef>
                <a:spcPts val="0"/>
              </a:spcBef>
              <a:spcAft>
                <a:spcPts val="0"/>
              </a:spcAft>
              <a:buClr>
                <a:schemeClr val="dk1"/>
              </a:buClr>
              <a:buSzPts val="1100"/>
              <a:buFont typeface="Arial"/>
              <a:buNone/>
            </a:pPr>
            <a:endParaRPr sz="1600"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61" name="Google Shape;461;p6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65"/>
        <p:cNvGrpSpPr/>
        <p:nvPr/>
      </p:nvGrpSpPr>
      <p:grpSpPr>
        <a:xfrm>
          <a:off x="0" y="0"/>
          <a:ext cx="0" cy="0"/>
          <a:chOff x="0" y="0"/>
          <a:chExt cx="0" cy="0"/>
        </a:xfrm>
      </p:grpSpPr>
      <p:sp>
        <p:nvSpPr>
          <p:cNvPr id="466" name="Google Shape;466;p7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Reporting content/conduct</a:t>
            </a:r>
            <a:endParaRPr strike="sngStrike" dirty="0"/>
          </a:p>
        </p:txBody>
      </p:sp>
      <p:sp>
        <p:nvSpPr>
          <p:cNvPr id="467" name="Google Shape;467;p70"/>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t>Teach that a trusted adult may be able to help to decide where to report content or behaviour.</a:t>
            </a:r>
            <a:endParaRPr dirty="0"/>
          </a:p>
          <a:p>
            <a:pPr marL="0" lvl="0" indent="0" algn="l" rtl="0">
              <a:spcBef>
                <a:spcPts val="1000"/>
              </a:spcBef>
              <a:spcAft>
                <a:spcPts val="0"/>
              </a:spcAft>
              <a:buClr>
                <a:schemeClr val="dk1"/>
              </a:buClr>
              <a:buSzPts val="1100"/>
              <a:buFont typeface="Arial"/>
              <a:buNone/>
            </a:pPr>
            <a:r>
              <a:rPr lang="en-GB" dirty="0"/>
              <a:t>Explain that harmful material and behaviour online can be reported to different organisations, for example:</a:t>
            </a:r>
            <a:endParaRPr dirty="0"/>
          </a:p>
          <a:p>
            <a:pPr marL="457200" lvl="0" indent="-317500" algn="l" rtl="0">
              <a:spcBef>
                <a:spcPts val="1000"/>
              </a:spcBef>
              <a:spcAft>
                <a:spcPts val="0"/>
              </a:spcAft>
              <a:buSzPts val="1400"/>
              <a:buChar char="●"/>
            </a:pPr>
            <a:r>
              <a:rPr lang="en-GB" dirty="0"/>
              <a:t>online scams can be reported to </a:t>
            </a:r>
            <a:r>
              <a:rPr lang="en-GB" u="sng" dirty="0">
                <a:solidFill>
                  <a:srgbClr val="0000FF"/>
                </a:solidFill>
                <a:hlinkClick r:id="rId3">
                  <a:extLst>
                    <a:ext uri="{A12FA001-AC4F-418D-AE19-62706E023703}">
                      <ahyp:hlinkClr xmlns:ahyp="http://schemas.microsoft.com/office/drawing/2018/hyperlinkcolor" val="tx"/>
                    </a:ext>
                  </a:extLst>
                </a:hlinkClick>
              </a:rPr>
              <a:t>Crimestoppers</a:t>
            </a:r>
            <a:r>
              <a:rPr lang="en-GB" u="sng" dirty="0">
                <a:solidFill>
                  <a:srgbClr val="104F75"/>
                </a:solidFill>
                <a:hlinkClick r:id="rId3">
                  <a:extLst>
                    <a:ext uri="{A12FA001-AC4F-418D-AE19-62706E023703}">
                      <ahyp:hlinkClr xmlns:ahyp="http://schemas.microsoft.com/office/drawing/2018/hyperlinkcolor" val="tx"/>
                    </a:ext>
                  </a:extLst>
                </a:hlinkClick>
              </a:rPr>
              <a:t> </a:t>
            </a:r>
            <a:endParaRPr dirty="0"/>
          </a:p>
          <a:p>
            <a:pPr marL="457200" lvl="0" indent="-317500" algn="l" rtl="0">
              <a:spcBef>
                <a:spcPts val="0"/>
              </a:spcBef>
              <a:spcAft>
                <a:spcPts val="0"/>
              </a:spcAft>
              <a:buSzPts val="1400"/>
              <a:buChar char="●"/>
            </a:pPr>
            <a:r>
              <a:rPr lang="en-GB" dirty="0"/>
              <a:t>harmful content or conduct (e.g. on social media) can be reported to individual platforms and then to </a:t>
            </a:r>
            <a:r>
              <a:rPr lang="en-GB" u="sng" dirty="0">
                <a:solidFill>
                  <a:srgbClr val="0000FF"/>
                </a:solidFill>
                <a:hlinkClick r:id="rId4">
                  <a:extLst>
                    <a:ext uri="{A12FA001-AC4F-418D-AE19-62706E023703}">
                      <ahyp:hlinkClr xmlns:ahyp="http://schemas.microsoft.com/office/drawing/2018/hyperlinkcolor" val="tx"/>
                    </a:ext>
                  </a:extLst>
                </a:hlinkClick>
              </a:rPr>
              <a:t>Report Harmful Content</a:t>
            </a:r>
            <a:endParaRPr dirty="0">
              <a:solidFill>
                <a:srgbClr val="0000FF"/>
              </a:solidFill>
            </a:endParaRPr>
          </a:p>
          <a:p>
            <a:pPr marL="457200" lvl="0" indent="-317500" algn="l" rtl="0">
              <a:spcBef>
                <a:spcPts val="0"/>
              </a:spcBef>
              <a:spcAft>
                <a:spcPts val="0"/>
              </a:spcAft>
              <a:buSzPts val="1400"/>
              <a:buChar char="●"/>
            </a:pPr>
            <a:r>
              <a:rPr lang="en-GB" dirty="0"/>
              <a:t>criminal content/conduct (e.g. radicalisation material, grooming) can be reported to the police</a:t>
            </a:r>
            <a:endParaRPr dirty="0"/>
          </a:p>
          <a:p>
            <a:pPr marL="457200" lvl="0" indent="-317500" algn="l" rtl="0">
              <a:spcBef>
                <a:spcPts val="0"/>
              </a:spcBef>
              <a:spcAft>
                <a:spcPts val="0"/>
              </a:spcAft>
              <a:buSzPts val="1400"/>
              <a:buChar char="●"/>
            </a:pPr>
            <a:r>
              <a:rPr lang="en-GB" u="sng" dirty="0">
                <a:solidFill>
                  <a:srgbClr val="0000FF"/>
                </a:solidFill>
                <a:hlinkClick r:id="rId5">
                  <a:extLst>
                    <a:ext uri="{A12FA001-AC4F-418D-AE19-62706E023703}">
                      <ahyp:hlinkClr xmlns:ahyp="http://schemas.microsoft.com/office/drawing/2018/hyperlinkcolor" val="tx"/>
                    </a:ext>
                  </a:extLst>
                </a:hlinkClick>
              </a:rPr>
              <a:t>Childline</a:t>
            </a:r>
            <a:r>
              <a:rPr lang="en-GB" dirty="0"/>
              <a:t> (0800 1111) can give anonymous advice about online bullying</a:t>
            </a:r>
            <a:endParaRPr dirty="0"/>
          </a:p>
          <a:p>
            <a:pPr marL="0" lvl="0" indent="0" algn="l" rtl="0">
              <a:spcBef>
                <a:spcPts val="1000"/>
              </a:spcBef>
              <a:spcAft>
                <a:spcPts val="0"/>
              </a:spcAft>
              <a:buClr>
                <a:schemeClr val="dk1"/>
              </a:buClr>
              <a:buSzPts val="1100"/>
              <a:buFont typeface="Arial"/>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68" name="Google Shape;468;p7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46</a:t>
            </a:fld>
            <a:endParaRPr dirty="0"/>
          </a:p>
        </p:txBody>
      </p:sp>
      <p:sp>
        <p:nvSpPr>
          <p:cNvPr id="469" name="Google Shape;469;p70"/>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70" name="Google Shape;470;p70"/>
          <p:cNvSpPr txBox="1">
            <a:spLocks noGrp="1"/>
          </p:cNvSpPr>
          <p:nvPr>
            <p:ph type="body" idx="2"/>
          </p:nvPr>
        </p:nvSpPr>
        <p:spPr>
          <a:xfrm>
            <a:off x="6178800" y="216425"/>
            <a:ext cx="2695200" cy="13236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where and how to report concerns and get support with issues online.</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spcBef>
                <a:spcPts val="0"/>
              </a:spcBef>
              <a:spcAft>
                <a:spcPts val="0"/>
              </a:spcAft>
              <a:buClr>
                <a:schemeClr val="dk1"/>
              </a:buClr>
              <a:buSzPts val="1100"/>
              <a:buFont typeface="Arial"/>
              <a:buNone/>
            </a:pPr>
            <a:endParaRPr sz="1600"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71" name="Google Shape;471;p70"/>
          <p:cNvSpPr txBox="1">
            <a:spLocks noGrp="1"/>
          </p:cNvSpPr>
          <p:nvPr>
            <p:ph type="body" idx="2"/>
          </p:nvPr>
        </p:nvSpPr>
        <p:spPr>
          <a:xfrm>
            <a:off x="6178800" y="3060725"/>
            <a:ext cx="2695200" cy="1008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dirty="0"/>
              <a:t>This content is also part of </a:t>
            </a:r>
            <a:r>
              <a:rPr lang="en-GB" sz="1600" b="1" dirty="0"/>
              <a:t>online relationships </a:t>
            </a:r>
            <a:r>
              <a:rPr lang="en-GB" sz="1600" dirty="0"/>
              <a:t>(primary). </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75"/>
        <p:cNvGrpSpPr/>
        <p:nvPr/>
      </p:nvGrpSpPr>
      <p:grpSpPr>
        <a:xfrm>
          <a:off x="0" y="0"/>
          <a:ext cx="0" cy="0"/>
          <a:chOff x="0" y="0"/>
          <a:chExt cx="0" cy="0"/>
        </a:xfrm>
      </p:grpSpPr>
      <p:sp>
        <p:nvSpPr>
          <p:cNvPr id="476" name="Google Shape;476;p7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Keeping safe online</a:t>
            </a:r>
            <a:endParaRPr dirty="0"/>
          </a:p>
        </p:txBody>
      </p:sp>
      <p:sp>
        <p:nvSpPr>
          <p:cNvPr id="477" name="Google Shape;477;p71"/>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Explain that there are principles we can use to help recognise risks and keep ourselves and others safe online. These include:</a:t>
            </a:r>
            <a:endParaRPr dirty="0"/>
          </a:p>
          <a:p>
            <a:pPr marL="457200" lvl="0" indent="-317500" algn="l" rtl="0">
              <a:spcBef>
                <a:spcPts val="1000"/>
              </a:spcBef>
              <a:spcAft>
                <a:spcPts val="0"/>
              </a:spcAft>
              <a:buSzPts val="1400"/>
              <a:buChar char="●"/>
            </a:pPr>
            <a:r>
              <a:rPr lang="en-GB" b="1" dirty="0"/>
              <a:t>being aware of our boundaries, privacy</a:t>
            </a:r>
            <a:r>
              <a:rPr lang="en-GB" dirty="0"/>
              <a:t>, and knowing that we have the ability to give and withdraw consent (permission)</a:t>
            </a:r>
            <a:endParaRPr dirty="0"/>
          </a:p>
          <a:p>
            <a:pPr marL="457200" lvl="0" indent="-317500" algn="l" rtl="0">
              <a:spcBef>
                <a:spcPts val="0"/>
              </a:spcBef>
              <a:spcAft>
                <a:spcPts val="0"/>
              </a:spcAft>
              <a:buSzPts val="1400"/>
              <a:buChar char="●"/>
            </a:pPr>
            <a:r>
              <a:rPr lang="en-GB" b="1" dirty="0"/>
              <a:t>paying attention to how we feel</a:t>
            </a:r>
            <a:r>
              <a:rPr lang="en-GB" dirty="0"/>
              <a:t> particularly if we feel anxious or upset about something or someone, or are obsessing about something seen online </a:t>
            </a:r>
            <a:endParaRPr dirty="0"/>
          </a:p>
          <a:p>
            <a:pPr marL="457200" lvl="0" indent="-317500" algn="l" rtl="0">
              <a:spcBef>
                <a:spcPts val="0"/>
              </a:spcBef>
              <a:spcAft>
                <a:spcPts val="0"/>
              </a:spcAft>
              <a:buSzPts val="1400"/>
              <a:buChar char="●"/>
            </a:pPr>
            <a:r>
              <a:rPr lang="en-GB" b="1" dirty="0"/>
              <a:t>always talking to a trusted adult</a:t>
            </a:r>
            <a:r>
              <a:rPr lang="en-GB" dirty="0"/>
              <a:t> if we are unsure about something or someone online</a:t>
            </a:r>
            <a:endParaRPr dirty="0"/>
          </a:p>
        </p:txBody>
      </p:sp>
      <p:sp>
        <p:nvSpPr>
          <p:cNvPr id="478" name="Google Shape;478;p7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47</a:t>
            </a:fld>
            <a:endParaRPr dirty="0"/>
          </a:p>
        </p:txBody>
      </p:sp>
      <p:sp>
        <p:nvSpPr>
          <p:cNvPr id="479" name="Google Shape;479;p71"/>
          <p:cNvSpPr txBox="1">
            <a:spLocks noGrp="1"/>
          </p:cNvSpPr>
          <p:nvPr>
            <p:ph type="body" idx="2"/>
          </p:nvPr>
        </p:nvSpPr>
        <p:spPr>
          <a:xfrm>
            <a:off x="6178800" y="216425"/>
            <a:ext cx="2695200" cy="13236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where and how to report concerns and get support with issues online.</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spcBef>
                <a:spcPts val="0"/>
              </a:spcBef>
              <a:spcAft>
                <a:spcPts val="0"/>
              </a:spcAft>
              <a:buClr>
                <a:schemeClr val="dk1"/>
              </a:buClr>
              <a:buSzPts val="1100"/>
              <a:buFont typeface="Arial"/>
              <a:buNone/>
            </a:pPr>
            <a:endParaRPr sz="1600"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80" name="Google Shape;480;p71"/>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81" name="Google Shape;481;p71"/>
          <p:cNvSpPr txBox="1">
            <a:spLocks noGrp="1"/>
          </p:cNvSpPr>
          <p:nvPr>
            <p:ph type="body" idx="2"/>
          </p:nvPr>
        </p:nvSpPr>
        <p:spPr>
          <a:xfrm>
            <a:off x="6178800" y="3060725"/>
            <a:ext cx="2695200" cy="1008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dirty="0"/>
              <a:t>This content is also part of </a:t>
            </a:r>
            <a:r>
              <a:rPr lang="en-GB" sz="1600" b="1" dirty="0"/>
              <a:t>online relationships </a:t>
            </a:r>
            <a:r>
              <a:rPr lang="en-GB" sz="1600" dirty="0"/>
              <a:t>(primary). </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485"/>
        <p:cNvGrpSpPr/>
        <p:nvPr/>
      </p:nvGrpSpPr>
      <p:grpSpPr>
        <a:xfrm>
          <a:off x="0" y="0"/>
          <a:ext cx="0" cy="0"/>
          <a:chOff x="0" y="0"/>
          <a:chExt cx="0" cy="0"/>
        </a:xfrm>
      </p:grpSpPr>
      <p:sp>
        <p:nvSpPr>
          <p:cNvPr id="486" name="Google Shape;486;p72"/>
          <p:cNvSpPr txBox="1">
            <a:spLocks noGrp="1"/>
          </p:cNvSpPr>
          <p:nvPr>
            <p:ph type="title"/>
          </p:nvPr>
        </p:nvSpPr>
        <p:spPr>
          <a:xfrm>
            <a:off x="2022750" y="2150850"/>
            <a:ext cx="50985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FFFFFF"/>
                </a:solidFill>
              </a:rPr>
              <a:t>Secondary curriculum</a:t>
            </a:r>
            <a:endParaRPr dirty="0">
              <a:solidFill>
                <a:srgbClr val="FFFFFF"/>
              </a:solidFill>
            </a:endParaRPr>
          </a:p>
        </p:txBody>
      </p:sp>
      <p:sp>
        <p:nvSpPr>
          <p:cNvPr id="487" name="Google Shape;487;p72"/>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48</a:t>
            </a:fld>
            <a:endParaRPr dirty="0"/>
          </a:p>
        </p:txBody>
      </p:sp>
      <p:sp>
        <p:nvSpPr>
          <p:cNvPr id="488" name="Google Shape;488;p72"/>
          <p:cNvSpPr txBox="1">
            <a:spLocks noGrp="1"/>
          </p:cNvSpPr>
          <p:nvPr>
            <p:ph type="body" idx="4294967295"/>
          </p:nvPr>
        </p:nvSpPr>
        <p:spPr>
          <a:xfrm>
            <a:off x="330200" y="3276600"/>
            <a:ext cx="8543700" cy="10992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dirty="0">
                <a:solidFill>
                  <a:schemeClr val="tx1"/>
                </a:solidFill>
              </a:rPr>
              <a:t>STATUTORY GUIDANCE </a:t>
            </a:r>
            <a:br>
              <a:rPr lang="en-GB" sz="1600" b="1" dirty="0">
                <a:solidFill>
                  <a:schemeClr val="tx1"/>
                </a:solidFill>
              </a:rPr>
            </a:br>
            <a:r>
              <a:rPr lang="en-GB" sz="1800" dirty="0">
                <a:solidFill>
                  <a:schemeClr val="tx1"/>
                </a:solidFill>
              </a:rPr>
              <a:t>Schools should continue to </a:t>
            </a:r>
            <a:r>
              <a:rPr lang="en-GB" sz="1600" dirty="0">
                <a:solidFill>
                  <a:schemeClr val="tx1"/>
                </a:solidFill>
              </a:rPr>
              <a:t>develop</a:t>
            </a:r>
            <a:r>
              <a:rPr lang="en-GB" sz="1800" dirty="0">
                <a:solidFill>
                  <a:schemeClr val="tx1"/>
                </a:solidFill>
              </a:rPr>
              <a:t> knowledge on topics specified for primary as required and in addition cover the following content by the end of secondary. (p36)</a:t>
            </a:r>
            <a:endParaRPr sz="1800" dirty="0">
              <a:solidFill>
                <a:schemeClr val="tx1"/>
              </a:solidFill>
            </a:endParaRPr>
          </a:p>
          <a:p>
            <a:pPr marL="0" lvl="0" indent="0" algn="l" rtl="0">
              <a:lnSpc>
                <a:spcPct val="115000"/>
              </a:lnSpc>
              <a:spcBef>
                <a:spcPts val="1600"/>
              </a:spcBef>
              <a:spcAft>
                <a:spcPts val="0"/>
              </a:spcAft>
              <a:buSzPts val="1800"/>
              <a:buNone/>
            </a:pPr>
            <a:endParaRPr sz="1800" dirty="0"/>
          </a:p>
          <a:p>
            <a:pPr marL="0" lvl="0" indent="0" algn="l" rtl="0">
              <a:lnSpc>
                <a:spcPct val="115000"/>
              </a:lnSpc>
              <a:spcBef>
                <a:spcPts val="1600"/>
              </a:spcBef>
              <a:spcAft>
                <a:spcPts val="0"/>
              </a:spcAft>
              <a:buSzPts val="1800"/>
              <a:buNone/>
            </a:pPr>
            <a:endParaRPr sz="1800" dirty="0"/>
          </a:p>
          <a:p>
            <a:pPr marL="0" lvl="0" indent="0" algn="l" rtl="0">
              <a:lnSpc>
                <a:spcPct val="115000"/>
              </a:lnSpc>
              <a:spcBef>
                <a:spcPts val="1600"/>
              </a:spcBef>
              <a:spcAft>
                <a:spcPts val="1600"/>
              </a:spcAft>
              <a:buSzPts val="1800"/>
              <a:buNone/>
            </a:pPr>
            <a:endParaRPr sz="1800"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492"/>
        <p:cNvGrpSpPr/>
        <p:nvPr/>
      </p:nvGrpSpPr>
      <p:grpSpPr>
        <a:xfrm>
          <a:off x="0" y="0"/>
          <a:ext cx="0" cy="0"/>
          <a:chOff x="0" y="0"/>
          <a:chExt cx="0" cy="0"/>
        </a:xfrm>
      </p:grpSpPr>
      <p:sp>
        <p:nvSpPr>
          <p:cNvPr id="493" name="Google Shape;493;p7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How the online world is different</a:t>
            </a:r>
            <a:endParaRPr dirty="0"/>
          </a:p>
        </p:txBody>
      </p:sp>
      <p:sp>
        <p:nvSpPr>
          <p:cNvPr id="494" name="Google Shape;494;p73"/>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t>Teach pupils about some of the similarities and differences between the online and physical world.</a:t>
            </a:r>
            <a:endParaRPr dirty="0"/>
          </a:p>
          <a:p>
            <a:pPr marL="0" lvl="0" indent="0" algn="l" rtl="0">
              <a:lnSpc>
                <a:spcPct val="115000"/>
              </a:lnSpc>
              <a:spcBef>
                <a:spcPts val="1000"/>
              </a:spcBef>
              <a:spcAft>
                <a:spcPts val="0"/>
              </a:spcAft>
              <a:buSzPts val="1400"/>
              <a:buNone/>
            </a:pPr>
            <a:r>
              <a:rPr lang="en-GB" dirty="0"/>
              <a:t>There are additional opportunities online, including the ability to curate the information we present. </a:t>
            </a:r>
            <a:endParaRPr dirty="0"/>
          </a:p>
          <a:p>
            <a:pPr marL="0" lvl="0" indent="0" algn="l" rtl="0">
              <a:lnSpc>
                <a:spcPct val="115000"/>
              </a:lnSpc>
              <a:spcBef>
                <a:spcPts val="1000"/>
              </a:spcBef>
              <a:spcAft>
                <a:spcPts val="1600"/>
              </a:spcAft>
              <a:buSzPts val="1400"/>
              <a:buNone/>
            </a:pPr>
            <a:endParaRPr dirty="0"/>
          </a:p>
        </p:txBody>
      </p:sp>
      <p:sp>
        <p:nvSpPr>
          <p:cNvPr id="495" name="Google Shape;495;p7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49</a:t>
            </a:fld>
            <a:endParaRPr dirty="0"/>
          </a:p>
        </p:txBody>
      </p:sp>
      <p:sp>
        <p:nvSpPr>
          <p:cNvPr id="496" name="Google Shape;496;p73"/>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497" name="Google Shape;497;p73"/>
          <p:cNvSpPr txBox="1">
            <a:spLocks noGrp="1"/>
          </p:cNvSpPr>
          <p:nvPr>
            <p:ph type="body" idx="2"/>
          </p:nvPr>
        </p:nvSpPr>
        <p:spPr>
          <a:xfrm>
            <a:off x="6178800" y="216425"/>
            <a:ext cx="2695200" cy="15630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similarities and differences between the online world and the</a:t>
            </a:r>
            <a:endParaRPr sz="1600" dirty="0"/>
          </a:p>
          <a:p>
            <a:pPr marL="0" marR="0" lvl="0" indent="0" algn="l" rtl="0">
              <a:lnSpc>
                <a:spcPct val="115000"/>
              </a:lnSpc>
              <a:spcBef>
                <a:spcPts val="0"/>
              </a:spcBef>
              <a:spcAft>
                <a:spcPts val="0"/>
              </a:spcAft>
              <a:buClr>
                <a:schemeClr val="dk1"/>
              </a:buClr>
              <a:buSzPts val="1100"/>
              <a:buNone/>
            </a:pPr>
            <a:r>
              <a:rPr lang="en-GB" sz="1600" dirty="0"/>
              <a:t>physical world.</a:t>
            </a:r>
            <a:endParaRPr sz="1600" dirty="0"/>
          </a:p>
          <a:p>
            <a:pPr marL="0" lvl="0" indent="0" algn="l" rtl="0">
              <a:lnSpc>
                <a:spcPct val="115000"/>
              </a:lnSpc>
              <a:spcBef>
                <a:spcPts val="0"/>
              </a:spcBef>
              <a:spcAft>
                <a:spcPts val="0"/>
              </a:spcAft>
              <a:buClr>
                <a:schemeClr val="dk1"/>
              </a:buClr>
              <a:buSzPts val="1100"/>
              <a:buNone/>
            </a:pPr>
            <a:endParaRPr sz="1200" i="1" dirty="0"/>
          </a:p>
          <a:p>
            <a:pPr marL="0" lvl="0" indent="0" algn="l" rtl="0">
              <a:lnSpc>
                <a:spcPct val="115000"/>
              </a:lnSpc>
              <a:spcBef>
                <a:spcPts val="0"/>
              </a:spcBef>
              <a:spcAft>
                <a:spcPts val="0"/>
              </a:spcAft>
              <a:buClr>
                <a:schemeClr val="dk1"/>
              </a:buClr>
              <a:buSzPts val="1100"/>
              <a:buNone/>
            </a:pPr>
            <a:endParaRPr sz="1200" i="1" dirty="0"/>
          </a:p>
          <a:p>
            <a:pPr marL="0" lvl="0" indent="0" algn="l" rtl="0">
              <a:lnSpc>
                <a:spcPct val="115000"/>
              </a:lnSpc>
              <a:spcBef>
                <a:spcPts val="0"/>
              </a:spcBef>
              <a:spcAft>
                <a:spcPts val="0"/>
              </a:spcAft>
              <a:buClr>
                <a:schemeClr val="dk1"/>
              </a:buClr>
              <a:buSzPts val="1100"/>
              <a:buNone/>
            </a:pPr>
            <a:endParaRPr sz="12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01"/>
        <p:cNvGrpSpPr/>
        <p:nvPr/>
      </p:nvGrpSpPr>
      <p:grpSpPr>
        <a:xfrm>
          <a:off x="0" y="0"/>
          <a:ext cx="0" cy="0"/>
          <a:chOff x="0" y="0"/>
          <a:chExt cx="0" cy="0"/>
        </a:xfrm>
      </p:grpSpPr>
      <p:sp>
        <p:nvSpPr>
          <p:cNvPr id="502" name="Google Shape;502;p7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Unhealthy comparisons</a:t>
            </a:r>
            <a:endParaRPr dirty="0"/>
          </a:p>
        </p:txBody>
      </p:sp>
      <p:sp>
        <p:nvSpPr>
          <p:cNvPr id="503" name="Google Shape;503;p74"/>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t>Teach that comparing ourselves too much with others online can have a negative effect on mental wellbeing (e.g. self esteem, body image).</a:t>
            </a:r>
            <a:endParaRPr dirty="0"/>
          </a:p>
          <a:p>
            <a:pPr marL="0" lvl="0" indent="0" algn="l" rtl="0">
              <a:lnSpc>
                <a:spcPct val="115000"/>
              </a:lnSpc>
              <a:spcBef>
                <a:spcPts val="1000"/>
              </a:spcBef>
              <a:spcAft>
                <a:spcPts val="0"/>
              </a:spcAft>
              <a:buSzPts val="1400"/>
              <a:buNone/>
            </a:pPr>
            <a:r>
              <a:rPr lang="en-GB" dirty="0"/>
              <a:t>For example, we might perceive others to have a perfect life (e.g. wealth, success, friends). However, what we see is often only the part of someone’s life they choose to share, and may not reflect the reality which could be quite different.</a:t>
            </a:r>
            <a:endParaRPr dirty="0"/>
          </a:p>
          <a:p>
            <a:pPr marL="0" lvl="0" indent="0" algn="l" rtl="0">
              <a:lnSpc>
                <a:spcPct val="115000"/>
              </a:lnSpc>
              <a:spcBef>
                <a:spcPts val="1000"/>
              </a:spcBef>
              <a:spcAft>
                <a:spcPts val="0"/>
              </a:spcAft>
              <a:buSzPts val="1400"/>
              <a:buNone/>
            </a:pPr>
            <a:r>
              <a:rPr lang="en-GB" dirty="0"/>
              <a:t>Explain that it can be normal to feel jealous or excluded (e.g. fear of missing out) at times and this can affect our mental wellbeing. However, if these feelings seriously affect wellbeing we may need help and support.</a:t>
            </a:r>
            <a:endParaRPr dirty="0"/>
          </a:p>
        </p:txBody>
      </p:sp>
      <p:sp>
        <p:nvSpPr>
          <p:cNvPr id="504" name="Google Shape;504;p7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50</a:t>
            </a:fld>
            <a:endParaRPr dirty="0"/>
          </a:p>
        </p:txBody>
      </p:sp>
      <p:sp>
        <p:nvSpPr>
          <p:cNvPr id="505" name="Google Shape;505;p74"/>
          <p:cNvSpPr txBox="1">
            <a:spLocks noGrp="1"/>
          </p:cNvSpPr>
          <p:nvPr>
            <p:ph type="body" idx="2"/>
          </p:nvPr>
        </p:nvSpPr>
        <p:spPr>
          <a:xfrm>
            <a:off x="6178800" y="216425"/>
            <a:ext cx="2695200" cy="37734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impact of unhealthy or obsessive comparison with others online (including through setting unrealistic expectations for body image), how people may curate a specific image of their life online, over-reliance on online relationships including social media.</a:t>
            </a: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06" name="Google Shape;506;p74"/>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10"/>
        <p:cNvGrpSpPr/>
        <p:nvPr/>
      </p:nvGrpSpPr>
      <p:grpSpPr>
        <a:xfrm>
          <a:off x="0" y="0"/>
          <a:ext cx="0" cy="0"/>
          <a:chOff x="0" y="0"/>
          <a:chExt cx="0" cy="0"/>
        </a:xfrm>
      </p:grpSpPr>
      <p:sp>
        <p:nvSpPr>
          <p:cNvPr id="511" name="Google Shape;511;p7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Body image</a:t>
            </a:r>
            <a:endParaRPr dirty="0"/>
          </a:p>
        </p:txBody>
      </p:sp>
      <p:sp>
        <p:nvSpPr>
          <p:cNvPr id="512" name="Google Shape;512;p75"/>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solidFill>
                  <a:srgbClr val="000000"/>
                </a:solidFill>
              </a:rPr>
              <a:t>Teach that body image is the </a:t>
            </a:r>
            <a:r>
              <a:rPr lang="en-GB" b="1" dirty="0">
                <a:solidFill>
                  <a:srgbClr val="000000"/>
                </a:solidFill>
              </a:rPr>
              <a:t>perception we have of our body</a:t>
            </a:r>
            <a:r>
              <a:rPr lang="en-GB" dirty="0">
                <a:solidFill>
                  <a:srgbClr val="000000"/>
                </a:solidFill>
              </a:rPr>
              <a:t>, and the </a:t>
            </a:r>
            <a:r>
              <a:rPr lang="en-GB" b="1" dirty="0">
                <a:solidFill>
                  <a:srgbClr val="000000"/>
                </a:solidFill>
              </a:rPr>
              <a:t>thoughts and feelings</a:t>
            </a:r>
            <a:r>
              <a:rPr lang="en-GB" dirty="0">
                <a:solidFill>
                  <a:srgbClr val="000000"/>
                </a:solidFill>
              </a:rPr>
              <a:t> this can create (positive, negative or mixed). Encourage pupils to form realistic expectations of bodies. Explain that:</a:t>
            </a:r>
            <a:endParaRPr strike="sngStrike" dirty="0">
              <a:solidFill>
                <a:srgbClr val="000000"/>
              </a:solidFill>
            </a:endParaRPr>
          </a:p>
          <a:p>
            <a:pPr marL="457200" lvl="0" indent="-317500" algn="l" rtl="0">
              <a:lnSpc>
                <a:spcPct val="115000"/>
              </a:lnSpc>
              <a:spcBef>
                <a:spcPts val="1000"/>
              </a:spcBef>
              <a:spcAft>
                <a:spcPts val="0"/>
              </a:spcAft>
              <a:buClr>
                <a:schemeClr val="accent1"/>
              </a:buClr>
              <a:buSzPts val="1400"/>
              <a:buChar char="●"/>
            </a:pPr>
            <a:r>
              <a:rPr lang="en-GB" dirty="0">
                <a:solidFill>
                  <a:schemeClr val="dk1"/>
                </a:solidFill>
              </a:rPr>
              <a:t>the internet can project idealised and unachievable images of bodies (often edited and filtered)</a:t>
            </a:r>
            <a:endParaRPr dirty="0">
              <a:solidFill>
                <a:schemeClr val="dk1"/>
              </a:solidFill>
            </a:endParaRPr>
          </a:p>
          <a:p>
            <a:pPr marL="457200" lvl="0" indent="-317500" algn="l" rtl="0">
              <a:lnSpc>
                <a:spcPct val="115000"/>
              </a:lnSpc>
              <a:spcBef>
                <a:spcPts val="0"/>
              </a:spcBef>
              <a:spcAft>
                <a:spcPts val="0"/>
              </a:spcAft>
              <a:buClr>
                <a:schemeClr val="accent1"/>
              </a:buClr>
              <a:buSzPts val="1400"/>
              <a:buChar char="●"/>
            </a:pPr>
            <a:r>
              <a:rPr lang="en-GB" dirty="0">
                <a:solidFill>
                  <a:schemeClr val="dk1"/>
                </a:solidFill>
              </a:rPr>
              <a:t>overexposure to such images can affect wellbeing (e.g. prompting feelings of inferiority or anxiety)</a:t>
            </a:r>
            <a:endParaRPr dirty="0">
              <a:solidFill>
                <a:schemeClr val="dk1"/>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beliefs about beauty, for example, are subjective and differ over time and within cultures </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puberty can be a time when people become more aware of their own and others’ appearance</a:t>
            </a:r>
            <a:endParaRPr dirty="0">
              <a:solidFill>
                <a:srgbClr val="000000"/>
              </a:solidFill>
            </a:endParaRPr>
          </a:p>
          <a:p>
            <a:pPr marL="457200" lvl="0" indent="-317500" algn="l" rtl="0">
              <a:spcBef>
                <a:spcPts val="0"/>
              </a:spcBef>
              <a:spcAft>
                <a:spcPts val="0"/>
              </a:spcAft>
              <a:buClr>
                <a:schemeClr val="accent1"/>
              </a:buClr>
              <a:buSzPts val="1400"/>
              <a:buChar char="●"/>
            </a:pPr>
            <a:r>
              <a:rPr lang="en-GB" dirty="0">
                <a:solidFill>
                  <a:srgbClr val="000000"/>
                </a:solidFill>
              </a:rPr>
              <a:t>our worth should not be defined by how we look</a:t>
            </a:r>
            <a:endParaRPr dirty="0">
              <a:solidFill>
                <a:srgbClr val="000000"/>
              </a:solidFill>
            </a:endParaRPr>
          </a:p>
          <a:p>
            <a:pPr marL="0" lvl="0" indent="0" algn="l" rtl="0">
              <a:lnSpc>
                <a:spcPct val="115000"/>
              </a:lnSpc>
              <a:spcBef>
                <a:spcPts val="1000"/>
              </a:spcBef>
              <a:spcAft>
                <a:spcPts val="0"/>
              </a:spcAft>
              <a:buSzPts val="1400"/>
              <a:buNone/>
            </a:pPr>
            <a:endParaRPr dirty="0"/>
          </a:p>
          <a:p>
            <a:pPr marL="0" lvl="0" indent="0" algn="l" rtl="0">
              <a:lnSpc>
                <a:spcPct val="115000"/>
              </a:lnSpc>
              <a:spcBef>
                <a:spcPts val="1600"/>
              </a:spcBef>
              <a:spcAft>
                <a:spcPts val="0"/>
              </a:spcAft>
              <a:buSzPts val="1400"/>
              <a:buNone/>
            </a:pPr>
            <a:endParaRPr dirty="0"/>
          </a:p>
          <a:p>
            <a:pPr marL="0" lvl="0" indent="0" algn="l" rtl="0">
              <a:lnSpc>
                <a:spcPct val="115000"/>
              </a:lnSpc>
              <a:spcBef>
                <a:spcPts val="1600"/>
              </a:spcBef>
              <a:spcAft>
                <a:spcPts val="1600"/>
              </a:spcAft>
              <a:buSzPts val="1400"/>
              <a:buNone/>
            </a:pPr>
            <a:endParaRPr dirty="0"/>
          </a:p>
        </p:txBody>
      </p:sp>
      <p:sp>
        <p:nvSpPr>
          <p:cNvPr id="513" name="Google Shape;513;p7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51</a:t>
            </a:fld>
            <a:endParaRPr dirty="0"/>
          </a:p>
        </p:txBody>
      </p:sp>
      <p:sp>
        <p:nvSpPr>
          <p:cNvPr id="514" name="Google Shape;514;p75"/>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515" name="Google Shape;515;p75"/>
          <p:cNvSpPr txBox="1">
            <a:spLocks noGrp="1"/>
          </p:cNvSpPr>
          <p:nvPr>
            <p:ph type="body" idx="2"/>
          </p:nvPr>
        </p:nvSpPr>
        <p:spPr>
          <a:xfrm>
            <a:off x="6178800" y="216425"/>
            <a:ext cx="2695200" cy="37734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impact of unhealthy or obsessive comparison with others online (including through setting unrealistic expectations for body image), how people may curate a specific image of their life online, over-reliance on online relationships including social media.</a:t>
            </a: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19"/>
        <p:cNvGrpSpPr/>
        <p:nvPr/>
      </p:nvGrpSpPr>
      <p:grpSpPr>
        <a:xfrm>
          <a:off x="0" y="0"/>
          <a:ext cx="0" cy="0"/>
          <a:chOff x="0" y="0"/>
          <a:chExt cx="0" cy="0"/>
        </a:xfrm>
      </p:grpSpPr>
      <p:sp>
        <p:nvSpPr>
          <p:cNvPr id="520" name="Google Shape;520;p7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Social media and reality </a:t>
            </a:r>
            <a:endParaRPr dirty="0"/>
          </a:p>
        </p:txBody>
      </p:sp>
      <p:sp>
        <p:nvSpPr>
          <p:cNvPr id="521" name="Google Shape;521;p76"/>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the internet lets us share our lives with others. However, what we see online is sometimes a partial or ‘curated’ view of the world. Individuals and organisations often work hard to present a certain message, carefully selecting the words and images they post. </a:t>
            </a:r>
            <a:endParaRPr dirty="0"/>
          </a:p>
          <a:p>
            <a:pPr marL="0" lvl="0" indent="0" algn="l" rtl="0">
              <a:lnSpc>
                <a:spcPct val="115000"/>
              </a:lnSpc>
              <a:spcBef>
                <a:spcPts val="1000"/>
              </a:spcBef>
              <a:spcAft>
                <a:spcPts val="0"/>
              </a:spcAft>
              <a:buNone/>
            </a:pPr>
            <a:r>
              <a:rPr lang="en-GB" dirty="0"/>
              <a:t>Encourage pupils to:</a:t>
            </a:r>
            <a:endParaRPr dirty="0"/>
          </a:p>
          <a:p>
            <a:pPr marL="457200" lvl="0" indent="-317500" algn="l" rtl="0">
              <a:lnSpc>
                <a:spcPct val="115000"/>
              </a:lnSpc>
              <a:spcBef>
                <a:spcPts val="1000"/>
              </a:spcBef>
              <a:spcAft>
                <a:spcPts val="0"/>
              </a:spcAft>
              <a:buSzPts val="1400"/>
              <a:buChar char="●"/>
            </a:pPr>
            <a:r>
              <a:rPr lang="en-GB" dirty="0"/>
              <a:t>scrutinise the purpose of content online, and the motivations of people’s communications and behaviour online</a:t>
            </a:r>
            <a:endParaRPr dirty="0"/>
          </a:p>
          <a:p>
            <a:pPr marL="457200" lvl="0" indent="-317500" algn="l" rtl="0">
              <a:lnSpc>
                <a:spcPct val="115000"/>
              </a:lnSpc>
              <a:spcBef>
                <a:spcPts val="0"/>
              </a:spcBef>
              <a:spcAft>
                <a:spcPts val="0"/>
              </a:spcAft>
              <a:buSzPts val="1400"/>
              <a:buChar char="●"/>
            </a:pPr>
            <a:r>
              <a:rPr lang="en-GB" dirty="0"/>
              <a:t>identify content that aims to influence our behaviour (e.g. encouraging us to spend money)</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600"/>
              </a:spcBef>
              <a:spcAft>
                <a:spcPts val="0"/>
              </a:spcAft>
              <a:buSzPts val="1400"/>
              <a:buNone/>
            </a:pPr>
            <a:endParaRPr dirty="0"/>
          </a:p>
          <a:p>
            <a:pPr marL="0" lvl="0" indent="0" algn="l" rtl="0">
              <a:lnSpc>
                <a:spcPct val="115000"/>
              </a:lnSpc>
              <a:spcBef>
                <a:spcPts val="1600"/>
              </a:spcBef>
              <a:spcAft>
                <a:spcPts val="0"/>
              </a:spcAft>
              <a:buSzPts val="1400"/>
              <a:buNone/>
            </a:pPr>
            <a:endParaRPr dirty="0"/>
          </a:p>
          <a:p>
            <a:pPr marL="0" lvl="0" indent="0" algn="l" rtl="0">
              <a:lnSpc>
                <a:spcPct val="115000"/>
              </a:lnSpc>
              <a:spcBef>
                <a:spcPts val="1600"/>
              </a:spcBef>
              <a:spcAft>
                <a:spcPts val="1600"/>
              </a:spcAft>
              <a:buSzPts val="1400"/>
              <a:buNone/>
            </a:pPr>
            <a:endParaRPr dirty="0"/>
          </a:p>
        </p:txBody>
      </p:sp>
      <p:sp>
        <p:nvSpPr>
          <p:cNvPr id="522" name="Google Shape;522;p7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52</a:t>
            </a:fld>
            <a:endParaRPr dirty="0"/>
          </a:p>
        </p:txBody>
      </p:sp>
      <p:sp>
        <p:nvSpPr>
          <p:cNvPr id="523" name="Google Shape;523;p76"/>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524" name="Google Shape;524;p76"/>
          <p:cNvSpPr txBox="1">
            <a:spLocks noGrp="1"/>
          </p:cNvSpPr>
          <p:nvPr>
            <p:ph type="body" idx="2"/>
          </p:nvPr>
        </p:nvSpPr>
        <p:spPr>
          <a:xfrm>
            <a:off x="6178800" y="216425"/>
            <a:ext cx="2695200" cy="37734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br>
              <a:rPr lang="en-GB" sz="1700" dirty="0"/>
            </a:br>
            <a:r>
              <a:rPr lang="en-GB" sz="1600" dirty="0"/>
              <a:t>Know the impact of unhealthy or obsessive comparison with others online (including through setting unrealistic expectations for body image), how people may curate a specific image of their life online, over-reliance on online relationships including social media.</a:t>
            </a: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28"/>
        <p:cNvGrpSpPr/>
        <p:nvPr/>
      </p:nvGrpSpPr>
      <p:grpSpPr>
        <a:xfrm>
          <a:off x="0" y="0"/>
          <a:ext cx="0" cy="0"/>
          <a:chOff x="0" y="0"/>
          <a:chExt cx="0" cy="0"/>
        </a:xfrm>
      </p:grpSpPr>
      <p:sp>
        <p:nvSpPr>
          <p:cNvPr id="529" name="Google Shape;529;p77"/>
          <p:cNvSpPr txBox="1">
            <a:spLocks noGrp="1"/>
          </p:cNvSpPr>
          <p:nvPr>
            <p:ph type="title"/>
          </p:nvPr>
        </p:nvSpPr>
        <p:spPr>
          <a:xfrm>
            <a:off x="270000" y="216425"/>
            <a:ext cx="60399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Over-relying on online relationships</a:t>
            </a:r>
            <a:endParaRPr dirty="0"/>
          </a:p>
        </p:txBody>
      </p:sp>
      <p:sp>
        <p:nvSpPr>
          <p:cNvPr id="530" name="Google Shape;530;p77"/>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people often develop existing friendships or make new ones online. However, as in any relationship, we should not need continual attention and approval from others online in order to feel good about ourselves.</a:t>
            </a:r>
            <a:endParaRPr dirty="0"/>
          </a:p>
          <a:p>
            <a:pPr marL="0" lvl="0" indent="0" algn="l" rtl="0">
              <a:lnSpc>
                <a:spcPct val="115000"/>
              </a:lnSpc>
              <a:spcBef>
                <a:spcPts val="1000"/>
              </a:spcBef>
              <a:spcAft>
                <a:spcPts val="0"/>
              </a:spcAft>
              <a:buNone/>
            </a:pPr>
            <a:r>
              <a:rPr lang="en-GB" dirty="0"/>
              <a:t>Encourage pupils to consider how interactions with friends online make them feel and to identify if they are problematic, for example:</a:t>
            </a:r>
            <a:endParaRPr dirty="0"/>
          </a:p>
          <a:p>
            <a:pPr marL="457200" lvl="0" indent="-317500" algn="l" rtl="0">
              <a:lnSpc>
                <a:spcPct val="115000"/>
              </a:lnSpc>
              <a:spcBef>
                <a:spcPts val="1000"/>
              </a:spcBef>
              <a:spcAft>
                <a:spcPts val="0"/>
              </a:spcAft>
              <a:buSzPts val="1400"/>
              <a:buChar char="●"/>
            </a:pPr>
            <a:r>
              <a:rPr lang="en-GB" dirty="0"/>
              <a:t>not being able to disconnect</a:t>
            </a:r>
            <a:endParaRPr dirty="0"/>
          </a:p>
          <a:p>
            <a:pPr marL="457200" lvl="0" indent="-317500" algn="l" rtl="0">
              <a:lnSpc>
                <a:spcPct val="115000"/>
              </a:lnSpc>
              <a:spcBef>
                <a:spcPts val="0"/>
              </a:spcBef>
              <a:spcAft>
                <a:spcPts val="0"/>
              </a:spcAft>
              <a:buSzPts val="1400"/>
              <a:buChar char="●"/>
            </a:pPr>
            <a:r>
              <a:rPr lang="en-GB" dirty="0"/>
              <a:t>obsessing about numbers of friends, getting ‘likes’ </a:t>
            </a:r>
            <a:endParaRPr dirty="0"/>
          </a:p>
          <a:p>
            <a:pPr marL="457200" lvl="0" indent="-317500" algn="l" rtl="0">
              <a:lnSpc>
                <a:spcPct val="115000"/>
              </a:lnSpc>
              <a:spcBef>
                <a:spcPts val="0"/>
              </a:spcBef>
              <a:spcAft>
                <a:spcPts val="0"/>
              </a:spcAft>
              <a:buSzPts val="1400"/>
              <a:buChar char="●"/>
            </a:pPr>
            <a:r>
              <a:rPr lang="en-GB" dirty="0"/>
              <a:t>experiencing conflict in their offline relationships, e.g. arguing with family about time spent online</a:t>
            </a:r>
            <a:endParaRPr dirty="0"/>
          </a:p>
          <a:p>
            <a:pPr marL="457200" lvl="0" indent="-317500" algn="l" rtl="0">
              <a:lnSpc>
                <a:spcPct val="115000"/>
              </a:lnSpc>
              <a:spcBef>
                <a:spcPts val="0"/>
              </a:spcBef>
              <a:spcAft>
                <a:spcPts val="0"/>
              </a:spcAft>
              <a:buSzPts val="1400"/>
              <a:buChar char="●"/>
            </a:pPr>
            <a:r>
              <a:rPr lang="en-GB" dirty="0"/>
              <a:t>feeling pressured to behave a certain way</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600"/>
              </a:spcBef>
              <a:spcAft>
                <a:spcPts val="0"/>
              </a:spcAft>
              <a:buSzPts val="1400"/>
              <a:buNone/>
            </a:pPr>
            <a:endParaRPr dirty="0"/>
          </a:p>
          <a:p>
            <a:pPr marL="0" lvl="0" indent="0" algn="l" rtl="0">
              <a:lnSpc>
                <a:spcPct val="115000"/>
              </a:lnSpc>
              <a:spcBef>
                <a:spcPts val="1600"/>
              </a:spcBef>
              <a:spcAft>
                <a:spcPts val="0"/>
              </a:spcAft>
              <a:buSzPts val="1400"/>
              <a:buNone/>
            </a:pPr>
            <a:endParaRPr dirty="0"/>
          </a:p>
          <a:p>
            <a:pPr marL="0" lvl="0" indent="0" algn="l" rtl="0">
              <a:lnSpc>
                <a:spcPct val="115000"/>
              </a:lnSpc>
              <a:spcBef>
                <a:spcPts val="1600"/>
              </a:spcBef>
              <a:spcAft>
                <a:spcPts val="1600"/>
              </a:spcAft>
              <a:buSzPts val="1400"/>
              <a:buNone/>
            </a:pPr>
            <a:endParaRPr dirty="0"/>
          </a:p>
        </p:txBody>
      </p:sp>
      <p:sp>
        <p:nvSpPr>
          <p:cNvPr id="531" name="Google Shape;531;p7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53</a:t>
            </a:fld>
            <a:endParaRPr dirty="0"/>
          </a:p>
        </p:txBody>
      </p:sp>
      <p:sp>
        <p:nvSpPr>
          <p:cNvPr id="532" name="Google Shape;532;p77"/>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533" name="Google Shape;533;p77"/>
          <p:cNvSpPr txBox="1">
            <a:spLocks noGrp="1"/>
          </p:cNvSpPr>
          <p:nvPr>
            <p:ph type="body" idx="2"/>
          </p:nvPr>
        </p:nvSpPr>
        <p:spPr>
          <a:xfrm>
            <a:off x="6178800" y="216425"/>
            <a:ext cx="2695200" cy="37734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impact of unhealthy or obsessive comparison with others online (including through setting unrealistic expectations for body image), how people may curate a specific image of their life online, over-reliance on online relationships including social media.</a:t>
            </a: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37"/>
        <p:cNvGrpSpPr/>
        <p:nvPr/>
      </p:nvGrpSpPr>
      <p:grpSpPr>
        <a:xfrm>
          <a:off x="0" y="0"/>
          <a:ext cx="0" cy="0"/>
          <a:chOff x="0" y="0"/>
          <a:chExt cx="0" cy="0"/>
        </a:xfrm>
      </p:grpSpPr>
      <p:sp>
        <p:nvSpPr>
          <p:cNvPr id="538" name="Google Shape;538;p78"/>
          <p:cNvSpPr txBox="1">
            <a:spLocks noGrp="1"/>
          </p:cNvSpPr>
          <p:nvPr>
            <p:ph type="title"/>
          </p:nvPr>
        </p:nvSpPr>
        <p:spPr>
          <a:xfrm>
            <a:off x="3198750" y="2150850"/>
            <a:ext cx="27465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Gambling</a:t>
            </a:r>
            <a:endParaRPr dirty="0">
              <a:solidFill>
                <a:schemeClr val="accent1"/>
              </a:solidFill>
            </a:endParaRPr>
          </a:p>
        </p:txBody>
      </p:sp>
      <p:sp>
        <p:nvSpPr>
          <p:cNvPr id="539" name="Google Shape;539;p78"/>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54</a:t>
            </a:fld>
            <a:endParaRPr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43"/>
        <p:cNvGrpSpPr/>
        <p:nvPr/>
      </p:nvGrpSpPr>
      <p:grpSpPr>
        <a:xfrm>
          <a:off x="0" y="0"/>
          <a:ext cx="0" cy="0"/>
          <a:chOff x="0" y="0"/>
          <a:chExt cx="0" cy="0"/>
        </a:xfrm>
      </p:grpSpPr>
      <p:sp>
        <p:nvSpPr>
          <p:cNvPr id="544" name="Google Shape;544;p7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Understanding gambling (1)</a:t>
            </a:r>
            <a:endParaRPr dirty="0"/>
          </a:p>
        </p:txBody>
      </p:sp>
      <p:sp>
        <p:nvSpPr>
          <p:cNvPr id="545" name="Google Shape;545;p79"/>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rgbClr val="000000"/>
                </a:solidFill>
              </a:rPr>
              <a:t>Teach that gambling can include betting on sports, bingo, scratch cards, fruit machines, card games, lotteries and e-sports (video games). Gambling now has a big online presence.</a:t>
            </a:r>
            <a:endParaRPr dirty="0">
              <a:solidFill>
                <a:srgbClr val="000000"/>
              </a:solidFill>
            </a:endParaRPr>
          </a:p>
          <a:p>
            <a:pPr marL="0" lvl="0" indent="0" algn="l" rtl="0">
              <a:spcBef>
                <a:spcPts val="1000"/>
              </a:spcBef>
              <a:spcAft>
                <a:spcPts val="0"/>
              </a:spcAft>
              <a:buNone/>
            </a:pPr>
            <a:r>
              <a:rPr lang="en-GB" dirty="0">
                <a:solidFill>
                  <a:srgbClr val="000000"/>
                </a:solidFill>
              </a:rPr>
              <a:t>Explain to pupils: </a:t>
            </a:r>
            <a:endParaRPr dirty="0">
              <a:solidFill>
                <a:srgbClr val="000000"/>
              </a:solidFill>
            </a:endParaRPr>
          </a:p>
          <a:p>
            <a:pPr marL="457200" lvl="0" indent="-317500" algn="l" rtl="0">
              <a:spcBef>
                <a:spcPts val="1000"/>
              </a:spcBef>
              <a:spcAft>
                <a:spcPts val="0"/>
              </a:spcAft>
              <a:buClr>
                <a:schemeClr val="accent1"/>
              </a:buClr>
              <a:buSzPts val="1400"/>
              <a:buChar char="●"/>
            </a:pPr>
            <a:r>
              <a:rPr lang="en-GB" dirty="0">
                <a:solidFill>
                  <a:schemeClr val="dk1"/>
                </a:solidFill>
              </a:rPr>
              <a:t>the purpose of gambling (profit for the company)</a:t>
            </a:r>
            <a:endParaRPr dirty="0">
              <a:solidFill>
                <a:schemeClr val="dk1"/>
              </a:solidFill>
            </a:endParaRPr>
          </a:p>
          <a:p>
            <a:pPr marL="457200" lvl="0" indent="-317500" algn="l" rtl="0">
              <a:spcBef>
                <a:spcPts val="0"/>
              </a:spcBef>
              <a:spcAft>
                <a:spcPts val="0"/>
              </a:spcAft>
              <a:buClr>
                <a:schemeClr val="accent1"/>
              </a:buClr>
              <a:buSzPts val="1400"/>
              <a:buChar char="●"/>
            </a:pPr>
            <a:r>
              <a:rPr lang="en-GB" dirty="0">
                <a:solidFill>
                  <a:schemeClr val="dk1"/>
                </a:solidFill>
              </a:rPr>
              <a:t>The high likelihood of losing money</a:t>
            </a:r>
            <a:endParaRPr dirty="0">
              <a:solidFill>
                <a:srgbClr val="000000"/>
              </a:solidFill>
            </a:endParaRPr>
          </a:p>
          <a:p>
            <a:pPr marL="0" lvl="0" indent="0" algn="l" rtl="0">
              <a:spcBef>
                <a:spcPts val="1000"/>
              </a:spcBef>
              <a:spcAft>
                <a:spcPts val="0"/>
              </a:spcAft>
              <a:buClr>
                <a:schemeClr val="dk1"/>
              </a:buClr>
              <a:buSzPts val="1400"/>
              <a:buFont typeface="Arial"/>
              <a:buNone/>
            </a:pPr>
            <a:r>
              <a:rPr lang="en-GB" dirty="0">
                <a:solidFill>
                  <a:schemeClr val="dk1"/>
                </a:solidFill>
              </a:rPr>
              <a:t>Teach that there are</a:t>
            </a:r>
            <a:r>
              <a:rPr lang="en-GB" dirty="0"/>
              <a:t> </a:t>
            </a:r>
            <a:r>
              <a:rPr lang="en-GB" u="sng" dirty="0">
                <a:solidFill>
                  <a:srgbClr val="0000FF"/>
                </a:solidFill>
                <a:hlinkClick r:id="rId3">
                  <a:extLst>
                    <a:ext uri="{A12FA001-AC4F-418D-AE19-62706E023703}">
                      <ahyp:hlinkClr xmlns:ahyp="http://schemas.microsoft.com/office/drawing/2018/hyperlinkcolor" val="tx"/>
                    </a:ext>
                  </a:extLst>
                </a:hlinkClick>
              </a:rPr>
              <a:t>age restrictions for gambling</a:t>
            </a:r>
            <a:r>
              <a:rPr lang="en-GB" dirty="0">
                <a:solidFill>
                  <a:schemeClr val="dk1"/>
                </a:solidFill>
              </a:rPr>
              <a:t> (including online). For many gambling activities the legal age is 18.</a:t>
            </a:r>
            <a:endParaRPr dirty="0">
              <a:solidFill>
                <a:schemeClr val="dk1"/>
              </a:solidFill>
            </a:endParaRPr>
          </a:p>
          <a:p>
            <a:pPr marL="0" lvl="0" indent="0" algn="l" rtl="0">
              <a:spcBef>
                <a:spcPts val="1000"/>
              </a:spcBef>
              <a:spcAft>
                <a:spcPts val="0"/>
              </a:spcAft>
              <a:buClr>
                <a:schemeClr val="dk1"/>
              </a:buClr>
              <a:buSzPts val="1400"/>
              <a:buFont typeface="Arial"/>
              <a:buNone/>
            </a:pPr>
            <a:r>
              <a:rPr lang="en-GB" b="1" dirty="0">
                <a:solidFill>
                  <a:schemeClr val="dk1"/>
                </a:solidFill>
              </a:rPr>
              <a:t>Relevant law:</a:t>
            </a:r>
            <a:r>
              <a:rPr lang="en-GB" dirty="0">
                <a:solidFill>
                  <a:schemeClr val="dk1"/>
                </a:solidFill>
              </a:rPr>
              <a:t> Gambling Act 2005</a:t>
            </a:r>
            <a:endParaRPr dirty="0">
              <a:solidFill>
                <a:schemeClr val="dk1"/>
              </a:solidFill>
            </a:endParaRPr>
          </a:p>
          <a:p>
            <a:pPr marL="0" lvl="0" indent="0" algn="l" rtl="0">
              <a:spcBef>
                <a:spcPts val="1600"/>
              </a:spcBef>
              <a:spcAft>
                <a:spcPts val="0"/>
              </a:spcAft>
              <a:buNone/>
            </a:pPr>
            <a:endParaRPr dirty="0">
              <a:solidFill>
                <a:srgbClr val="000000"/>
              </a:solidFill>
            </a:endParaRPr>
          </a:p>
          <a:p>
            <a:pPr marL="0" lvl="0" indent="0" algn="l" rtl="0">
              <a:spcBef>
                <a:spcPts val="1000"/>
              </a:spcBef>
              <a:spcAft>
                <a:spcPts val="0"/>
              </a:spcAft>
              <a:buNone/>
            </a:pPr>
            <a:endParaRPr dirty="0"/>
          </a:p>
          <a:p>
            <a:pPr marL="0" lvl="0" indent="0" algn="l" rtl="0">
              <a:spcBef>
                <a:spcPts val="1600"/>
              </a:spcBef>
              <a:spcAft>
                <a:spcPts val="0"/>
              </a:spcAft>
              <a:buNone/>
            </a:pPr>
            <a:endParaRPr dirty="0"/>
          </a:p>
          <a:p>
            <a:pPr marL="0" lvl="0" indent="0" algn="l" rtl="0">
              <a:spcBef>
                <a:spcPts val="1600"/>
              </a:spcBef>
              <a:spcAft>
                <a:spcPts val="0"/>
              </a:spcAft>
              <a:buNone/>
            </a:pPr>
            <a:endParaRPr dirty="0"/>
          </a:p>
          <a:p>
            <a:pPr marL="0" lvl="0" indent="0" algn="l" rtl="0">
              <a:spcBef>
                <a:spcPts val="1600"/>
              </a:spcBef>
              <a:spcAft>
                <a:spcPts val="0"/>
              </a:spcAft>
              <a:buNone/>
            </a:pPr>
            <a:endParaRPr dirty="0"/>
          </a:p>
          <a:p>
            <a:pPr marL="0" lvl="0" indent="0" algn="l" rtl="0">
              <a:spcBef>
                <a:spcPts val="1600"/>
              </a:spcBef>
              <a:spcAft>
                <a:spcPts val="0"/>
              </a:spcAft>
              <a:buNone/>
            </a:pPr>
            <a:endParaRPr dirty="0"/>
          </a:p>
          <a:p>
            <a:pPr marL="0" lvl="0" indent="0" algn="l" rtl="0">
              <a:spcBef>
                <a:spcPts val="1600"/>
              </a:spcBef>
              <a:spcAft>
                <a:spcPts val="0"/>
              </a:spcAft>
              <a:buNone/>
            </a:pPr>
            <a:endParaRPr dirty="0"/>
          </a:p>
          <a:p>
            <a:pPr marL="0" lvl="0" indent="0" algn="l" rtl="0">
              <a:spcBef>
                <a:spcPts val="1600"/>
              </a:spcBef>
              <a:spcAft>
                <a:spcPts val="0"/>
              </a:spcAft>
              <a:buNone/>
            </a:pPr>
            <a:endParaRPr dirty="0"/>
          </a:p>
          <a:p>
            <a:pPr marL="0" lvl="0" indent="0" algn="l" rtl="0">
              <a:spcBef>
                <a:spcPts val="1600"/>
              </a:spcBef>
              <a:spcAft>
                <a:spcPts val="1600"/>
              </a:spcAft>
              <a:buNone/>
            </a:pPr>
            <a:endParaRPr dirty="0"/>
          </a:p>
        </p:txBody>
      </p:sp>
      <p:sp>
        <p:nvSpPr>
          <p:cNvPr id="546" name="Google Shape;546;p7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55</a:t>
            </a:fld>
            <a:endParaRPr dirty="0"/>
          </a:p>
        </p:txBody>
      </p:sp>
      <p:sp>
        <p:nvSpPr>
          <p:cNvPr id="547" name="Google Shape;547;p79"/>
          <p:cNvSpPr txBox="1">
            <a:spLocks noGrp="1"/>
          </p:cNvSpPr>
          <p:nvPr>
            <p:ph type="body" idx="2"/>
          </p:nvPr>
        </p:nvSpPr>
        <p:spPr>
          <a:xfrm>
            <a:off x="6178800" y="216425"/>
            <a:ext cx="2695200" cy="26850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the risks related to online gambling including the accumulation of debt, how advertising and information is targeted at them and how to be a discerning consumer of information online.</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sz="1200" i="1" dirty="0"/>
          </a:p>
          <a:p>
            <a:pPr marL="0" lvl="0" indent="0" algn="l" rtl="0">
              <a:lnSpc>
                <a:spcPct val="115000"/>
              </a:lnSpc>
              <a:spcBef>
                <a:spcPts val="0"/>
              </a:spcBef>
              <a:spcAft>
                <a:spcPts val="0"/>
              </a:spcAft>
              <a:buClr>
                <a:schemeClr val="dk1"/>
              </a:buClr>
              <a:buSzPts val="1100"/>
              <a:buNone/>
            </a:pPr>
            <a:endParaRPr sz="1200" i="1" dirty="0"/>
          </a:p>
          <a:p>
            <a:pPr marL="0" lvl="0" indent="0" algn="l" rtl="0">
              <a:lnSpc>
                <a:spcPct val="115000"/>
              </a:lnSpc>
              <a:spcBef>
                <a:spcPts val="0"/>
              </a:spcBef>
              <a:spcAft>
                <a:spcPts val="0"/>
              </a:spcAft>
              <a:buClr>
                <a:schemeClr val="dk1"/>
              </a:buClr>
              <a:buSzPts val="1100"/>
              <a:buNone/>
            </a:pPr>
            <a:endParaRPr sz="12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48" name="Google Shape;548;p79"/>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52"/>
        <p:cNvGrpSpPr/>
        <p:nvPr/>
      </p:nvGrpSpPr>
      <p:grpSpPr>
        <a:xfrm>
          <a:off x="0" y="0"/>
          <a:ext cx="0" cy="0"/>
          <a:chOff x="0" y="0"/>
          <a:chExt cx="0" cy="0"/>
        </a:xfrm>
      </p:grpSpPr>
      <p:sp>
        <p:nvSpPr>
          <p:cNvPr id="553" name="Google Shape;553;p8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Understanding gambling (2) </a:t>
            </a:r>
            <a:endParaRPr dirty="0"/>
          </a:p>
        </p:txBody>
      </p:sp>
      <p:sp>
        <p:nvSpPr>
          <p:cNvPr id="554" name="Google Shape;554;p80"/>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dk1"/>
                </a:solidFill>
              </a:rPr>
              <a:t>Teach pupils to be resilient towards gambling. Explain: </a:t>
            </a:r>
            <a:endParaRPr dirty="0">
              <a:solidFill>
                <a:schemeClr val="dk1"/>
              </a:solidFill>
            </a:endParaRPr>
          </a:p>
          <a:p>
            <a:pPr marL="457200" lvl="0" indent="-317500" algn="l" rtl="0">
              <a:spcBef>
                <a:spcPts val="1000"/>
              </a:spcBef>
              <a:spcAft>
                <a:spcPts val="0"/>
              </a:spcAft>
              <a:buClr>
                <a:schemeClr val="accent1"/>
              </a:buClr>
              <a:buSzPts val="1400"/>
              <a:buChar char="●"/>
            </a:pPr>
            <a:r>
              <a:rPr lang="en-GB" dirty="0">
                <a:solidFill>
                  <a:schemeClr val="dk1"/>
                </a:solidFill>
              </a:rPr>
              <a:t>how the industry targets different demographics through </a:t>
            </a:r>
            <a:r>
              <a:rPr lang="en-GB" b="1" dirty="0">
                <a:solidFill>
                  <a:schemeClr val="dk1"/>
                </a:solidFill>
              </a:rPr>
              <a:t>advertising </a:t>
            </a:r>
            <a:r>
              <a:rPr lang="en-GB" dirty="0">
                <a:solidFill>
                  <a:schemeClr val="dk1"/>
                </a:solidFill>
              </a:rPr>
              <a:t>and the use of celebrities</a:t>
            </a:r>
            <a:endParaRPr dirty="0">
              <a:solidFill>
                <a:schemeClr val="dk1"/>
              </a:solidFill>
            </a:endParaRPr>
          </a:p>
          <a:p>
            <a:pPr marL="457200" lvl="0" indent="-317500" algn="l" rtl="0">
              <a:spcBef>
                <a:spcPts val="0"/>
              </a:spcBef>
              <a:spcAft>
                <a:spcPts val="0"/>
              </a:spcAft>
              <a:buClr>
                <a:schemeClr val="accent1"/>
              </a:buClr>
              <a:buSzPts val="1400"/>
              <a:buChar char="●"/>
            </a:pPr>
            <a:r>
              <a:rPr lang="en-GB" dirty="0">
                <a:solidFill>
                  <a:schemeClr val="dk1"/>
                </a:solidFill>
              </a:rPr>
              <a:t>how </a:t>
            </a:r>
            <a:r>
              <a:rPr lang="en-GB" b="1" dirty="0">
                <a:solidFill>
                  <a:schemeClr val="dk1"/>
                </a:solidFill>
              </a:rPr>
              <a:t>‘gambling-like behaviours’ </a:t>
            </a:r>
            <a:r>
              <a:rPr lang="en-GB" dirty="0">
                <a:solidFill>
                  <a:schemeClr val="dk1"/>
                </a:solidFill>
              </a:rPr>
              <a:t>(e.g. loot boxes) in online games can ‘normalise’ gambling</a:t>
            </a:r>
            <a:endParaRPr dirty="0">
              <a:solidFill>
                <a:schemeClr val="dk1"/>
              </a:solidFill>
            </a:endParaRPr>
          </a:p>
          <a:p>
            <a:pPr marL="457200" lvl="0" indent="-317500" algn="l" rtl="0">
              <a:spcBef>
                <a:spcPts val="0"/>
              </a:spcBef>
              <a:spcAft>
                <a:spcPts val="0"/>
              </a:spcAft>
              <a:buClr>
                <a:schemeClr val="accent1"/>
              </a:buClr>
              <a:buSzPts val="1400"/>
              <a:buChar char="●"/>
            </a:pPr>
            <a:r>
              <a:rPr lang="en-GB" dirty="0">
                <a:solidFill>
                  <a:schemeClr val="dk1"/>
                </a:solidFill>
              </a:rPr>
              <a:t>how using </a:t>
            </a:r>
            <a:r>
              <a:rPr lang="en-GB" b="1" dirty="0">
                <a:solidFill>
                  <a:schemeClr val="dk1"/>
                </a:solidFill>
              </a:rPr>
              <a:t>virtual currencies </a:t>
            </a:r>
            <a:r>
              <a:rPr lang="en-GB" dirty="0">
                <a:solidFill>
                  <a:schemeClr val="dk1"/>
                </a:solidFill>
              </a:rPr>
              <a:t>such as bitcoin can make people feel like they are not losing real money</a:t>
            </a:r>
            <a:endParaRPr dirty="0">
              <a:solidFill>
                <a:schemeClr val="dk1"/>
              </a:solidFill>
            </a:endParaRPr>
          </a:p>
          <a:p>
            <a:pPr marL="457200" lvl="0" indent="-317500" algn="l" rtl="0">
              <a:spcBef>
                <a:spcPts val="0"/>
              </a:spcBef>
              <a:spcAft>
                <a:spcPts val="0"/>
              </a:spcAft>
              <a:buClr>
                <a:schemeClr val="accent1"/>
              </a:buClr>
              <a:buSzPts val="1400"/>
              <a:buChar char="●"/>
            </a:pPr>
            <a:r>
              <a:rPr lang="en-GB" dirty="0">
                <a:solidFill>
                  <a:schemeClr val="dk1"/>
                </a:solidFill>
              </a:rPr>
              <a:t>how our </a:t>
            </a:r>
            <a:r>
              <a:rPr lang="en-GB" b="1" dirty="0">
                <a:solidFill>
                  <a:schemeClr val="dk1"/>
                </a:solidFill>
              </a:rPr>
              <a:t>own beliefs</a:t>
            </a:r>
            <a:r>
              <a:rPr lang="en-GB" dirty="0">
                <a:solidFill>
                  <a:schemeClr val="dk1"/>
                </a:solidFill>
              </a:rPr>
              <a:t> and those of others can influence our decisions (e.g. believing in luck)</a:t>
            </a:r>
            <a:endParaRPr dirty="0">
              <a:solidFill>
                <a:schemeClr val="dk1"/>
              </a:solidFill>
            </a:endParaRPr>
          </a:p>
          <a:p>
            <a:pPr marL="457200" lvl="0" indent="-317500" algn="l" rtl="0">
              <a:spcBef>
                <a:spcPts val="0"/>
              </a:spcBef>
              <a:spcAft>
                <a:spcPts val="0"/>
              </a:spcAft>
              <a:buClr>
                <a:schemeClr val="accent1"/>
              </a:buClr>
              <a:buSzPts val="1400"/>
              <a:buChar char="●"/>
            </a:pPr>
            <a:r>
              <a:rPr lang="en-GB" b="1" dirty="0">
                <a:solidFill>
                  <a:schemeClr val="dk1"/>
                </a:solidFill>
              </a:rPr>
              <a:t>protective factors</a:t>
            </a:r>
            <a:r>
              <a:rPr lang="en-GB" dirty="0">
                <a:solidFill>
                  <a:schemeClr val="dk1"/>
                </a:solidFill>
              </a:rPr>
              <a:t> such as having a social group who do not gamble or involvement in other activities</a:t>
            </a:r>
            <a:endParaRPr dirty="0">
              <a:solidFill>
                <a:schemeClr val="dk1"/>
              </a:solidFill>
            </a:endParaRPr>
          </a:p>
          <a:p>
            <a:pPr marL="0" lvl="0" indent="0" algn="l" rtl="0">
              <a:spcBef>
                <a:spcPts val="0"/>
              </a:spcBef>
              <a:spcAft>
                <a:spcPts val="0"/>
              </a:spcAft>
              <a:buNone/>
            </a:pPr>
            <a:endParaRPr dirty="0">
              <a:solidFill>
                <a:schemeClr val="dk1"/>
              </a:solidFill>
            </a:endParaRPr>
          </a:p>
          <a:p>
            <a:pPr marL="0" lvl="0" indent="0" algn="l" rtl="0">
              <a:spcBef>
                <a:spcPts val="1000"/>
              </a:spcBef>
              <a:spcAft>
                <a:spcPts val="1600"/>
              </a:spcAft>
              <a:buNone/>
            </a:pPr>
            <a:endParaRPr dirty="0"/>
          </a:p>
        </p:txBody>
      </p:sp>
      <p:sp>
        <p:nvSpPr>
          <p:cNvPr id="555" name="Google Shape;555;p8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56</a:t>
            </a:fld>
            <a:endParaRPr dirty="0"/>
          </a:p>
        </p:txBody>
      </p:sp>
      <p:sp>
        <p:nvSpPr>
          <p:cNvPr id="556" name="Google Shape;556;p80"/>
          <p:cNvSpPr txBox="1">
            <a:spLocks noGrp="1"/>
          </p:cNvSpPr>
          <p:nvPr>
            <p:ph type="body" idx="2"/>
          </p:nvPr>
        </p:nvSpPr>
        <p:spPr>
          <a:xfrm>
            <a:off x="6178800" y="216425"/>
            <a:ext cx="2695200" cy="26850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the risks related to online gambling including the accumulation of debt, how advertising and information is targeted at them and how to be a discerning consumer of information online.</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sz="1200" i="1" dirty="0"/>
          </a:p>
          <a:p>
            <a:pPr marL="0" lvl="0" indent="0" algn="l" rtl="0">
              <a:lnSpc>
                <a:spcPct val="115000"/>
              </a:lnSpc>
              <a:spcBef>
                <a:spcPts val="0"/>
              </a:spcBef>
              <a:spcAft>
                <a:spcPts val="0"/>
              </a:spcAft>
              <a:buClr>
                <a:schemeClr val="dk1"/>
              </a:buClr>
              <a:buSzPts val="1100"/>
              <a:buNone/>
            </a:pPr>
            <a:endParaRPr sz="1200" i="1" dirty="0"/>
          </a:p>
          <a:p>
            <a:pPr marL="0" lvl="0" indent="0" algn="l" rtl="0">
              <a:lnSpc>
                <a:spcPct val="115000"/>
              </a:lnSpc>
              <a:spcBef>
                <a:spcPts val="0"/>
              </a:spcBef>
              <a:spcAft>
                <a:spcPts val="0"/>
              </a:spcAft>
              <a:buClr>
                <a:schemeClr val="dk1"/>
              </a:buClr>
              <a:buSzPts val="1100"/>
              <a:buNone/>
            </a:pPr>
            <a:endParaRPr sz="12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57" name="Google Shape;557;p80"/>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61"/>
        <p:cNvGrpSpPr/>
        <p:nvPr/>
      </p:nvGrpSpPr>
      <p:grpSpPr>
        <a:xfrm>
          <a:off x="0" y="0"/>
          <a:ext cx="0" cy="0"/>
          <a:chOff x="0" y="0"/>
          <a:chExt cx="0" cy="0"/>
        </a:xfrm>
      </p:grpSpPr>
      <p:sp>
        <p:nvSpPr>
          <p:cNvPr id="562" name="Google Shape;562;p8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Recognising problem gambling</a:t>
            </a:r>
            <a:endParaRPr dirty="0"/>
          </a:p>
        </p:txBody>
      </p:sp>
      <p:sp>
        <p:nvSpPr>
          <p:cNvPr id="563" name="Google Shape;563;p81"/>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rgbClr val="000000"/>
                </a:solidFill>
              </a:rPr>
              <a:t>Explain that gambling is a popular leisure activity for some adults. However, problem gambling can lead to wellbeing problems and debt. </a:t>
            </a:r>
            <a:endParaRPr dirty="0">
              <a:solidFill>
                <a:srgbClr val="000000"/>
              </a:solidFill>
            </a:endParaRPr>
          </a:p>
          <a:p>
            <a:pPr marL="0" lvl="0" indent="0" algn="l" rtl="0">
              <a:spcBef>
                <a:spcPts val="1000"/>
              </a:spcBef>
              <a:spcAft>
                <a:spcPts val="0"/>
              </a:spcAft>
              <a:buNone/>
            </a:pPr>
            <a:r>
              <a:rPr lang="en-GB" dirty="0">
                <a:solidFill>
                  <a:srgbClr val="000000"/>
                </a:solidFill>
              </a:rPr>
              <a:t>Signs of problem gambling include:  </a:t>
            </a:r>
            <a:endParaRPr dirty="0">
              <a:solidFill>
                <a:srgbClr val="000000"/>
              </a:solidFill>
            </a:endParaRPr>
          </a:p>
          <a:p>
            <a:pPr marL="457200" lvl="0" indent="-317500" algn="l" rtl="0">
              <a:spcBef>
                <a:spcPts val="1000"/>
              </a:spcBef>
              <a:spcAft>
                <a:spcPts val="0"/>
              </a:spcAft>
              <a:buClr>
                <a:schemeClr val="accent1"/>
              </a:buClr>
              <a:buSzPts val="1400"/>
              <a:buChar char="●"/>
            </a:pPr>
            <a:r>
              <a:rPr lang="en-GB" b="1" dirty="0">
                <a:solidFill>
                  <a:schemeClr val="dk1"/>
                </a:solidFill>
              </a:rPr>
              <a:t>betting often </a:t>
            </a:r>
            <a:r>
              <a:rPr lang="en-GB" dirty="0">
                <a:solidFill>
                  <a:schemeClr val="dk1"/>
                </a:solidFill>
              </a:rPr>
              <a:t>and</a:t>
            </a:r>
            <a:r>
              <a:rPr lang="en-GB" b="1" dirty="0">
                <a:solidFill>
                  <a:schemeClr val="dk1"/>
                </a:solidFill>
              </a:rPr>
              <a:t> </a:t>
            </a:r>
            <a:r>
              <a:rPr lang="en-GB" dirty="0">
                <a:solidFill>
                  <a:srgbClr val="000000"/>
                </a:solidFill>
              </a:rPr>
              <a:t>spending too much time online</a:t>
            </a:r>
            <a:endParaRPr b="1" dirty="0">
              <a:solidFill>
                <a:srgbClr val="000000"/>
              </a:solidFill>
            </a:endParaRPr>
          </a:p>
          <a:p>
            <a:pPr marL="457200" lvl="0" indent="-317500" algn="l" rtl="0">
              <a:spcBef>
                <a:spcPts val="0"/>
              </a:spcBef>
              <a:spcAft>
                <a:spcPts val="0"/>
              </a:spcAft>
              <a:buClr>
                <a:schemeClr val="accent1"/>
              </a:buClr>
              <a:buSzPts val="1400"/>
              <a:buChar char="●"/>
            </a:pPr>
            <a:r>
              <a:rPr lang="en-GB" b="1" dirty="0">
                <a:solidFill>
                  <a:srgbClr val="000000"/>
                </a:solidFill>
              </a:rPr>
              <a:t>‘chasing losses’</a:t>
            </a:r>
            <a:r>
              <a:rPr lang="en-GB" dirty="0">
                <a:solidFill>
                  <a:srgbClr val="000000"/>
                </a:solidFill>
              </a:rPr>
              <a:t> rather than stopping </a:t>
            </a:r>
            <a:endParaRPr dirty="0">
              <a:solidFill>
                <a:srgbClr val="000000"/>
              </a:solidFill>
            </a:endParaRPr>
          </a:p>
          <a:p>
            <a:pPr marL="457200" lvl="0" indent="-317500" algn="l" rtl="0">
              <a:spcBef>
                <a:spcPts val="0"/>
              </a:spcBef>
              <a:spcAft>
                <a:spcPts val="0"/>
              </a:spcAft>
              <a:buClr>
                <a:schemeClr val="accent1"/>
              </a:buClr>
              <a:buSzPts val="1400"/>
              <a:buChar char="●"/>
            </a:pPr>
            <a:r>
              <a:rPr lang="en-GB" dirty="0">
                <a:solidFill>
                  <a:srgbClr val="000000"/>
                </a:solidFill>
              </a:rPr>
              <a:t>using savings or getting into </a:t>
            </a:r>
            <a:r>
              <a:rPr lang="en-GB" b="1" dirty="0">
                <a:solidFill>
                  <a:srgbClr val="000000"/>
                </a:solidFill>
              </a:rPr>
              <a:t>debt</a:t>
            </a:r>
            <a:endParaRPr b="1" dirty="0">
              <a:solidFill>
                <a:srgbClr val="000000"/>
              </a:solidFill>
            </a:endParaRPr>
          </a:p>
          <a:p>
            <a:pPr marL="457200" lvl="0" indent="-317500" algn="l" rtl="0">
              <a:spcBef>
                <a:spcPts val="0"/>
              </a:spcBef>
              <a:spcAft>
                <a:spcPts val="0"/>
              </a:spcAft>
              <a:buClr>
                <a:schemeClr val="accent1"/>
              </a:buClr>
              <a:buSzPts val="1400"/>
              <a:buChar char="●"/>
            </a:pPr>
            <a:r>
              <a:rPr lang="en-GB" b="1" dirty="0">
                <a:solidFill>
                  <a:srgbClr val="000000"/>
                </a:solidFill>
              </a:rPr>
              <a:t>feeling anxious</a:t>
            </a:r>
            <a:r>
              <a:rPr lang="en-GB" dirty="0">
                <a:solidFill>
                  <a:srgbClr val="000000"/>
                </a:solidFill>
              </a:rPr>
              <a:t>, losing sleep, being withdrawn</a:t>
            </a:r>
            <a:endParaRPr dirty="0">
              <a:solidFill>
                <a:srgbClr val="000000"/>
              </a:solidFill>
            </a:endParaRPr>
          </a:p>
          <a:p>
            <a:pPr marL="0" lvl="0" indent="0" algn="l" rtl="0">
              <a:spcBef>
                <a:spcPts val="1000"/>
              </a:spcBef>
              <a:spcAft>
                <a:spcPts val="0"/>
              </a:spcAft>
              <a:buNone/>
            </a:pPr>
            <a:r>
              <a:rPr lang="en-GB" dirty="0">
                <a:solidFill>
                  <a:srgbClr val="000000"/>
                </a:solidFill>
              </a:rPr>
              <a:t>Explain that people can get help with gambling problems, including debt and</a:t>
            </a:r>
            <a:r>
              <a:rPr lang="en-GB" dirty="0"/>
              <a:t> </a:t>
            </a:r>
            <a:r>
              <a:rPr lang="en-GB" u="sng" dirty="0">
                <a:solidFill>
                  <a:srgbClr val="0000FF"/>
                </a:solidFill>
                <a:hlinkClick r:id="rId3">
                  <a:extLst>
                    <a:ext uri="{A12FA001-AC4F-418D-AE19-62706E023703}">
                      <ahyp:hlinkClr xmlns:ahyp="http://schemas.microsoft.com/office/drawing/2018/hyperlinkcolor" val="tx"/>
                    </a:ext>
                  </a:extLst>
                </a:hlinkClick>
              </a:rPr>
              <a:t>gambling addiction</a:t>
            </a:r>
            <a:r>
              <a:rPr lang="en-GB" dirty="0">
                <a:solidFill>
                  <a:srgbClr val="000000"/>
                </a:solidFill>
              </a:rPr>
              <a:t>.</a:t>
            </a:r>
            <a:r>
              <a:rPr lang="en-GB" dirty="0"/>
              <a:t> </a:t>
            </a:r>
            <a:endParaRPr dirty="0"/>
          </a:p>
          <a:p>
            <a:pPr marL="0" lvl="0" indent="0" algn="l" rtl="0">
              <a:spcBef>
                <a:spcPts val="1000"/>
              </a:spcBef>
              <a:spcAft>
                <a:spcPts val="0"/>
              </a:spcAft>
              <a:buNone/>
            </a:pPr>
            <a:endParaRPr dirty="0"/>
          </a:p>
          <a:p>
            <a:pPr marL="0" lvl="0" indent="0" algn="l" rtl="0">
              <a:spcBef>
                <a:spcPts val="0"/>
              </a:spcBef>
              <a:spcAft>
                <a:spcPts val="0"/>
              </a:spcAft>
              <a:buNone/>
            </a:pPr>
            <a:endParaRPr b="1" dirty="0"/>
          </a:p>
          <a:p>
            <a:pPr marL="0" lvl="0" indent="0" algn="l" rtl="0">
              <a:spcBef>
                <a:spcPts val="0"/>
              </a:spcBef>
              <a:spcAft>
                <a:spcPts val="0"/>
              </a:spcAft>
              <a:buNone/>
            </a:pPr>
            <a:endParaRPr dirty="0"/>
          </a:p>
        </p:txBody>
      </p:sp>
      <p:sp>
        <p:nvSpPr>
          <p:cNvPr id="564" name="Google Shape;564;p8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57</a:t>
            </a:fld>
            <a:endParaRPr dirty="0"/>
          </a:p>
        </p:txBody>
      </p:sp>
      <p:sp>
        <p:nvSpPr>
          <p:cNvPr id="565" name="Google Shape;565;p81"/>
          <p:cNvSpPr txBox="1">
            <a:spLocks noGrp="1"/>
          </p:cNvSpPr>
          <p:nvPr>
            <p:ph type="body" idx="2"/>
          </p:nvPr>
        </p:nvSpPr>
        <p:spPr>
          <a:xfrm>
            <a:off x="6178800" y="216425"/>
            <a:ext cx="2695200" cy="26850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the risks related to online gambling including the accumulation of debt, how advertising and information is targeted at them and how to be a discerning consumer of information online.</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sz="1200" i="1" dirty="0"/>
          </a:p>
          <a:p>
            <a:pPr marL="0" lvl="0" indent="0" algn="l" rtl="0">
              <a:lnSpc>
                <a:spcPct val="115000"/>
              </a:lnSpc>
              <a:spcBef>
                <a:spcPts val="0"/>
              </a:spcBef>
              <a:spcAft>
                <a:spcPts val="0"/>
              </a:spcAft>
              <a:buClr>
                <a:schemeClr val="dk1"/>
              </a:buClr>
              <a:buSzPts val="1100"/>
              <a:buNone/>
            </a:pPr>
            <a:endParaRPr sz="1200" i="1" dirty="0"/>
          </a:p>
          <a:p>
            <a:pPr marL="114300" marR="114300" lvl="0" indent="0" algn="l" rtl="0">
              <a:spcBef>
                <a:spcPts val="500"/>
              </a:spcBef>
              <a:spcAft>
                <a:spcPts val="0"/>
              </a:spcAft>
              <a:buClr>
                <a:schemeClr val="dk1"/>
              </a:buClr>
              <a:buSzPts val="1100"/>
              <a:buFont typeface="Arial"/>
              <a:buNone/>
            </a:pPr>
            <a:endParaRPr sz="1050" dirty="0">
              <a:solidFill>
                <a:schemeClr val="dk1"/>
              </a:solidFill>
              <a:highlight>
                <a:srgbClr val="FFFFFF"/>
              </a:highlight>
              <a:latin typeface="Roboto"/>
              <a:ea typeface="Roboto"/>
              <a:cs typeface="Roboto"/>
              <a:sym typeface="Roboto"/>
            </a:endParaRPr>
          </a:p>
          <a:p>
            <a:pPr marL="0" lvl="0" indent="0" algn="l" rtl="0">
              <a:lnSpc>
                <a:spcPct val="115000"/>
              </a:lnSpc>
              <a:spcBef>
                <a:spcPts val="0"/>
              </a:spcBef>
              <a:spcAft>
                <a:spcPts val="0"/>
              </a:spcAft>
              <a:buClr>
                <a:schemeClr val="dk1"/>
              </a:buClr>
              <a:buSzPts val="1100"/>
              <a:buNone/>
            </a:pPr>
            <a:endParaRPr sz="12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66" name="Google Shape;566;p81"/>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570"/>
        <p:cNvGrpSpPr/>
        <p:nvPr/>
      </p:nvGrpSpPr>
      <p:grpSpPr>
        <a:xfrm>
          <a:off x="0" y="0"/>
          <a:ext cx="0" cy="0"/>
          <a:chOff x="0" y="0"/>
          <a:chExt cx="0" cy="0"/>
        </a:xfrm>
      </p:grpSpPr>
      <p:sp>
        <p:nvSpPr>
          <p:cNvPr id="571" name="Google Shape;571;p82"/>
          <p:cNvSpPr txBox="1">
            <a:spLocks noGrp="1"/>
          </p:cNvSpPr>
          <p:nvPr>
            <p:ph type="title"/>
          </p:nvPr>
        </p:nvSpPr>
        <p:spPr>
          <a:xfrm>
            <a:off x="605100" y="2150850"/>
            <a:ext cx="79338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Targeted advertising and information</a:t>
            </a:r>
            <a:endParaRPr dirty="0">
              <a:solidFill>
                <a:schemeClr val="accent1"/>
              </a:solidFill>
            </a:endParaRPr>
          </a:p>
        </p:txBody>
      </p:sp>
      <p:sp>
        <p:nvSpPr>
          <p:cNvPr id="572" name="Google Shape;572;p82"/>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58</a:t>
            </a:fld>
            <a:endParaRPr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576"/>
        <p:cNvGrpSpPr/>
        <p:nvPr/>
      </p:nvGrpSpPr>
      <p:grpSpPr>
        <a:xfrm>
          <a:off x="0" y="0"/>
          <a:ext cx="0" cy="0"/>
          <a:chOff x="0" y="0"/>
          <a:chExt cx="0" cy="0"/>
        </a:xfrm>
      </p:grpSpPr>
      <p:sp>
        <p:nvSpPr>
          <p:cNvPr id="577" name="Google Shape;577;p8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Online information</a:t>
            </a:r>
            <a:endParaRPr dirty="0"/>
          </a:p>
        </p:txBody>
      </p:sp>
      <p:sp>
        <p:nvSpPr>
          <p:cNvPr id="578" name="Google Shape;578;p83"/>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As well as teaching the content of this section, teachers should embed the </a:t>
            </a:r>
            <a:r>
              <a:rPr lang="en-GB" b="1" dirty="0"/>
              <a:t>understanding online information </a:t>
            </a:r>
            <a:r>
              <a:rPr lang="en-GB" dirty="0"/>
              <a:t>content from the primary curriculum.</a:t>
            </a:r>
            <a:endParaRPr dirty="0"/>
          </a:p>
          <a:p>
            <a:pPr marL="0" lvl="0" indent="0" algn="l" rtl="0">
              <a:spcBef>
                <a:spcPts val="0"/>
              </a:spcBef>
              <a:spcAft>
                <a:spcPts val="0"/>
              </a:spcAft>
              <a:buNone/>
            </a:pPr>
            <a:endParaRPr dirty="0"/>
          </a:p>
        </p:txBody>
      </p:sp>
      <p:sp>
        <p:nvSpPr>
          <p:cNvPr id="579" name="Google Shape;579;p8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59</a:t>
            </a:fld>
            <a:endParaRPr dirty="0"/>
          </a:p>
        </p:txBody>
      </p:sp>
      <p:sp>
        <p:nvSpPr>
          <p:cNvPr id="580" name="Google Shape;580;p83"/>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how advertising and information is targeted at them and how to be a discerning consumer of information online.</a:t>
            </a:r>
            <a:endParaRPr sz="1600" dirty="0"/>
          </a:p>
          <a:p>
            <a:pPr marL="0" lvl="0" indent="0" algn="l" rtl="0">
              <a:lnSpc>
                <a:spcPct val="115000"/>
              </a:lnSpc>
              <a:spcBef>
                <a:spcPts val="0"/>
              </a:spcBef>
              <a:spcAft>
                <a:spcPts val="0"/>
              </a:spcAft>
              <a:buClr>
                <a:schemeClr val="dk1"/>
              </a:buClr>
              <a:buSzPts val="1100"/>
              <a:buNone/>
            </a:pPr>
            <a:endParaRPr sz="1200" i="1" dirty="0"/>
          </a:p>
          <a:p>
            <a:pPr marL="0" lvl="0" indent="0" algn="l" rtl="0">
              <a:lnSpc>
                <a:spcPct val="115000"/>
              </a:lnSpc>
              <a:spcBef>
                <a:spcPts val="0"/>
              </a:spcBef>
              <a:spcAft>
                <a:spcPts val="0"/>
              </a:spcAft>
              <a:buClr>
                <a:schemeClr val="dk1"/>
              </a:buClr>
              <a:buSzPts val="1100"/>
              <a:buNone/>
            </a:pPr>
            <a:endParaRPr sz="1200" i="1" dirty="0"/>
          </a:p>
          <a:p>
            <a:pPr marL="0" lvl="0" indent="0" algn="l" rtl="0">
              <a:lnSpc>
                <a:spcPct val="115000"/>
              </a:lnSpc>
              <a:spcBef>
                <a:spcPts val="0"/>
              </a:spcBef>
              <a:spcAft>
                <a:spcPts val="0"/>
              </a:spcAft>
              <a:buClr>
                <a:schemeClr val="dk1"/>
              </a:buClr>
              <a:buSzPts val="1100"/>
              <a:buNone/>
            </a:pPr>
            <a:endParaRPr sz="12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81" name="Google Shape;581;p83"/>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585"/>
        <p:cNvGrpSpPr/>
        <p:nvPr/>
      </p:nvGrpSpPr>
      <p:grpSpPr>
        <a:xfrm>
          <a:off x="0" y="0"/>
          <a:ext cx="0" cy="0"/>
          <a:chOff x="0" y="0"/>
          <a:chExt cx="0" cy="0"/>
        </a:xfrm>
      </p:grpSpPr>
      <p:sp>
        <p:nvSpPr>
          <p:cNvPr id="586" name="Google Shape;586;p8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Targeted advertising</a:t>
            </a:r>
            <a:endParaRPr dirty="0"/>
          </a:p>
        </p:txBody>
      </p:sp>
      <p:sp>
        <p:nvSpPr>
          <p:cNvPr id="587" name="Google Shape;587;p84"/>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Teach that online services target content at us by making it more prominent through the use of: </a:t>
            </a:r>
            <a:endParaRPr dirty="0"/>
          </a:p>
          <a:p>
            <a:pPr marL="457200" lvl="0" indent="-317500" algn="l" rtl="0">
              <a:spcBef>
                <a:spcPts val="1000"/>
              </a:spcBef>
              <a:spcAft>
                <a:spcPts val="0"/>
              </a:spcAft>
              <a:buSzPts val="1400"/>
              <a:buChar char="●"/>
            </a:pPr>
            <a:r>
              <a:rPr lang="en-GB" dirty="0"/>
              <a:t>algorithms and cookies</a:t>
            </a:r>
            <a:endParaRPr dirty="0"/>
          </a:p>
          <a:p>
            <a:pPr marL="457200" lvl="0" indent="-317500" algn="l" rtl="0">
              <a:spcBef>
                <a:spcPts val="0"/>
              </a:spcBef>
              <a:spcAft>
                <a:spcPts val="0"/>
              </a:spcAft>
              <a:buSzPts val="1400"/>
              <a:buChar char="●"/>
            </a:pPr>
            <a:r>
              <a:rPr lang="en-GB" dirty="0"/>
              <a:t>paid-for advertising, e.g. content that appears at the top of an internet search results page</a:t>
            </a:r>
            <a:endParaRPr dirty="0"/>
          </a:p>
          <a:p>
            <a:pPr marL="0" lvl="0" indent="0" algn="l" rtl="0">
              <a:spcBef>
                <a:spcPts val="1000"/>
              </a:spcBef>
              <a:spcAft>
                <a:spcPts val="0"/>
              </a:spcAft>
              <a:buNone/>
            </a:pPr>
            <a:r>
              <a:rPr lang="en-GB" dirty="0"/>
              <a:t>Services often personalise their content to us by drawing on our ‘online footprint’, such as previous searches, clicks or purchases.</a:t>
            </a:r>
            <a:endParaRPr dirty="0"/>
          </a:p>
          <a:p>
            <a:pPr marL="0" lvl="0" indent="0" algn="l" rtl="0">
              <a:spcBef>
                <a:spcPts val="1000"/>
              </a:spcBef>
              <a:spcAft>
                <a:spcPts val="0"/>
              </a:spcAft>
              <a:buNone/>
            </a:pPr>
            <a:r>
              <a:rPr lang="en-GB" dirty="0"/>
              <a:t>Explain that targeted and paid for content is not always obvious, e.g. advertorials (adverts that look like feature articles), clickbait, product placement, influencers.</a:t>
            </a:r>
            <a:endParaRPr dirty="0"/>
          </a:p>
          <a:p>
            <a:pPr marL="0" lvl="0" indent="0" algn="l" rtl="0">
              <a:spcBef>
                <a:spcPts val="0"/>
              </a:spcBef>
              <a:spcAft>
                <a:spcPts val="0"/>
              </a:spcAft>
              <a:buNone/>
            </a:pPr>
            <a:endParaRPr dirty="0"/>
          </a:p>
        </p:txBody>
      </p:sp>
      <p:sp>
        <p:nvSpPr>
          <p:cNvPr id="588" name="Google Shape;588;p8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60</a:t>
            </a:fld>
            <a:endParaRPr dirty="0"/>
          </a:p>
        </p:txBody>
      </p:sp>
      <p:sp>
        <p:nvSpPr>
          <p:cNvPr id="589" name="Google Shape;589;p84"/>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how advertising and information is targeted at them and how to be a discerning consumer of information online.</a:t>
            </a:r>
            <a:endParaRPr sz="1600" dirty="0"/>
          </a:p>
          <a:p>
            <a:pPr marL="0" lvl="0" indent="0" algn="l" rtl="0">
              <a:lnSpc>
                <a:spcPct val="115000"/>
              </a:lnSpc>
              <a:spcBef>
                <a:spcPts val="0"/>
              </a:spcBef>
              <a:spcAft>
                <a:spcPts val="0"/>
              </a:spcAft>
              <a:buClr>
                <a:schemeClr val="dk1"/>
              </a:buClr>
              <a:buSzPts val="1100"/>
              <a:buNone/>
            </a:pPr>
            <a:endParaRPr sz="1200" i="1" dirty="0"/>
          </a:p>
          <a:p>
            <a:pPr marL="0" lvl="0" indent="0" algn="l" rtl="0">
              <a:lnSpc>
                <a:spcPct val="115000"/>
              </a:lnSpc>
              <a:spcBef>
                <a:spcPts val="0"/>
              </a:spcBef>
              <a:spcAft>
                <a:spcPts val="0"/>
              </a:spcAft>
              <a:buClr>
                <a:schemeClr val="dk1"/>
              </a:buClr>
              <a:buSzPts val="1100"/>
              <a:buNone/>
            </a:pPr>
            <a:endParaRPr sz="1200" i="1" dirty="0"/>
          </a:p>
          <a:p>
            <a:pPr marL="0" lvl="0" indent="0" algn="l" rtl="0">
              <a:lnSpc>
                <a:spcPct val="115000"/>
              </a:lnSpc>
              <a:spcBef>
                <a:spcPts val="0"/>
              </a:spcBef>
              <a:spcAft>
                <a:spcPts val="0"/>
              </a:spcAft>
              <a:buClr>
                <a:schemeClr val="dk1"/>
              </a:buClr>
              <a:buSzPts val="1100"/>
              <a:buNone/>
            </a:pPr>
            <a:endParaRPr sz="12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90" name="Google Shape;590;p84"/>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594"/>
        <p:cNvGrpSpPr/>
        <p:nvPr/>
      </p:nvGrpSpPr>
      <p:grpSpPr>
        <a:xfrm>
          <a:off x="0" y="0"/>
          <a:ext cx="0" cy="0"/>
          <a:chOff x="0" y="0"/>
          <a:chExt cx="0" cy="0"/>
        </a:xfrm>
      </p:grpSpPr>
      <p:sp>
        <p:nvSpPr>
          <p:cNvPr id="595" name="Google Shape;595;p8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Influencers (1)</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596" name="Google Shape;596;p85"/>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influencers are people who become well known on social media and can influence other people’s behaviour. </a:t>
            </a:r>
            <a:endParaRPr dirty="0"/>
          </a:p>
          <a:p>
            <a:pPr marL="0" lvl="0" indent="0" algn="l" rtl="0">
              <a:lnSpc>
                <a:spcPct val="115000"/>
              </a:lnSpc>
              <a:spcBef>
                <a:spcPts val="1000"/>
              </a:spcBef>
              <a:spcAft>
                <a:spcPts val="0"/>
              </a:spcAft>
              <a:buNone/>
            </a:pPr>
            <a:r>
              <a:rPr lang="en-GB" dirty="0"/>
              <a:t>They might be known for playing games, unboxing videos, or make-up tutorials, for example.</a:t>
            </a:r>
            <a:endParaRPr dirty="0"/>
          </a:p>
          <a:p>
            <a:pPr marL="0" lvl="0" indent="0" algn="l" rtl="0">
              <a:spcBef>
                <a:spcPts val="1000"/>
              </a:spcBef>
              <a:spcAft>
                <a:spcPts val="0"/>
              </a:spcAft>
              <a:buNone/>
            </a:pPr>
            <a:r>
              <a:rPr lang="en-GB" dirty="0"/>
              <a:t>Explain that influencers are often paid (financial motive) to promote or endorse products. This means that what they review, wear, or say might not always reflect their actual beliefs or preferences.</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597" name="Google Shape;597;p8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61</a:t>
            </a:fld>
            <a:endParaRPr dirty="0"/>
          </a:p>
        </p:txBody>
      </p:sp>
      <p:sp>
        <p:nvSpPr>
          <p:cNvPr id="598" name="Google Shape;598;p85"/>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how advertising and information is targeted at them and how to be a discerning consumer of information online.</a:t>
            </a:r>
            <a:endParaRPr sz="1600" dirty="0"/>
          </a:p>
          <a:p>
            <a:pPr marL="0" lvl="0" indent="0" algn="l" rtl="0">
              <a:lnSpc>
                <a:spcPct val="115000"/>
              </a:lnSpc>
              <a:spcBef>
                <a:spcPts val="0"/>
              </a:spcBef>
              <a:spcAft>
                <a:spcPts val="0"/>
              </a:spcAft>
              <a:buClr>
                <a:schemeClr val="dk1"/>
              </a:buClr>
              <a:buSzPts val="1100"/>
              <a:buNone/>
            </a:pPr>
            <a:endParaRPr sz="1200" i="1" dirty="0"/>
          </a:p>
          <a:p>
            <a:pPr marL="0" lvl="0" indent="0" algn="l" rtl="0">
              <a:lnSpc>
                <a:spcPct val="115000"/>
              </a:lnSpc>
              <a:spcBef>
                <a:spcPts val="0"/>
              </a:spcBef>
              <a:spcAft>
                <a:spcPts val="0"/>
              </a:spcAft>
              <a:buClr>
                <a:schemeClr val="dk1"/>
              </a:buClr>
              <a:buSzPts val="1100"/>
              <a:buNone/>
            </a:pPr>
            <a:endParaRPr sz="1200" i="1" dirty="0"/>
          </a:p>
          <a:p>
            <a:pPr marL="0" lvl="0" indent="0" algn="l" rtl="0">
              <a:lnSpc>
                <a:spcPct val="115000"/>
              </a:lnSpc>
              <a:spcBef>
                <a:spcPts val="0"/>
              </a:spcBef>
              <a:spcAft>
                <a:spcPts val="0"/>
              </a:spcAft>
              <a:buClr>
                <a:schemeClr val="dk1"/>
              </a:buClr>
              <a:buSzPts val="1100"/>
              <a:buNone/>
            </a:pPr>
            <a:endParaRPr sz="12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99" name="Google Shape;599;p85"/>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603"/>
        <p:cNvGrpSpPr/>
        <p:nvPr/>
      </p:nvGrpSpPr>
      <p:grpSpPr>
        <a:xfrm>
          <a:off x="0" y="0"/>
          <a:ext cx="0" cy="0"/>
          <a:chOff x="0" y="0"/>
          <a:chExt cx="0" cy="0"/>
        </a:xfrm>
      </p:grpSpPr>
      <p:sp>
        <p:nvSpPr>
          <p:cNvPr id="604" name="Google Shape;604;p86"/>
          <p:cNvSpPr txBox="1">
            <a:spLocks noGrp="1"/>
          </p:cNvSpPr>
          <p:nvPr>
            <p:ph type="title"/>
          </p:nvPr>
        </p:nvSpPr>
        <p:spPr>
          <a:xfrm>
            <a:off x="2351400" y="2150850"/>
            <a:ext cx="44412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Accessing support</a:t>
            </a:r>
            <a:endParaRPr dirty="0">
              <a:solidFill>
                <a:schemeClr val="accent1"/>
              </a:solidFill>
            </a:endParaRPr>
          </a:p>
        </p:txBody>
      </p:sp>
      <p:sp>
        <p:nvSpPr>
          <p:cNvPr id="605" name="Google Shape;605;p86"/>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62</a:t>
            </a:fld>
            <a:endParaRPr dirty="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09"/>
        <p:cNvGrpSpPr/>
        <p:nvPr/>
      </p:nvGrpSpPr>
      <p:grpSpPr>
        <a:xfrm>
          <a:off x="0" y="0"/>
          <a:ext cx="0" cy="0"/>
          <a:chOff x="0" y="0"/>
          <a:chExt cx="0" cy="0"/>
        </a:xfrm>
      </p:grpSpPr>
      <p:sp>
        <p:nvSpPr>
          <p:cNvPr id="610" name="Google Shape;610;p8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Identifying harmful behaviours</a:t>
            </a:r>
            <a:endParaRPr dirty="0"/>
          </a:p>
        </p:txBody>
      </p:sp>
      <p:sp>
        <p:nvSpPr>
          <p:cNvPr id="611" name="Google Shape;611;p87"/>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None/>
            </a:pPr>
            <a:r>
              <a:rPr lang="en-GB" dirty="0"/>
              <a:t>Teach pupils to recognise harmful behaviours online. You may wish to refer to content covered in: </a:t>
            </a:r>
            <a:endParaRPr dirty="0"/>
          </a:p>
          <a:p>
            <a:pPr marL="457200" lvl="0" indent="-317500" algn="l" rtl="0">
              <a:lnSpc>
                <a:spcPct val="115000"/>
              </a:lnSpc>
              <a:spcBef>
                <a:spcPts val="1000"/>
              </a:spcBef>
              <a:spcAft>
                <a:spcPts val="0"/>
              </a:spcAft>
              <a:buSzPts val="1400"/>
              <a:buChar char="●"/>
            </a:pPr>
            <a:r>
              <a:rPr lang="en-GB" b="1" dirty="0"/>
              <a:t>respectful relationships</a:t>
            </a:r>
            <a:r>
              <a:rPr lang="en-GB" dirty="0"/>
              <a:t> (bullying, cyberbullying, harassment)</a:t>
            </a:r>
            <a:endParaRPr dirty="0"/>
          </a:p>
          <a:p>
            <a:pPr marL="457200" lvl="0" indent="-317500" algn="l" rtl="0">
              <a:lnSpc>
                <a:spcPct val="115000"/>
              </a:lnSpc>
              <a:spcBef>
                <a:spcPts val="0"/>
              </a:spcBef>
              <a:spcAft>
                <a:spcPts val="0"/>
              </a:spcAft>
              <a:buSzPts val="1400"/>
              <a:buChar char="●"/>
            </a:pPr>
            <a:r>
              <a:rPr lang="en-GB" b="1" dirty="0"/>
              <a:t>online relationships </a:t>
            </a:r>
            <a:r>
              <a:rPr lang="en-GB" dirty="0"/>
              <a:t>(grooming, harmful content)</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612" name="Google Shape;612;p8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63</a:t>
            </a:fld>
            <a:endParaRPr dirty="0"/>
          </a:p>
        </p:txBody>
      </p:sp>
      <p:sp>
        <p:nvSpPr>
          <p:cNvPr id="613" name="Google Shape;613;p87"/>
          <p:cNvSpPr txBox="1">
            <a:spLocks noGrp="1"/>
          </p:cNvSpPr>
          <p:nvPr>
            <p:ph type="body" idx="2"/>
          </p:nvPr>
        </p:nvSpPr>
        <p:spPr>
          <a:xfrm>
            <a:off x="6178800" y="216425"/>
            <a:ext cx="2695200" cy="23553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how to identify harmful behaviours online (including bullying, abuse or harassment) and how to report, or find support, if they have been affected by those behaviours.</a:t>
            </a:r>
            <a:endParaRPr sz="1600" dirty="0"/>
          </a:p>
          <a:p>
            <a:pPr marL="0" lvl="0" indent="0" algn="l" rtl="0">
              <a:lnSpc>
                <a:spcPct val="115000"/>
              </a:lnSpc>
              <a:spcBef>
                <a:spcPts val="0"/>
              </a:spcBef>
              <a:spcAft>
                <a:spcPts val="0"/>
              </a:spcAft>
              <a:buClr>
                <a:schemeClr val="dk1"/>
              </a:buClr>
              <a:buSzPts val="1100"/>
              <a:buNone/>
            </a:pPr>
            <a:endParaRPr sz="1200" i="1" dirty="0"/>
          </a:p>
          <a:p>
            <a:pPr marL="0" lvl="0" indent="0" algn="l" rtl="0">
              <a:lnSpc>
                <a:spcPct val="115000"/>
              </a:lnSpc>
              <a:spcBef>
                <a:spcPts val="0"/>
              </a:spcBef>
              <a:spcAft>
                <a:spcPts val="0"/>
              </a:spcAft>
              <a:buClr>
                <a:schemeClr val="dk1"/>
              </a:buClr>
              <a:buSzPts val="1100"/>
              <a:buNone/>
            </a:pPr>
            <a:endParaRPr sz="1200" i="1" dirty="0"/>
          </a:p>
          <a:p>
            <a:pPr marL="0" lvl="0" indent="0" algn="l" rtl="0">
              <a:lnSpc>
                <a:spcPct val="115000"/>
              </a:lnSpc>
              <a:spcBef>
                <a:spcPts val="0"/>
              </a:spcBef>
              <a:spcAft>
                <a:spcPts val="0"/>
              </a:spcAft>
              <a:buClr>
                <a:schemeClr val="dk1"/>
              </a:buClr>
              <a:buSzPts val="1100"/>
              <a:buNone/>
            </a:pPr>
            <a:endParaRPr sz="12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614" name="Google Shape;614;p87"/>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18"/>
        <p:cNvGrpSpPr/>
        <p:nvPr/>
      </p:nvGrpSpPr>
      <p:grpSpPr>
        <a:xfrm>
          <a:off x="0" y="0"/>
          <a:ext cx="0" cy="0"/>
          <a:chOff x="0" y="0"/>
          <a:chExt cx="0" cy="0"/>
        </a:xfrm>
      </p:grpSpPr>
      <p:sp>
        <p:nvSpPr>
          <p:cNvPr id="619" name="Google Shape;619;p8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When to get support  </a:t>
            </a:r>
            <a:endParaRPr dirty="0"/>
          </a:p>
        </p:txBody>
      </p:sp>
      <p:sp>
        <p:nvSpPr>
          <p:cNvPr id="620" name="Google Shape;620;p88"/>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pupils that it is important to seek support if something they have done, seen, or experienced online is:</a:t>
            </a:r>
            <a:endParaRPr dirty="0"/>
          </a:p>
          <a:p>
            <a:pPr marL="457200" lvl="0" indent="-317500" algn="l" rtl="0">
              <a:lnSpc>
                <a:spcPct val="115000"/>
              </a:lnSpc>
              <a:spcBef>
                <a:spcPts val="1000"/>
              </a:spcBef>
              <a:spcAft>
                <a:spcPts val="0"/>
              </a:spcAft>
              <a:buSzPts val="1400"/>
              <a:buChar char="●"/>
            </a:pPr>
            <a:r>
              <a:rPr lang="en-GB" dirty="0"/>
              <a:t>making them anxious, sleepless, or concerned for their own or someone else’s safety or wellbeing </a:t>
            </a:r>
            <a:endParaRPr dirty="0"/>
          </a:p>
          <a:p>
            <a:pPr marL="457200" lvl="0" indent="-317500" algn="l" rtl="0">
              <a:lnSpc>
                <a:spcPct val="115000"/>
              </a:lnSpc>
              <a:spcBef>
                <a:spcPts val="0"/>
              </a:spcBef>
              <a:spcAft>
                <a:spcPts val="0"/>
              </a:spcAft>
              <a:buSzPts val="1400"/>
              <a:buChar char="●"/>
            </a:pPr>
            <a:r>
              <a:rPr lang="en-GB" dirty="0"/>
              <a:t>encouraging them or others to form more extreme views and isolate from close friends and/or family</a:t>
            </a:r>
            <a:endParaRPr dirty="0"/>
          </a:p>
          <a:p>
            <a:pPr marL="457200" lvl="0" indent="-317500" algn="l" rtl="0">
              <a:lnSpc>
                <a:spcPct val="115000"/>
              </a:lnSpc>
              <a:spcBef>
                <a:spcPts val="0"/>
              </a:spcBef>
              <a:spcAft>
                <a:spcPts val="0"/>
              </a:spcAft>
              <a:buSzPts val="1400"/>
              <a:buChar char="●"/>
            </a:pPr>
            <a:r>
              <a:rPr lang="en-GB" dirty="0"/>
              <a:t>possibly illegal, wrong, or harmful to themselves or others</a:t>
            </a:r>
            <a:endParaRPr dirty="0"/>
          </a:p>
          <a:p>
            <a:pPr marL="0" lvl="0" indent="0" algn="l" rtl="0">
              <a:lnSpc>
                <a:spcPct val="115000"/>
              </a:lnSpc>
              <a:spcBef>
                <a:spcPts val="1000"/>
              </a:spcBef>
              <a:spcAft>
                <a:spcPts val="0"/>
              </a:spcAft>
              <a:buNone/>
            </a:pPr>
            <a:r>
              <a:rPr lang="en-GB" dirty="0"/>
              <a:t>Explain that it is never too late or too early to get support.</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621" name="Google Shape;621;p8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64</a:t>
            </a:fld>
            <a:endParaRPr dirty="0"/>
          </a:p>
        </p:txBody>
      </p:sp>
      <p:sp>
        <p:nvSpPr>
          <p:cNvPr id="622" name="Google Shape;622;p88"/>
          <p:cNvSpPr txBox="1">
            <a:spLocks noGrp="1"/>
          </p:cNvSpPr>
          <p:nvPr>
            <p:ph type="body" idx="2"/>
          </p:nvPr>
        </p:nvSpPr>
        <p:spPr>
          <a:xfrm>
            <a:off x="6178800" y="216425"/>
            <a:ext cx="2695200" cy="23553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how to identify harmful behaviours online (including bullying, abuse or harassment) and how to report, or find support, if they have been affected by those behaviours.</a:t>
            </a:r>
            <a:endParaRPr sz="1600" dirty="0"/>
          </a:p>
          <a:p>
            <a:pPr marL="0" lvl="0" indent="0" algn="l" rtl="0">
              <a:lnSpc>
                <a:spcPct val="115000"/>
              </a:lnSpc>
              <a:spcBef>
                <a:spcPts val="0"/>
              </a:spcBef>
              <a:spcAft>
                <a:spcPts val="0"/>
              </a:spcAft>
              <a:buClr>
                <a:schemeClr val="dk1"/>
              </a:buClr>
              <a:buSzPts val="1100"/>
              <a:buNone/>
            </a:pPr>
            <a:endParaRPr sz="1200" i="1" dirty="0"/>
          </a:p>
          <a:p>
            <a:pPr marL="0" lvl="0" indent="0" algn="l" rtl="0">
              <a:lnSpc>
                <a:spcPct val="115000"/>
              </a:lnSpc>
              <a:spcBef>
                <a:spcPts val="0"/>
              </a:spcBef>
              <a:spcAft>
                <a:spcPts val="0"/>
              </a:spcAft>
              <a:buClr>
                <a:schemeClr val="dk1"/>
              </a:buClr>
              <a:buSzPts val="1100"/>
              <a:buNone/>
            </a:pPr>
            <a:endParaRPr sz="1200" i="1" dirty="0"/>
          </a:p>
          <a:p>
            <a:pPr marL="114300" marR="114300" lvl="0" indent="0" algn="l" rtl="0">
              <a:spcBef>
                <a:spcPts val="500"/>
              </a:spcBef>
              <a:spcAft>
                <a:spcPts val="0"/>
              </a:spcAft>
              <a:buClr>
                <a:schemeClr val="dk1"/>
              </a:buClr>
              <a:buSzPts val="1100"/>
              <a:buFont typeface="Arial"/>
              <a:buNone/>
            </a:pPr>
            <a:endParaRPr sz="1050" dirty="0">
              <a:solidFill>
                <a:schemeClr val="dk1"/>
              </a:solidFill>
              <a:highlight>
                <a:srgbClr val="FFFFFF"/>
              </a:highlight>
              <a:latin typeface="Roboto"/>
              <a:ea typeface="Roboto"/>
              <a:cs typeface="Roboto"/>
              <a:sym typeface="Roboto"/>
            </a:endParaRPr>
          </a:p>
          <a:p>
            <a:pPr marL="0" lvl="0" indent="0" algn="l" rtl="0">
              <a:lnSpc>
                <a:spcPct val="115000"/>
              </a:lnSpc>
              <a:spcBef>
                <a:spcPts val="0"/>
              </a:spcBef>
              <a:spcAft>
                <a:spcPts val="0"/>
              </a:spcAft>
              <a:buClr>
                <a:schemeClr val="dk1"/>
              </a:buClr>
              <a:buSzPts val="1100"/>
              <a:buNone/>
            </a:pPr>
            <a:endParaRPr sz="12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623" name="Google Shape;623;p88"/>
          <p:cNvSpPr txBox="1">
            <a:spLocks noGrp="1"/>
          </p:cNvSpPr>
          <p:nvPr>
            <p:ph type="body" idx="2"/>
          </p:nvPr>
        </p:nvSpPr>
        <p:spPr>
          <a:xfrm>
            <a:off x="6178800" y="3365525"/>
            <a:ext cx="2695200" cy="9735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dirty="0"/>
              <a:t>This content is also part of </a:t>
            </a:r>
            <a:r>
              <a:rPr lang="en-GB" sz="1600" b="1" dirty="0"/>
              <a:t>online and media </a:t>
            </a:r>
            <a:r>
              <a:rPr lang="en-GB" sz="1600" dirty="0"/>
              <a:t>(secondary).</a:t>
            </a: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624" name="Google Shape;624;p88"/>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28"/>
        <p:cNvGrpSpPr/>
        <p:nvPr/>
      </p:nvGrpSpPr>
      <p:grpSpPr>
        <a:xfrm>
          <a:off x="0" y="0"/>
          <a:ext cx="0" cy="0"/>
          <a:chOff x="0" y="0"/>
          <a:chExt cx="0" cy="0"/>
        </a:xfrm>
      </p:grpSpPr>
      <p:sp>
        <p:nvSpPr>
          <p:cNvPr id="629" name="Google Shape;629;p8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Where to get support </a:t>
            </a:r>
            <a:endParaRPr dirty="0"/>
          </a:p>
        </p:txBody>
      </p:sp>
      <p:sp>
        <p:nvSpPr>
          <p:cNvPr id="630" name="Google Shape;630;p89"/>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solidFill>
                  <a:srgbClr val="000000"/>
                </a:solidFill>
              </a:rPr>
              <a:t>Give pupils a range of support options and explain the best option may depend on the severity and urgency of the issue that has been experienced.  </a:t>
            </a:r>
            <a:endParaRPr dirty="0">
              <a:solidFill>
                <a:srgbClr val="000000"/>
              </a:solidFill>
            </a:endParaRPr>
          </a:p>
          <a:p>
            <a:pPr marL="0" lvl="0" indent="0" algn="l" rtl="0">
              <a:lnSpc>
                <a:spcPct val="115000"/>
              </a:lnSpc>
              <a:spcBef>
                <a:spcPts val="1000"/>
              </a:spcBef>
              <a:spcAft>
                <a:spcPts val="0"/>
              </a:spcAft>
              <a:buNone/>
            </a:pPr>
            <a:r>
              <a:rPr lang="en-GB" b="1" dirty="0">
                <a:solidFill>
                  <a:srgbClr val="000000"/>
                </a:solidFill>
              </a:rPr>
              <a:t>In an emergency </a:t>
            </a:r>
            <a:r>
              <a:rPr lang="en-GB" dirty="0">
                <a:solidFill>
                  <a:srgbClr val="000000"/>
                </a:solidFill>
              </a:rPr>
              <a:t>(where someone’s safety is immediate danger) call the 999 emergency number. </a:t>
            </a:r>
            <a:endParaRPr dirty="0">
              <a:solidFill>
                <a:srgbClr val="000000"/>
              </a:solidFill>
            </a:endParaRPr>
          </a:p>
          <a:p>
            <a:pPr marL="0" lvl="0" indent="0" algn="l" rtl="0">
              <a:lnSpc>
                <a:spcPct val="115000"/>
              </a:lnSpc>
              <a:spcBef>
                <a:spcPts val="1000"/>
              </a:spcBef>
              <a:spcAft>
                <a:spcPts val="0"/>
              </a:spcAft>
              <a:buNone/>
            </a:pPr>
            <a:r>
              <a:rPr lang="en-GB" b="1" dirty="0">
                <a:solidFill>
                  <a:srgbClr val="000000"/>
                </a:solidFill>
              </a:rPr>
              <a:t>If someone does not feel they can talk </a:t>
            </a:r>
            <a:r>
              <a:rPr lang="en-GB" dirty="0">
                <a:solidFill>
                  <a:srgbClr val="000000"/>
                </a:solidFill>
              </a:rPr>
              <a:t>to other known people, they can contact</a:t>
            </a:r>
            <a:r>
              <a:rPr lang="en-GB" dirty="0"/>
              <a:t> </a:t>
            </a:r>
            <a:r>
              <a:rPr lang="en-GB" u="sng" dirty="0">
                <a:solidFill>
                  <a:srgbClr val="0000FF"/>
                </a:solidFill>
                <a:hlinkClick r:id="rId3">
                  <a:extLst>
                    <a:ext uri="{A12FA001-AC4F-418D-AE19-62706E023703}">
                      <ahyp:hlinkClr xmlns:ahyp="http://schemas.microsoft.com/office/drawing/2018/hyperlinkcolor" val="tx"/>
                    </a:ext>
                  </a:extLst>
                </a:hlinkClick>
              </a:rPr>
              <a:t>Childline</a:t>
            </a:r>
            <a:r>
              <a:rPr lang="en-GB" dirty="0"/>
              <a:t> </a:t>
            </a:r>
            <a:r>
              <a:rPr lang="en-GB" dirty="0">
                <a:solidFill>
                  <a:srgbClr val="000000"/>
                </a:solidFill>
              </a:rPr>
              <a:t>anonymously on 0800 1111 or by email to get support.</a:t>
            </a:r>
            <a:endParaRPr dirty="0">
              <a:solidFill>
                <a:srgbClr val="000000"/>
              </a:solidFill>
            </a:endParaRPr>
          </a:p>
          <a:p>
            <a:pPr marL="0" lvl="0" indent="0" algn="l" rtl="0">
              <a:spcBef>
                <a:spcPts val="1000"/>
              </a:spcBef>
              <a:spcAft>
                <a:spcPts val="0"/>
              </a:spcAft>
              <a:buClr>
                <a:schemeClr val="dk1"/>
              </a:buClr>
              <a:buSzPts val="1100"/>
              <a:buFont typeface="Arial"/>
              <a:buNone/>
            </a:pPr>
            <a:r>
              <a:rPr lang="en-GB" b="1" dirty="0">
                <a:solidFill>
                  <a:srgbClr val="000000"/>
                </a:solidFill>
              </a:rPr>
              <a:t>For general support</a:t>
            </a:r>
            <a:r>
              <a:rPr lang="en-GB" dirty="0">
                <a:solidFill>
                  <a:srgbClr val="000000"/>
                </a:solidFill>
              </a:rPr>
              <a:t>, advice and reassurance people can talk to a trusted adult. </a:t>
            </a:r>
            <a:endParaRPr dirty="0">
              <a:solidFill>
                <a:srgbClr val="000000"/>
              </a:solidFill>
            </a:endParaRPr>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631" name="Google Shape;631;p8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65</a:t>
            </a:fld>
            <a:endParaRPr dirty="0"/>
          </a:p>
        </p:txBody>
      </p:sp>
      <p:sp>
        <p:nvSpPr>
          <p:cNvPr id="632" name="Google Shape;632;p89"/>
          <p:cNvSpPr txBox="1">
            <a:spLocks noGrp="1"/>
          </p:cNvSpPr>
          <p:nvPr>
            <p:ph type="body" idx="2"/>
          </p:nvPr>
        </p:nvSpPr>
        <p:spPr>
          <a:xfrm>
            <a:off x="6178800" y="216425"/>
            <a:ext cx="2695200" cy="23553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how to identify harmful behaviours online (including bullying, abuse or harassment) and how to report, or find support, if they have been affected by those behaviours.</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sz="1200" i="1" dirty="0"/>
          </a:p>
          <a:p>
            <a:pPr marL="0" lvl="0" indent="0" algn="l" rtl="0">
              <a:lnSpc>
                <a:spcPct val="115000"/>
              </a:lnSpc>
              <a:spcBef>
                <a:spcPts val="0"/>
              </a:spcBef>
              <a:spcAft>
                <a:spcPts val="0"/>
              </a:spcAft>
              <a:buClr>
                <a:schemeClr val="dk1"/>
              </a:buClr>
              <a:buSzPts val="1100"/>
              <a:buNone/>
            </a:pPr>
            <a:endParaRPr sz="1200" i="1" dirty="0"/>
          </a:p>
          <a:p>
            <a:pPr marL="0" lvl="0" indent="0" algn="l" rtl="0">
              <a:lnSpc>
                <a:spcPct val="115000"/>
              </a:lnSpc>
              <a:spcBef>
                <a:spcPts val="0"/>
              </a:spcBef>
              <a:spcAft>
                <a:spcPts val="0"/>
              </a:spcAft>
              <a:buClr>
                <a:schemeClr val="dk1"/>
              </a:buClr>
              <a:buSzPts val="1100"/>
              <a:buNone/>
            </a:pPr>
            <a:endParaRPr sz="12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633" name="Google Shape;633;p89"/>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634" name="Google Shape;634;p89"/>
          <p:cNvSpPr txBox="1">
            <a:spLocks noGrp="1"/>
          </p:cNvSpPr>
          <p:nvPr>
            <p:ph type="body" idx="2"/>
          </p:nvPr>
        </p:nvSpPr>
        <p:spPr>
          <a:xfrm>
            <a:off x="6178800" y="3365525"/>
            <a:ext cx="2695200" cy="9735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dirty="0">
                <a:solidFill>
                  <a:srgbClr val="000000"/>
                </a:solidFill>
              </a:rPr>
              <a:t>This content is also part of </a:t>
            </a:r>
            <a:r>
              <a:rPr lang="en-GB" sz="1600" b="1" dirty="0">
                <a:solidFill>
                  <a:srgbClr val="000000"/>
                </a:solidFill>
              </a:rPr>
              <a:t>online and media </a:t>
            </a:r>
            <a:r>
              <a:rPr lang="en-GB" sz="1600" dirty="0">
                <a:solidFill>
                  <a:srgbClr val="000000"/>
                </a:solidFill>
              </a:rPr>
              <a:t>(secondary).</a:t>
            </a: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638"/>
        <p:cNvGrpSpPr/>
        <p:nvPr/>
      </p:nvGrpSpPr>
      <p:grpSpPr>
        <a:xfrm>
          <a:off x="0" y="0"/>
          <a:ext cx="0" cy="0"/>
          <a:chOff x="0" y="0"/>
          <a:chExt cx="0" cy="0"/>
        </a:xfrm>
      </p:grpSpPr>
      <p:sp>
        <p:nvSpPr>
          <p:cNvPr id="639" name="Google Shape;639;p90"/>
          <p:cNvSpPr txBox="1">
            <a:spLocks noGrp="1"/>
          </p:cNvSpPr>
          <p:nvPr>
            <p:ph type="title"/>
          </p:nvPr>
        </p:nvSpPr>
        <p:spPr>
          <a:xfrm>
            <a:off x="1747200" y="2150850"/>
            <a:ext cx="58962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Examples of good practice</a:t>
            </a:r>
            <a:endParaRPr dirty="0">
              <a:solidFill>
                <a:srgbClr val="FFFFFF"/>
              </a:solidFill>
            </a:endParaRPr>
          </a:p>
        </p:txBody>
      </p:sp>
      <p:sp>
        <p:nvSpPr>
          <p:cNvPr id="640" name="Google Shape;640;p90"/>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66</a:t>
            </a:fld>
            <a:endParaRPr dirty="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644"/>
        <p:cNvGrpSpPr/>
        <p:nvPr/>
      </p:nvGrpSpPr>
      <p:grpSpPr>
        <a:xfrm>
          <a:off x="0" y="0"/>
          <a:ext cx="0" cy="0"/>
          <a:chOff x="0" y="0"/>
          <a:chExt cx="0" cy="0"/>
        </a:xfrm>
      </p:grpSpPr>
      <p:sp>
        <p:nvSpPr>
          <p:cNvPr id="645" name="Google Shape;645;p91"/>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Good practice</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646" name="Google Shape;646;p91"/>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None/>
            </a:pPr>
            <a:r>
              <a:rPr lang="en-GB" dirty="0"/>
              <a:t>The following are just some of the approaches you might consider  when preparing to teach about </a:t>
            </a:r>
            <a:r>
              <a:rPr lang="en-GB" b="1" dirty="0"/>
              <a:t>internet safety and harms</a:t>
            </a:r>
            <a:r>
              <a:rPr lang="en-GB" dirty="0"/>
              <a:t>. </a:t>
            </a:r>
            <a:endParaRPr dirty="0"/>
          </a:p>
          <a:p>
            <a:pPr marL="0" marR="0" lvl="0" indent="0" algn="l" rtl="0">
              <a:lnSpc>
                <a:spcPct val="115000"/>
              </a:lnSpc>
              <a:spcBef>
                <a:spcPts val="1600"/>
              </a:spcBef>
              <a:spcAft>
                <a:spcPts val="0"/>
              </a:spcAft>
              <a:buNone/>
            </a:pPr>
            <a:r>
              <a:rPr lang="en-GB" dirty="0"/>
              <a:t>You will need to adapt these approaches to ensure they are age appropriate and developmentally appropriate for your pupils.</a:t>
            </a:r>
            <a:endParaRPr dirty="0"/>
          </a:p>
          <a:p>
            <a:pPr marL="457200" lvl="0" indent="0" algn="l" rtl="0">
              <a:lnSpc>
                <a:spcPct val="115000"/>
              </a:lnSpc>
              <a:spcBef>
                <a:spcPts val="1600"/>
              </a:spcBef>
              <a:spcAft>
                <a:spcPts val="1600"/>
              </a:spcAft>
              <a:buSzPts val="1400"/>
              <a:buNone/>
            </a:pPr>
            <a:endParaRPr sz="1800" dirty="0"/>
          </a:p>
        </p:txBody>
      </p:sp>
      <p:sp>
        <p:nvSpPr>
          <p:cNvPr id="647" name="Google Shape;647;p91"/>
          <p:cNvSpPr txBox="1">
            <a:spLocks noGrp="1"/>
          </p:cNvSpPr>
          <p:nvPr>
            <p:ph type="sldNum" idx="12"/>
          </p:nvPr>
        </p:nvSpPr>
        <p:spPr>
          <a:xfrm>
            <a:off x="8787600" y="47784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67</a:t>
            </a:fld>
            <a:endParaRPr dirty="0"/>
          </a:p>
        </p:txBody>
      </p:sp>
      <p:sp>
        <p:nvSpPr>
          <p:cNvPr id="648" name="Google Shape;648;p91"/>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1" i="0" u="none" strike="noStrike" cap="none" dirty="0">
                <a:solidFill>
                  <a:srgbClr val="FFFFFF"/>
                </a:solidFill>
                <a:latin typeface="Arial"/>
                <a:ea typeface="Arial"/>
                <a:cs typeface="Arial"/>
                <a:sym typeface="Arial"/>
              </a:rPr>
              <a:t>Good practice</a:t>
            </a:r>
            <a:endParaRPr sz="1800" b="1" i="0" u="none" strike="noStrike" cap="none" dirty="0">
              <a:solidFill>
                <a:srgbClr val="FFFFFF"/>
              </a:solidFill>
              <a:latin typeface="Arial"/>
              <a:ea typeface="Arial"/>
              <a:cs typeface="Arial"/>
              <a:sym typeface="Arial"/>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652"/>
        <p:cNvGrpSpPr/>
        <p:nvPr/>
      </p:nvGrpSpPr>
      <p:grpSpPr>
        <a:xfrm>
          <a:off x="0" y="0"/>
          <a:ext cx="0" cy="0"/>
          <a:chOff x="0" y="0"/>
          <a:chExt cx="0" cy="0"/>
        </a:xfrm>
      </p:grpSpPr>
      <p:sp>
        <p:nvSpPr>
          <p:cNvPr id="653" name="Google Shape;653;p92"/>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Good practice approaches (1)</a:t>
            </a: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solidFill>
                <a:srgbClr val="073763"/>
              </a:solidFill>
            </a:endParaRPr>
          </a:p>
        </p:txBody>
      </p:sp>
      <p:sp>
        <p:nvSpPr>
          <p:cNvPr id="654" name="Google Shape;654;p92"/>
          <p:cNvSpPr txBox="1">
            <a:spLocks noGrp="1"/>
          </p:cNvSpPr>
          <p:nvPr>
            <p:ph type="body" idx="1"/>
          </p:nvPr>
        </p:nvSpPr>
        <p:spPr>
          <a:xfrm>
            <a:off x="270000" y="914400"/>
            <a:ext cx="76077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b="1" dirty="0">
                <a:solidFill>
                  <a:srgbClr val="000000"/>
                </a:solidFill>
              </a:rPr>
              <a:t>Ensure information is taught at the right time</a:t>
            </a:r>
            <a:r>
              <a:rPr lang="en-GB" sz="1800" dirty="0">
                <a:solidFill>
                  <a:srgbClr val="000000"/>
                </a:solidFill>
              </a:rPr>
              <a:t> so that pupils are not lacking the knowledge they need to make informed decisions when they encounter issues online.</a:t>
            </a:r>
            <a:endParaRPr sz="1800" dirty="0">
              <a:solidFill>
                <a:srgbClr val="000000"/>
              </a:solidFill>
            </a:endParaRPr>
          </a:p>
          <a:p>
            <a:pPr marL="0" lvl="0" indent="0" algn="l" rtl="0">
              <a:spcBef>
                <a:spcPts val="1000"/>
              </a:spcBef>
              <a:spcAft>
                <a:spcPts val="0"/>
              </a:spcAft>
              <a:buClr>
                <a:schemeClr val="dk1"/>
              </a:buClr>
              <a:buSzPts val="1100"/>
              <a:buFont typeface="Arial"/>
              <a:buNone/>
            </a:pPr>
            <a:r>
              <a:rPr lang="en-GB" sz="1800" b="1" dirty="0">
                <a:solidFill>
                  <a:srgbClr val="000000"/>
                </a:solidFill>
              </a:rPr>
              <a:t>Embed the school’s own policies on internet use, bullying and personal devices,</a:t>
            </a:r>
            <a:r>
              <a:rPr lang="en-GB" sz="1800" dirty="0">
                <a:solidFill>
                  <a:srgbClr val="000000"/>
                </a:solidFill>
              </a:rPr>
              <a:t> ensuring pupils and parents are aware of the rules and consequences. </a:t>
            </a:r>
            <a:endParaRPr sz="1800" dirty="0">
              <a:solidFill>
                <a:srgbClr val="000000"/>
              </a:solidFill>
            </a:endParaRPr>
          </a:p>
          <a:p>
            <a:pPr marL="0" lvl="0" indent="0" algn="l" rtl="0">
              <a:spcBef>
                <a:spcPts val="1000"/>
              </a:spcBef>
              <a:spcAft>
                <a:spcPts val="0"/>
              </a:spcAft>
              <a:buClr>
                <a:schemeClr val="dk1"/>
              </a:buClr>
              <a:buSzPts val="1100"/>
              <a:buFont typeface="Arial"/>
              <a:buNone/>
            </a:pPr>
            <a:r>
              <a:rPr lang="en-GB" sz="1800" b="1" dirty="0">
                <a:solidFill>
                  <a:srgbClr val="000000"/>
                </a:solidFill>
              </a:rPr>
              <a:t>Ensure language and advice de-stigmatises victims </a:t>
            </a:r>
            <a:r>
              <a:rPr lang="en-GB" sz="1800" dirty="0">
                <a:solidFill>
                  <a:srgbClr val="000000"/>
                </a:solidFill>
              </a:rPr>
              <a:t>of online harms and creates a culture where people feel able to seek help.</a:t>
            </a:r>
            <a:endParaRPr sz="1800" dirty="0">
              <a:solidFill>
                <a:srgbClr val="000000"/>
              </a:solidFill>
            </a:endParaRPr>
          </a:p>
          <a:p>
            <a:pPr marL="0" marR="114300" lvl="0" indent="0" algn="l" rtl="0">
              <a:spcBef>
                <a:spcPts val="500"/>
              </a:spcBef>
              <a:spcAft>
                <a:spcPts val="0"/>
              </a:spcAft>
              <a:buClr>
                <a:schemeClr val="dk1"/>
              </a:buClr>
              <a:buSzPts val="1100"/>
              <a:buFont typeface="Arial"/>
              <a:buNone/>
            </a:pPr>
            <a:endParaRPr sz="1050" dirty="0">
              <a:solidFill>
                <a:schemeClr val="dk1"/>
              </a:solidFill>
              <a:highlight>
                <a:srgbClr val="FFFFFF"/>
              </a:highlight>
              <a:latin typeface="Roboto"/>
              <a:ea typeface="Roboto"/>
              <a:cs typeface="Roboto"/>
              <a:sym typeface="Roboto"/>
            </a:endParaRPr>
          </a:p>
          <a:p>
            <a:pPr marL="0" lvl="0" indent="0" algn="l" rtl="0">
              <a:spcBef>
                <a:spcPts val="0"/>
              </a:spcBef>
              <a:spcAft>
                <a:spcPts val="0"/>
              </a:spcAft>
              <a:buNone/>
            </a:pPr>
            <a:endParaRPr sz="1800" dirty="0"/>
          </a:p>
          <a:p>
            <a:pPr marL="0" lvl="0" indent="0" algn="l" rtl="0">
              <a:spcBef>
                <a:spcPts val="1000"/>
              </a:spcBef>
              <a:spcAft>
                <a:spcPts val="0"/>
              </a:spcAft>
              <a:buNone/>
            </a:pPr>
            <a:endParaRPr sz="1800" dirty="0"/>
          </a:p>
          <a:p>
            <a:pPr marL="0" lvl="0" indent="0" algn="l" rtl="0">
              <a:lnSpc>
                <a:spcPct val="115000"/>
              </a:lnSpc>
              <a:spcBef>
                <a:spcPts val="1000"/>
              </a:spcBef>
              <a:spcAft>
                <a:spcPts val="0"/>
              </a:spcAft>
              <a:buNone/>
            </a:pPr>
            <a:endParaRPr sz="1800" dirty="0"/>
          </a:p>
          <a:p>
            <a:pPr marL="0" lvl="0" indent="0" algn="l" rtl="0">
              <a:spcBef>
                <a:spcPts val="0"/>
              </a:spcBef>
              <a:spcAft>
                <a:spcPts val="0"/>
              </a:spcAft>
              <a:buNone/>
            </a:pPr>
            <a:endParaRPr sz="1800" b="1" dirty="0"/>
          </a:p>
          <a:p>
            <a:pPr marL="0" lvl="0" indent="0" algn="l" rtl="0">
              <a:lnSpc>
                <a:spcPct val="100000"/>
              </a:lnSpc>
              <a:spcBef>
                <a:spcPts val="0"/>
              </a:spcBef>
              <a:spcAft>
                <a:spcPts val="0"/>
              </a:spcAft>
              <a:buNone/>
            </a:pPr>
            <a:endParaRPr sz="1800" dirty="0"/>
          </a:p>
          <a:p>
            <a:pPr marL="0" lvl="0" indent="0" algn="l" rtl="0">
              <a:lnSpc>
                <a:spcPct val="100000"/>
              </a:lnSpc>
              <a:spcBef>
                <a:spcPts val="0"/>
              </a:spcBef>
              <a:spcAft>
                <a:spcPts val="0"/>
              </a:spcAft>
              <a:buNone/>
            </a:pPr>
            <a:endParaRPr sz="1800" dirty="0"/>
          </a:p>
          <a:p>
            <a:pPr marL="0" lvl="0" indent="0" algn="l" rtl="0">
              <a:spcBef>
                <a:spcPts val="0"/>
              </a:spcBef>
              <a:spcAft>
                <a:spcPts val="0"/>
              </a:spcAft>
              <a:buNone/>
            </a:pPr>
            <a:endParaRPr dirty="0"/>
          </a:p>
          <a:p>
            <a:pPr marL="0" lvl="0" indent="0" algn="l" rtl="0">
              <a:spcBef>
                <a:spcPts val="1600"/>
              </a:spcBef>
              <a:spcAft>
                <a:spcPts val="1600"/>
              </a:spcAft>
              <a:buNone/>
            </a:pPr>
            <a:endParaRPr dirty="0"/>
          </a:p>
        </p:txBody>
      </p:sp>
      <p:sp>
        <p:nvSpPr>
          <p:cNvPr id="655" name="Google Shape;655;p92"/>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656" name="Google Shape;656;p92"/>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68</a:t>
            </a:fld>
            <a:endParaRPr dirty="0"/>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Shape 660"/>
        <p:cNvGrpSpPr/>
        <p:nvPr/>
      </p:nvGrpSpPr>
      <p:grpSpPr>
        <a:xfrm>
          <a:off x="0" y="0"/>
          <a:ext cx="0" cy="0"/>
          <a:chOff x="0" y="0"/>
          <a:chExt cx="0" cy="0"/>
        </a:xfrm>
      </p:grpSpPr>
      <p:sp>
        <p:nvSpPr>
          <p:cNvPr id="661" name="Google Shape;661;p93"/>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Good practice approaches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662" name="Google Shape;662;p93"/>
          <p:cNvSpPr txBox="1">
            <a:spLocks noGrp="1"/>
          </p:cNvSpPr>
          <p:nvPr>
            <p:ph type="body" idx="1"/>
          </p:nvPr>
        </p:nvSpPr>
        <p:spPr>
          <a:xfrm>
            <a:off x="270000" y="914400"/>
            <a:ext cx="76077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b="1" dirty="0"/>
              <a:t>Embed age-appropriate opportunities for pupils to explore the online world </a:t>
            </a:r>
            <a:r>
              <a:rPr lang="en-GB" sz="1800" dirty="0"/>
              <a:t>across the curriculum so that they can build skills, knowledge and confidence. </a:t>
            </a:r>
            <a:endParaRPr sz="1800" dirty="0"/>
          </a:p>
          <a:p>
            <a:pPr marL="0" lvl="0" indent="0" algn="l" rtl="0">
              <a:spcBef>
                <a:spcPts val="1000"/>
              </a:spcBef>
              <a:spcAft>
                <a:spcPts val="0"/>
              </a:spcAft>
              <a:buNone/>
            </a:pPr>
            <a:r>
              <a:rPr lang="en-GB" sz="1800" b="1" dirty="0"/>
              <a:t>Use scenarios and strategies </a:t>
            </a:r>
            <a:r>
              <a:rPr lang="en-GB" sz="1800" dirty="0"/>
              <a:t>to help pupils understand how to manage problems online and, when and where to seek help. Include relevant and realistic examples.</a:t>
            </a:r>
            <a:endParaRPr sz="1800" dirty="0"/>
          </a:p>
          <a:p>
            <a:pPr marL="0" lvl="0" indent="0" algn="l" rtl="0">
              <a:spcBef>
                <a:spcPts val="1000"/>
              </a:spcBef>
              <a:spcAft>
                <a:spcPts val="0"/>
              </a:spcAft>
              <a:buNone/>
            </a:pPr>
            <a:r>
              <a:rPr lang="en-GB" sz="1800" b="1" dirty="0"/>
              <a:t>Encourage parents to be aware of how children spend their time online</a:t>
            </a:r>
            <a:r>
              <a:rPr lang="en-GB" sz="1800" dirty="0"/>
              <a:t> and to talk with them about risks (e.g. of age restricted content and ability to turn on ‘parental controls’).</a:t>
            </a:r>
            <a:endParaRPr sz="1800" dirty="0"/>
          </a:p>
          <a:p>
            <a:pPr marL="0" lvl="0" indent="0" algn="l" rtl="0">
              <a:spcBef>
                <a:spcPts val="0"/>
              </a:spcBef>
              <a:spcAft>
                <a:spcPts val="0"/>
              </a:spcAft>
              <a:buNone/>
            </a:pPr>
            <a:endParaRPr dirty="0"/>
          </a:p>
          <a:p>
            <a:pPr marL="0" lvl="0" indent="0" algn="l" rtl="0">
              <a:spcBef>
                <a:spcPts val="1600"/>
              </a:spcBef>
              <a:spcAft>
                <a:spcPts val="1600"/>
              </a:spcAft>
              <a:buNone/>
            </a:pPr>
            <a:endParaRPr dirty="0"/>
          </a:p>
        </p:txBody>
      </p:sp>
      <p:sp>
        <p:nvSpPr>
          <p:cNvPr id="663" name="Google Shape;663;p93"/>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664" name="Google Shape;664;p93"/>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69</a:t>
            </a:fld>
            <a:endParaRPr dirty="0"/>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Shape 668"/>
        <p:cNvGrpSpPr/>
        <p:nvPr/>
      </p:nvGrpSpPr>
      <p:grpSpPr>
        <a:xfrm>
          <a:off x="0" y="0"/>
          <a:ext cx="0" cy="0"/>
          <a:chOff x="0" y="0"/>
          <a:chExt cx="0" cy="0"/>
        </a:xfrm>
      </p:grpSpPr>
      <p:sp>
        <p:nvSpPr>
          <p:cNvPr id="669" name="Google Shape;669;p94"/>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Good practice approaches (3)</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670" name="Google Shape;670;p94"/>
          <p:cNvSpPr txBox="1">
            <a:spLocks noGrp="1"/>
          </p:cNvSpPr>
          <p:nvPr>
            <p:ph type="body" idx="1"/>
          </p:nvPr>
        </p:nvSpPr>
        <p:spPr>
          <a:xfrm>
            <a:off x="270000" y="914400"/>
            <a:ext cx="76077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b="1" dirty="0"/>
              <a:t>Create opportunities for pupils to reflect</a:t>
            </a:r>
            <a:r>
              <a:rPr lang="en-GB" sz="1800" dirty="0"/>
              <a:t> on how different interactions online make them feel and share strategies they can employ to deal with any negative experiences online. </a:t>
            </a:r>
            <a:endParaRPr sz="1800" dirty="0"/>
          </a:p>
          <a:p>
            <a:pPr marL="0" lvl="0" indent="0" algn="l" rtl="0">
              <a:spcBef>
                <a:spcPts val="1000"/>
              </a:spcBef>
              <a:spcAft>
                <a:spcPts val="0"/>
              </a:spcAft>
              <a:buNone/>
            </a:pPr>
            <a:r>
              <a:rPr lang="en-GB" sz="1800" b="1" dirty="0"/>
              <a:t>Embed teaching about online safety across the curriculum</a:t>
            </a:r>
            <a:r>
              <a:rPr lang="en-GB" sz="1800" dirty="0"/>
              <a:t>, and encourage conversations about online issues and online lives. </a:t>
            </a:r>
            <a:endParaRPr sz="1800" dirty="0"/>
          </a:p>
          <a:p>
            <a:pPr marL="0" lvl="0" indent="0" algn="l" rtl="0">
              <a:spcBef>
                <a:spcPts val="1000"/>
              </a:spcBef>
              <a:spcAft>
                <a:spcPts val="0"/>
              </a:spcAft>
              <a:buNone/>
            </a:pPr>
            <a:r>
              <a:rPr lang="en-GB" sz="1800" dirty="0"/>
              <a:t>When referring to websites such as those that allow the reporting of content, </a:t>
            </a:r>
            <a:r>
              <a:rPr lang="en-GB" sz="1800" b="1" dirty="0"/>
              <a:t>give pupils demonstrations</a:t>
            </a:r>
            <a:r>
              <a:rPr lang="en-GB" sz="1800" dirty="0"/>
              <a:t> rather than only providing links. This will empower pupils to act independently if they ever need to. </a:t>
            </a:r>
            <a:endParaRPr sz="1800" dirty="0"/>
          </a:p>
          <a:p>
            <a:pPr marL="0" lvl="0" indent="0" algn="l" rtl="0">
              <a:spcBef>
                <a:spcPts val="1000"/>
              </a:spcBef>
              <a:spcAft>
                <a:spcPts val="0"/>
              </a:spcAft>
              <a:buNone/>
            </a:pPr>
            <a:r>
              <a:rPr lang="en-GB" sz="1800" dirty="0"/>
              <a:t>Celebrate relevant events such as </a:t>
            </a:r>
            <a:r>
              <a:rPr lang="en-GB" sz="1800" u="sng" dirty="0">
                <a:solidFill>
                  <a:srgbClr val="0000FF"/>
                </a:solidFill>
                <a:hlinkClick r:id="rId3">
                  <a:extLst>
                    <a:ext uri="{A12FA001-AC4F-418D-AE19-62706E023703}">
                      <ahyp:hlinkClr xmlns:ahyp="http://schemas.microsoft.com/office/drawing/2018/hyperlinkcolor" val="tx"/>
                    </a:ext>
                  </a:extLst>
                </a:hlinkClick>
              </a:rPr>
              <a:t>www.saferinternetday.org.uk</a:t>
            </a:r>
            <a:r>
              <a:rPr lang="en-GB" sz="1800" dirty="0"/>
              <a:t>.   </a:t>
            </a:r>
            <a:endParaRPr sz="1800" dirty="0"/>
          </a:p>
          <a:p>
            <a:pPr marL="0" lvl="0" indent="0" algn="l" rtl="0">
              <a:spcBef>
                <a:spcPts val="1000"/>
              </a:spcBef>
              <a:spcAft>
                <a:spcPts val="0"/>
              </a:spcAft>
              <a:buNone/>
            </a:pPr>
            <a:endParaRPr sz="1800" dirty="0"/>
          </a:p>
          <a:p>
            <a:pPr marL="0" lvl="0" indent="0" algn="l" rtl="0">
              <a:spcBef>
                <a:spcPts val="0"/>
              </a:spcBef>
              <a:spcAft>
                <a:spcPts val="0"/>
              </a:spcAft>
              <a:buNone/>
            </a:pPr>
            <a:endParaRPr sz="1800" dirty="0"/>
          </a:p>
          <a:p>
            <a:pPr marL="0" lvl="0" indent="0" algn="l" rtl="0">
              <a:spcBef>
                <a:spcPts val="0"/>
              </a:spcBef>
              <a:spcAft>
                <a:spcPts val="0"/>
              </a:spcAft>
              <a:buClr>
                <a:schemeClr val="dk1"/>
              </a:buClr>
              <a:buSzPts val="1100"/>
              <a:buFont typeface="Arial"/>
              <a:buNone/>
            </a:pPr>
            <a:endParaRPr sz="1800" dirty="0"/>
          </a:p>
          <a:p>
            <a:pPr marL="0" lvl="0" indent="0" algn="l" rtl="0">
              <a:spcBef>
                <a:spcPts val="0"/>
              </a:spcBef>
              <a:spcAft>
                <a:spcPts val="0"/>
              </a:spcAft>
              <a:buNone/>
            </a:pPr>
            <a:endParaRPr sz="1800" dirty="0"/>
          </a:p>
          <a:p>
            <a:pPr marL="0" lvl="0" indent="0" algn="l" rtl="0">
              <a:spcBef>
                <a:spcPts val="1000"/>
              </a:spcBef>
              <a:spcAft>
                <a:spcPts val="0"/>
              </a:spcAft>
              <a:buNone/>
            </a:pPr>
            <a:endParaRPr sz="1800" dirty="0"/>
          </a:p>
          <a:p>
            <a:pPr marL="0" lvl="0" indent="0" algn="l" rtl="0">
              <a:lnSpc>
                <a:spcPct val="115000"/>
              </a:lnSpc>
              <a:spcBef>
                <a:spcPts val="1000"/>
              </a:spcBef>
              <a:spcAft>
                <a:spcPts val="0"/>
              </a:spcAft>
              <a:buNone/>
            </a:pPr>
            <a:endParaRPr sz="1800" dirty="0"/>
          </a:p>
          <a:p>
            <a:pPr marL="0" lvl="0" indent="0" algn="l" rtl="0">
              <a:spcBef>
                <a:spcPts val="0"/>
              </a:spcBef>
              <a:spcAft>
                <a:spcPts val="0"/>
              </a:spcAft>
              <a:buNone/>
            </a:pPr>
            <a:endParaRPr sz="1800" b="1" dirty="0"/>
          </a:p>
          <a:p>
            <a:pPr marL="0" lvl="0" indent="0" algn="l" rtl="0">
              <a:lnSpc>
                <a:spcPct val="100000"/>
              </a:lnSpc>
              <a:spcBef>
                <a:spcPts val="0"/>
              </a:spcBef>
              <a:spcAft>
                <a:spcPts val="0"/>
              </a:spcAft>
              <a:buNone/>
            </a:pPr>
            <a:endParaRPr sz="1800" dirty="0"/>
          </a:p>
          <a:p>
            <a:pPr marL="0" lvl="0" indent="0" algn="l" rtl="0">
              <a:lnSpc>
                <a:spcPct val="100000"/>
              </a:lnSpc>
              <a:spcBef>
                <a:spcPts val="0"/>
              </a:spcBef>
              <a:spcAft>
                <a:spcPts val="0"/>
              </a:spcAft>
              <a:buNone/>
            </a:pPr>
            <a:endParaRPr sz="1800" dirty="0"/>
          </a:p>
          <a:p>
            <a:pPr marL="0" lvl="0" indent="0" algn="l" rtl="0">
              <a:spcBef>
                <a:spcPts val="0"/>
              </a:spcBef>
              <a:spcAft>
                <a:spcPts val="0"/>
              </a:spcAft>
              <a:buNone/>
            </a:pPr>
            <a:endParaRPr dirty="0"/>
          </a:p>
          <a:p>
            <a:pPr marL="0" lvl="0" indent="0" algn="l" rtl="0">
              <a:spcBef>
                <a:spcPts val="1600"/>
              </a:spcBef>
              <a:spcAft>
                <a:spcPts val="1600"/>
              </a:spcAft>
              <a:buNone/>
            </a:pPr>
            <a:endParaRPr dirty="0"/>
          </a:p>
        </p:txBody>
      </p:sp>
      <p:sp>
        <p:nvSpPr>
          <p:cNvPr id="671" name="Google Shape;671;p94"/>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672" name="Google Shape;672;p94"/>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70</a:t>
            </a:fld>
            <a:endParaRPr dirty="0"/>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Shape 676"/>
        <p:cNvGrpSpPr/>
        <p:nvPr/>
      </p:nvGrpSpPr>
      <p:grpSpPr>
        <a:xfrm>
          <a:off x="0" y="0"/>
          <a:ext cx="0" cy="0"/>
          <a:chOff x="0" y="0"/>
          <a:chExt cx="0" cy="0"/>
        </a:xfrm>
      </p:grpSpPr>
      <p:sp>
        <p:nvSpPr>
          <p:cNvPr id="677" name="Google Shape;677;p95"/>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Good practice approaches (4)</a:t>
            </a: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solidFill>
                <a:srgbClr val="073763"/>
              </a:solidFill>
            </a:endParaRPr>
          </a:p>
        </p:txBody>
      </p:sp>
      <p:sp>
        <p:nvSpPr>
          <p:cNvPr id="678" name="Google Shape;678;p95"/>
          <p:cNvSpPr txBox="1">
            <a:spLocks noGrp="1"/>
          </p:cNvSpPr>
          <p:nvPr>
            <p:ph type="body" idx="1"/>
          </p:nvPr>
        </p:nvSpPr>
        <p:spPr>
          <a:xfrm>
            <a:off x="270000" y="914400"/>
            <a:ext cx="7722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Teachers can meet the needs of pupils by </a:t>
            </a:r>
            <a:r>
              <a:rPr lang="en-GB" sz="1800" b="1" dirty="0"/>
              <a:t>focusing on the key principles (e.g. privacy) and established harms</a:t>
            </a:r>
            <a:r>
              <a:rPr lang="en-GB" sz="1800" dirty="0"/>
              <a:t> covered in this module. Some teachers may want to stay up to date with the latest technology and trends but they do not have to in order to teach this content. </a:t>
            </a:r>
            <a:endParaRPr sz="1800" dirty="0"/>
          </a:p>
          <a:p>
            <a:pPr marL="0" lvl="0" indent="0" algn="l" rtl="0">
              <a:spcBef>
                <a:spcPts val="1000"/>
              </a:spcBef>
              <a:spcAft>
                <a:spcPts val="0"/>
              </a:spcAft>
              <a:buNone/>
            </a:pPr>
            <a:endParaRPr sz="1800" dirty="0"/>
          </a:p>
          <a:p>
            <a:pPr marL="0" lvl="0" indent="0" algn="l" rtl="0">
              <a:spcBef>
                <a:spcPts val="0"/>
              </a:spcBef>
              <a:spcAft>
                <a:spcPts val="0"/>
              </a:spcAft>
              <a:buNone/>
            </a:pPr>
            <a:endParaRPr sz="1800" dirty="0"/>
          </a:p>
          <a:p>
            <a:pPr marL="0" lvl="0" indent="0" algn="l" rtl="0">
              <a:spcBef>
                <a:spcPts val="0"/>
              </a:spcBef>
              <a:spcAft>
                <a:spcPts val="0"/>
              </a:spcAft>
              <a:buClr>
                <a:schemeClr val="dk1"/>
              </a:buClr>
              <a:buSzPts val="1100"/>
              <a:buFont typeface="Arial"/>
              <a:buNone/>
            </a:pPr>
            <a:endParaRPr sz="1800" dirty="0"/>
          </a:p>
          <a:p>
            <a:pPr marL="0" lvl="0" indent="0" algn="l" rtl="0">
              <a:spcBef>
                <a:spcPts val="0"/>
              </a:spcBef>
              <a:spcAft>
                <a:spcPts val="0"/>
              </a:spcAft>
              <a:buNone/>
            </a:pPr>
            <a:endParaRPr sz="1800" dirty="0"/>
          </a:p>
          <a:p>
            <a:pPr marL="0" lvl="0" indent="0" algn="l" rtl="0">
              <a:spcBef>
                <a:spcPts val="1000"/>
              </a:spcBef>
              <a:spcAft>
                <a:spcPts val="0"/>
              </a:spcAft>
              <a:buNone/>
            </a:pPr>
            <a:endParaRPr sz="1800" dirty="0"/>
          </a:p>
          <a:p>
            <a:pPr marL="0" lvl="0" indent="0" algn="l" rtl="0">
              <a:lnSpc>
                <a:spcPct val="115000"/>
              </a:lnSpc>
              <a:spcBef>
                <a:spcPts val="1000"/>
              </a:spcBef>
              <a:spcAft>
                <a:spcPts val="0"/>
              </a:spcAft>
              <a:buNone/>
            </a:pPr>
            <a:endParaRPr sz="1800" dirty="0"/>
          </a:p>
          <a:p>
            <a:pPr marL="0" lvl="0" indent="0" algn="l" rtl="0">
              <a:spcBef>
                <a:spcPts val="0"/>
              </a:spcBef>
              <a:spcAft>
                <a:spcPts val="0"/>
              </a:spcAft>
              <a:buNone/>
            </a:pPr>
            <a:endParaRPr sz="1800" b="1" dirty="0"/>
          </a:p>
          <a:p>
            <a:pPr marL="0" lvl="0" indent="0" algn="l" rtl="0">
              <a:lnSpc>
                <a:spcPct val="100000"/>
              </a:lnSpc>
              <a:spcBef>
                <a:spcPts val="0"/>
              </a:spcBef>
              <a:spcAft>
                <a:spcPts val="0"/>
              </a:spcAft>
              <a:buNone/>
            </a:pPr>
            <a:endParaRPr sz="1800" dirty="0"/>
          </a:p>
          <a:p>
            <a:pPr marL="0" lvl="0" indent="0" algn="l" rtl="0">
              <a:lnSpc>
                <a:spcPct val="100000"/>
              </a:lnSpc>
              <a:spcBef>
                <a:spcPts val="0"/>
              </a:spcBef>
              <a:spcAft>
                <a:spcPts val="0"/>
              </a:spcAft>
              <a:buNone/>
            </a:pPr>
            <a:endParaRPr sz="1800" dirty="0"/>
          </a:p>
          <a:p>
            <a:pPr marL="0" lvl="0" indent="0" algn="l" rtl="0">
              <a:spcBef>
                <a:spcPts val="0"/>
              </a:spcBef>
              <a:spcAft>
                <a:spcPts val="0"/>
              </a:spcAft>
              <a:buNone/>
            </a:pPr>
            <a:endParaRPr dirty="0"/>
          </a:p>
          <a:p>
            <a:pPr marL="0" lvl="0" indent="0" algn="l" rtl="0">
              <a:spcBef>
                <a:spcPts val="1600"/>
              </a:spcBef>
              <a:spcAft>
                <a:spcPts val="1600"/>
              </a:spcAft>
              <a:buNone/>
            </a:pPr>
            <a:endParaRPr dirty="0"/>
          </a:p>
        </p:txBody>
      </p:sp>
      <p:sp>
        <p:nvSpPr>
          <p:cNvPr id="679" name="Google Shape;679;p95"/>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680" name="Google Shape;680;p95"/>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71</a:t>
            </a:fld>
            <a:endParaRPr dirty="0"/>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Shape 684"/>
        <p:cNvGrpSpPr/>
        <p:nvPr/>
      </p:nvGrpSpPr>
      <p:grpSpPr>
        <a:xfrm>
          <a:off x="0" y="0"/>
          <a:ext cx="0" cy="0"/>
          <a:chOff x="0" y="0"/>
          <a:chExt cx="0" cy="0"/>
        </a:xfrm>
      </p:grpSpPr>
      <p:sp>
        <p:nvSpPr>
          <p:cNvPr id="685" name="Google Shape;685;p96"/>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Further information</a:t>
            </a:r>
            <a:endParaRPr dirty="0"/>
          </a:p>
        </p:txBody>
      </p:sp>
      <p:sp>
        <p:nvSpPr>
          <p:cNvPr id="686" name="Google Shape;686;p96"/>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800" dirty="0"/>
              <a:t>Teachers should be familiar with (and where appropriate can refer pupils and parents/carers to) the following: </a:t>
            </a:r>
            <a:endParaRPr sz="1800" dirty="0"/>
          </a:p>
          <a:p>
            <a:pPr marL="457200" lvl="0" indent="-342900" algn="l" rtl="0">
              <a:spcBef>
                <a:spcPts val="1000"/>
              </a:spcBef>
              <a:spcAft>
                <a:spcPts val="0"/>
              </a:spcAft>
              <a:buSzPts val="1800"/>
              <a:buChar char="●"/>
            </a:pPr>
            <a:r>
              <a:rPr lang="en-GB" sz="1800" u="sng" dirty="0">
                <a:solidFill>
                  <a:srgbClr val="0000FF"/>
                </a:solidFill>
                <a:hlinkClick r:id="rId3">
                  <a:extLst>
                    <a:ext uri="{A12FA001-AC4F-418D-AE19-62706E023703}">
                      <ahyp:hlinkClr xmlns:ahyp="http://schemas.microsoft.com/office/drawing/2018/hyperlinkcolor" val="tx"/>
                    </a:ext>
                  </a:extLst>
                </a:hlinkClick>
              </a:rPr>
              <a:t>Childline</a:t>
            </a:r>
            <a:r>
              <a:rPr lang="en-GB" sz="1800" dirty="0">
                <a:solidFill>
                  <a:srgbClr val="0000FF"/>
                </a:solidFill>
              </a:rPr>
              <a:t> </a:t>
            </a:r>
            <a:endParaRPr sz="1800" dirty="0">
              <a:solidFill>
                <a:srgbClr val="0000FF"/>
              </a:solidFill>
            </a:endParaRPr>
          </a:p>
          <a:p>
            <a:pPr marL="457200" lvl="0" indent="-342900" algn="l" rtl="0">
              <a:spcBef>
                <a:spcPts val="0"/>
              </a:spcBef>
              <a:spcAft>
                <a:spcPts val="0"/>
              </a:spcAft>
              <a:buSzPts val="1800"/>
              <a:buChar char="●"/>
            </a:pPr>
            <a:r>
              <a:rPr lang="en-GB" sz="1800" u="sng" dirty="0">
                <a:solidFill>
                  <a:srgbClr val="0000FF"/>
                </a:solidFill>
                <a:hlinkClick r:id="rId4">
                  <a:extLst>
                    <a:ext uri="{A12FA001-AC4F-418D-AE19-62706E023703}">
                      <ahyp:hlinkClr xmlns:ahyp="http://schemas.microsoft.com/office/drawing/2018/hyperlinkcolor" val="tx"/>
                    </a:ext>
                  </a:extLst>
                </a:hlinkClick>
              </a:rPr>
              <a:t>NCA CEOP</a:t>
            </a:r>
            <a:r>
              <a:rPr lang="en-GB" sz="1800" dirty="0">
                <a:solidFill>
                  <a:srgbClr val="0000FF"/>
                </a:solidFill>
              </a:rPr>
              <a:t> </a:t>
            </a:r>
            <a:endParaRPr sz="1800" dirty="0">
              <a:solidFill>
                <a:srgbClr val="0000FF"/>
              </a:solidFill>
            </a:endParaRPr>
          </a:p>
          <a:p>
            <a:pPr marL="457200" lvl="0" indent="-342900" algn="l" rtl="0">
              <a:spcBef>
                <a:spcPts val="0"/>
              </a:spcBef>
              <a:spcAft>
                <a:spcPts val="0"/>
              </a:spcAft>
              <a:buSzPts val="1800"/>
              <a:buChar char="●"/>
            </a:pPr>
            <a:r>
              <a:rPr lang="en-GB" sz="1800" u="sng" dirty="0">
                <a:solidFill>
                  <a:srgbClr val="0000FF"/>
                </a:solidFill>
                <a:hlinkClick r:id="rId5">
                  <a:extLst>
                    <a:ext uri="{A12FA001-AC4F-418D-AE19-62706E023703}">
                      <ahyp:hlinkClr xmlns:ahyp="http://schemas.microsoft.com/office/drawing/2018/hyperlinkcolor" val="tx"/>
                    </a:ext>
                  </a:extLst>
                </a:hlinkClick>
              </a:rPr>
              <a:t>Internet Watch Foundation </a:t>
            </a:r>
            <a:endParaRPr sz="1800" dirty="0">
              <a:solidFill>
                <a:srgbClr val="0000FF"/>
              </a:solidFill>
            </a:endParaRPr>
          </a:p>
          <a:p>
            <a:pPr marL="457200" lvl="0" indent="-342900" algn="l" rtl="0">
              <a:spcBef>
                <a:spcPts val="0"/>
              </a:spcBef>
              <a:spcAft>
                <a:spcPts val="0"/>
              </a:spcAft>
              <a:buSzPts val="1800"/>
              <a:buChar char="●"/>
            </a:pPr>
            <a:r>
              <a:rPr lang="en-GB" sz="1800" u="sng" dirty="0">
                <a:solidFill>
                  <a:srgbClr val="0000FF"/>
                </a:solidFill>
                <a:hlinkClick r:id="rId6">
                  <a:extLst>
                    <a:ext uri="{A12FA001-AC4F-418D-AE19-62706E023703}">
                      <ahyp:hlinkClr xmlns:ahyp="http://schemas.microsoft.com/office/drawing/2018/hyperlinkcolor" val="tx"/>
                    </a:ext>
                  </a:extLst>
                </a:hlinkClick>
              </a:rPr>
              <a:t>Thinkuknow</a:t>
            </a:r>
            <a:r>
              <a:rPr lang="en-GB" sz="1800" dirty="0">
                <a:solidFill>
                  <a:srgbClr val="0000FF"/>
                </a:solidFill>
              </a:rPr>
              <a:t> </a:t>
            </a:r>
            <a:endParaRPr sz="1800" dirty="0">
              <a:solidFill>
                <a:srgbClr val="0000FF"/>
              </a:solidFill>
            </a:endParaRPr>
          </a:p>
          <a:p>
            <a:pPr marL="457200" lvl="0" indent="-342900" algn="l" rtl="0">
              <a:lnSpc>
                <a:spcPct val="115000"/>
              </a:lnSpc>
              <a:spcBef>
                <a:spcPts val="0"/>
              </a:spcBef>
              <a:spcAft>
                <a:spcPts val="0"/>
              </a:spcAft>
              <a:buSzPts val="1800"/>
              <a:buChar char="●"/>
            </a:pPr>
            <a:r>
              <a:rPr lang="en-GB" sz="1800" u="sng" dirty="0">
                <a:solidFill>
                  <a:srgbClr val="0000FF"/>
                </a:solidFill>
                <a:hlinkClick r:id="rId7">
                  <a:extLst>
                    <a:ext uri="{A12FA001-AC4F-418D-AE19-62706E023703}">
                      <ahyp:hlinkClr xmlns:ahyp="http://schemas.microsoft.com/office/drawing/2018/hyperlinkcolor" val="tx"/>
                    </a:ext>
                  </a:extLst>
                </a:hlinkClick>
              </a:rPr>
              <a:t>UK Safer Internet Centre</a:t>
            </a:r>
            <a:endParaRPr sz="1800" dirty="0">
              <a:solidFill>
                <a:srgbClr val="0000FF"/>
              </a:solidFill>
            </a:endParaRPr>
          </a:p>
          <a:p>
            <a:pPr marL="457200" lvl="0" indent="-342900" algn="l" rtl="0">
              <a:lnSpc>
                <a:spcPct val="115000"/>
              </a:lnSpc>
              <a:spcBef>
                <a:spcPts val="0"/>
              </a:spcBef>
              <a:spcAft>
                <a:spcPts val="0"/>
              </a:spcAft>
              <a:buSzPts val="1800"/>
              <a:buChar char="●"/>
            </a:pPr>
            <a:r>
              <a:rPr lang="en-GB" sz="1800" u="sng" dirty="0">
                <a:solidFill>
                  <a:srgbClr val="0000FF"/>
                </a:solidFill>
                <a:hlinkClick r:id="rId8">
                  <a:extLst>
                    <a:ext uri="{A12FA001-AC4F-418D-AE19-62706E023703}">
                      <ahyp:hlinkClr xmlns:ahyp="http://schemas.microsoft.com/office/drawing/2018/hyperlinkcolor" val="tx"/>
                    </a:ext>
                  </a:extLst>
                </a:hlinkClick>
              </a:rPr>
              <a:t>Revenge Porn Helpline</a:t>
            </a:r>
            <a:endParaRPr sz="1800" u="sng" dirty="0">
              <a:solidFill>
                <a:srgbClr val="0000FF"/>
              </a:solidFill>
            </a:endParaRPr>
          </a:p>
          <a:p>
            <a:pPr marL="457200" lvl="0" indent="-342900" algn="l" rtl="0">
              <a:lnSpc>
                <a:spcPct val="115000"/>
              </a:lnSpc>
              <a:spcBef>
                <a:spcPts val="0"/>
              </a:spcBef>
              <a:spcAft>
                <a:spcPts val="0"/>
              </a:spcAft>
              <a:buSzPts val="1800"/>
              <a:buChar char="●"/>
            </a:pPr>
            <a:r>
              <a:rPr lang="en-GB" sz="1800" u="sng" dirty="0">
                <a:solidFill>
                  <a:srgbClr val="0000FF"/>
                </a:solidFill>
                <a:hlinkClick r:id="rId9">
                  <a:extLst>
                    <a:ext uri="{A12FA001-AC4F-418D-AE19-62706E023703}">
                      <ahyp:hlinkClr xmlns:ahyp="http://schemas.microsoft.com/office/drawing/2018/hyperlinkcolor" val="tx"/>
                    </a:ext>
                  </a:extLst>
                </a:hlinkClick>
              </a:rPr>
              <a:t>Report Harmful Content</a:t>
            </a:r>
            <a:endParaRPr sz="1800" u="sng" dirty="0">
              <a:solidFill>
                <a:srgbClr val="0000FF"/>
              </a:solidFill>
            </a:endParaRPr>
          </a:p>
          <a:p>
            <a:pPr marL="0" lvl="0" indent="0" algn="l" rtl="0">
              <a:spcBef>
                <a:spcPts val="0"/>
              </a:spcBef>
              <a:spcAft>
                <a:spcPts val="0"/>
              </a:spcAft>
              <a:buNone/>
            </a:pPr>
            <a:endParaRPr sz="1800" dirty="0"/>
          </a:p>
          <a:p>
            <a:pPr marL="0" lvl="0" indent="0" algn="l" rtl="0">
              <a:spcBef>
                <a:spcPts val="1600"/>
              </a:spcBef>
              <a:spcAft>
                <a:spcPts val="0"/>
              </a:spcAft>
              <a:buClr>
                <a:schemeClr val="dk1"/>
              </a:buClr>
              <a:buSzPts val="1100"/>
              <a:buFont typeface="Arial"/>
              <a:buNone/>
            </a:pPr>
            <a:endParaRPr sz="1800" dirty="0"/>
          </a:p>
          <a:p>
            <a:pPr marL="0" lvl="0" indent="0" algn="l" rtl="0">
              <a:spcBef>
                <a:spcPts val="1600"/>
              </a:spcBef>
              <a:spcAft>
                <a:spcPts val="1600"/>
              </a:spcAft>
              <a:buNone/>
            </a:pPr>
            <a:endParaRPr dirty="0">
              <a:solidFill>
                <a:schemeClr val="dk1"/>
              </a:solidFill>
            </a:endParaRPr>
          </a:p>
        </p:txBody>
      </p:sp>
      <p:sp>
        <p:nvSpPr>
          <p:cNvPr id="687" name="Google Shape;687;p96"/>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688" name="Google Shape;688;p96"/>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72</a:t>
            </a:fld>
            <a:endParaRPr dirty="0"/>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Shape 692"/>
        <p:cNvGrpSpPr/>
        <p:nvPr/>
      </p:nvGrpSpPr>
      <p:grpSpPr>
        <a:xfrm>
          <a:off x="0" y="0"/>
          <a:ext cx="0" cy="0"/>
          <a:chOff x="0" y="0"/>
          <a:chExt cx="0" cy="0"/>
        </a:xfrm>
      </p:grpSpPr>
      <p:sp>
        <p:nvSpPr>
          <p:cNvPr id="693" name="Google Shape;693;p97"/>
          <p:cNvSpPr txBox="1">
            <a:spLocks noGrp="1"/>
          </p:cNvSpPr>
          <p:nvPr>
            <p:ph type="title"/>
          </p:nvPr>
        </p:nvSpPr>
        <p:spPr>
          <a:xfrm>
            <a:off x="621300" y="2157300"/>
            <a:ext cx="7901400" cy="8289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Activities and templates for trainers</a:t>
            </a:r>
            <a:endParaRPr dirty="0">
              <a:solidFill>
                <a:srgbClr val="FFFFFF"/>
              </a:solidFill>
            </a:endParaRPr>
          </a:p>
        </p:txBody>
      </p:sp>
      <p:sp>
        <p:nvSpPr>
          <p:cNvPr id="694" name="Google Shape;694;p97"/>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73</a:t>
            </a:fld>
            <a:endParaRPr dirty="0"/>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Shape 698"/>
        <p:cNvGrpSpPr/>
        <p:nvPr/>
      </p:nvGrpSpPr>
      <p:grpSpPr>
        <a:xfrm>
          <a:off x="0" y="0"/>
          <a:ext cx="0" cy="0"/>
          <a:chOff x="0" y="0"/>
          <a:chExt cx="0" cy="0"/>
        </a:xfrm>
      </p:grpSpPr>
      <p:sp>
        <p:nvSpPr>
          <p:cNvPr id="699" name="Google Shape;699;p98"/>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About these activities and templates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00" name="Google Shape;700;p98"/>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Subject leads can use the following templates and training activities to plan training on teaching the new curriculum topics. </a:t>
            </a:r>
            <a:endParaRPr sz="1800" dirty="0"/>
          </a:p>
          <a:p>
            <a:pPr marL="0" lvl="0" indent="0" algn="l" rtl="0">
              <a:spcBef>
                <a:spcPts val="1000"/>
              </a:spcBef>
              <a:spcAft>
                <a:spcPts val="0"/>
              </a:spcAft>
              <a:buNone/>
            </a:pPr>
            <a:r>
              <a:rPr lang="en-GB" sz="1800" dirty="0"/>
              <a:t>You can: </a:t>
            </a:r>
            <a:endParaRPr sz="1800" dirty="0"/>
          </a:p>
          <a:p>
            <a:pPr marL="457200" lvl="0" indent="-342900" algn="l" rtl="0">
              <a:spcBef>
                <a:spcPts val="1000"/>
              </a:spcBef>
              <a:spcAft>
                <a:spcPts val="0"/>
              </a:spcAft>
              <a:buSzPts val="1800"/>
              <a:buChar char="●"/>
            </a:pPr>
            <a:r>
              <a:rPr lang="en-GB" sz="1800" b="1" dirty="0"/>
              <a:t>move slides</a:t>
            </a:r>
            <a:r>
              <a:rPr lang="en-GB" sz="1800" dirty="0"/>
              <a:t> - e.g. ‘rate your confidence (before training)’ - to the point in the presentation where you want to carry out that activity</a:t>
            </a:r>
            <a:endParaRPr sz="1800" dirty="0"/>
          </a:p>
          <a:p>
            <a:pPr marL="457200" lvl="0" indent="-342900" algn="l" rtl="0">
              <a:spcBef>
                <a:spcPts val="0"/>
              </a:spcBef>
              <a:spcAft>
                <a:spcPts val="0"/>
              </a:spcAft>
              <a:buSzPts val="1800"/>
              <a:buChar char="●"/>
            </a:pPr>
            <a:r>
              <a:rPr lang="en-GB" sz="1800" b="1" dirty="0"/>
              <a:t>delete slides</a:t>
            </a:r>
            <a:r>
              <a:rPr lang="en-GB" sz="1800" dirty="0"/>
              <a:t> if you are not covering those curriculum elements at this time </a:t>
            </a:r>
            <a:endParaRPr sz="1800" dirty="0"/>
          </a:p>
        </p:txBody>
      </p:sp>
      <p:sp>
        <p:nvSpPr>
          <p:cNvPr id="701" name="Google Shape;701;p98"/>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74</a:t>
            </a:fld>
            <a:endParaRPr dirty="0"/>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Shape 705"/>
        <p:cNvGrpSpPr/>
        <p:nvPr/>
      </p:nvGrpSpPr>
      <p:grpSpPr>
        <a:xfrm>
          <a:off x="0" y="0"/>
          <a:ext cx="0" cy="0"/>
          <a:chOff x="0" y="0"/>
          <a:chExt cx="0" cy="0"/>
        </a:xfrm>
      </p:grpSpPr>
      <p:sp>
        <p:nvSpPr>
          <p:cNvPr id="706" name="Google Shape;706;p99"/>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Training activity: </a:t>
            </a:r>
            <a:endParaRPr dirty="0">
              <a:solidFill>
                <a:schemeClr val="accent1"/>
              </a:solidFill>
            </a:endParaRPr>
          </a:p>
          <a:p>
            <a:pPr marL="0" lvl="0" indent="0" algn="ctr" rtl="0">
              <a:spcBef>
                <a:spcPts val="0"/>
              </a:spcBef>
              <a:spcAft>
                <a:spcPts val="0"/>
              </a:spcAft>
              <a:buNone/>
            </a:pPr>
            <a:r>
              <a:rPr lang="en-GB" dirty="0">
                <a:solidFill>
                  <a:schemeClr val="accent1"/>
                </a:solidFill>
              </a:rPr>
              <a:t>Rate your confidence</a:t>
            </a:r>
            <a:endParaRPr dirty="0">
              <a:solidFill>
                <a:schemeClr val="accent1"/>
              </a:solidFill>
            </a:endParaRPr>
          </a:p>
        </p:txBody>
      </p:sp>
      <p:sp>
        <p:nvSpPr>
          <p:cNvPr id="707" name="Google Shape;707;p99"/>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75</a:t>
            </a:fld>
            <a:endParaRPr dirty="0"/>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Shape 711"/>
        <p:cNvGrpSpPr/>
        <p:nvPr/>
      </p:nvGrpSpPr>
      <p:grpSpPr>
        <a:xfrm>
          <a:off x="0" y="0"/>
          <a:ext cx="0" cy="0"/>
          <a:chOff x="0" y="0"/>
          <a:chExt cx="0" cy="0"/>
        </a:xfrm>
      </p:grpSpPr>
      <p:sp>
        <p:nvSpPr>
          <p:cNvPr id="712" name="Google Shape;712;p100"/>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Rate your confidence (trainer notes)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13" name="Google Shape;713;p100"/>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Ask your colleagues to rate confidence before and after topic training using the slides in this deck.</a:t>
            </a:r>
            <a:endParaRPr sz="1800" dirty="0"/>
          </a:p>
          <a:p>
            <a:pPr marL="0" lvl="0" indent="0" algn="l" rtl="0">
              <a:spcBef>
                <a:spcPts val="1600"/>
              </a:spcBef>
              <a:spcAft>
                <a:spcPts val="0"/>
              </a:spcAft>
              <a:buNone/>
            </a:pPr>
            <a:r>
              <a:rPr lang="en-GB" sz="2200" b="1" dirty="0"/>
              <a:t>Before training</a:t>
            </a:r>
            <a:br>
              <a:rPr lang="en-GB" sz="1800" dirty="0"/>
            </a:br>
            <a:r>
              <a:rPr lang="en-GB" sz="1800" dirty="0"/>
              <a:t>Ask teachers to think about where they currently fit on the scale. </a:t>
            </a:r>
            <a:endParaRPr sz="1800" dirty="0"/>
          </a:p>
          <a:p>
            <a:pPr marL="0" lvl="0" indent="0" algn="l" rtl="0">
              <a:spcBef>
                <a:spcPts val="1600"/>
              </a:spcBef>
              <a:spcAft>
                <a:spcPts val="0"/>
              </a:spcAft>
              <a:buNone/>
            </a:pPr>
            <a:r>
              <a:rPr lang="en-GB" sz="2200" b="1" dirty="0"/>
              <a:t>After training</a:t>
            </a:r>
            <a:br>
              <a:rPr lang="en-GB" sz="1800" dirty="0"/>
            </a:br>
            <a:r>
              <a:rPr lang="en-GB" sz="1800" dirty="0"/>
              <a:t>Ask teachers to rate their confidence again and talk about changes. You might want to repeat this activity at later check ins.</a:t>
            </a:r>
            <a:endParaRPr sz="1800" dirty="0"/>
          </a:p>
          <a:p>
            <a:pPr marL="0" lvl="0" indent="0" algn="l" rtl="0">
              <a:spcBef>
                <a:spcPts val="1600"/>
              </a:spcBef>
              <a:spcAft>
                <a:spcPts val="0"/>
              </a:spcAft>
              <a:buNone/>
            </a:pPr>
            <a:r>
              <a:rPr lang="en-GB" sz="1800" dirty="0"/>
              <a:t>If teachers still rate confidence as low, discuss ways you can develop their subject knowledge, offer peer support etc.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714" name="Google Shape;714;p100"/>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76</a:t>
            </a:fld>
            <a:endParaRPr dirty="0"/>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Shape 718"/>
        <p:cNvGrpSpPr/>
        <p:nvPr/>
      </p:nvGrpSpPr>
      <p:grpSpPr>
        <a:xfrm>
          <a:off x="0" y="0"/>
          <a:ext cx="0" cy="0"/>
          <a:chOff x="0" y="0"/>
          <a:chExt cx="0" cy="0"/>
        </a:xfrm>
      </p:grpSpPr>
      <p:sp>
        <p:nvSpPr>
          <p:cNvPr id="719" name="Google Shape;719;p101"/>
          <p:cNvSpPr txBo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1600"/>
              </a:spcAft>
              <a:buNone/>
            </a:pPr>
            <a:r>
              <a:rPr lang="en-GB" sz="2400" b="1" dirty="0">
                <a:solidFill>
                  <a:schemeClr val="tx1"/>
                </a:solidFill>
              </a:rPr>
              <a:t>How do you feel about teaching this topic? </a:t>
            </a:r>
            <a:endParaRPr sz="2400" b="1" dirty="0">
              <a:solidFill>
                <a:schemeClr val="tx1"/>
              </a:solidFill>
            </a:endParaRPr>
          </a:p>
        </p:txBody>
      </p:sp>
      <p:cxnSp>
        <p:nvCxnSpPr>
          <p:cNvPr id="720" name="Google Shape;720;p101">
            <a:extLst>
              <a:ext uri="{C183D7F6-B498-43B3-948B-1728B52AA6E4}">
                <adec:decorative xmlns:adec="http://schemas.microsoft.com/office/drawing/2017/decorative" val="1"/>
              </a:ext>
            </a:extLst>
          </p:cNvPr>
          <p:cNvCxnSpPr/>
          <p:nvPr/>
        </p:nvCxnSpPr>
        <p:spPr>
          <a:xfrm rot="10800000" flipH="1">
            <a:off x="748800" y="3958300"/>
            <a:ext cx="7442700" cy="14700"/>
          </a:xfrm>
          <a:prstGeom prst="straightConnector1">
            <a:avLst/>
          </a:prstGeom>
          <a:noFill/>
          <a:ln w="38100" cap="flat" cmpd="sng">
            <a:solidFill>
              <a:srgbClr val="595959"/>
            </a:solidFill>
            <a:prstDash val="solid"/>
            <a:round/>
            <a:headEnd type="none" w="sm" len="sm"/>
            <a:tailEnd type="none" w="sm" len="sm"/>
          </a:ln>
        </p:spPr>
      </p:cxnSp>
      <p:sp>
        <p:nvSpPr>
          <p:cNvPr id="721" name="Google Shape;721;p101"/>
          <p:cNvSpPr txBox="1"/>
          <p:nvPr/>
        </p:nvSpPr>
        <p:spPr>
          <a:xfrm>
            <a:off x="74880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Not confident at all</a:t>
            </a:r>
            <a:endParaRPr sz="1800" b="1" i="0" u="none" strike="noStrike" cap="none" dirty="0">
              <a:solidFill>
                <a:srgbClr val="000000"/>
              </a:solidFill>
              <a:latin typeface="Arial"/>
              <a:ea typeface="Arial"/>
              <a:cs typeface="Arial"/>
              <a:sym typeface="Arial"/>
            </a:endParaRPr>
          </a:p>
        </p:txBody>
      </p:sp>
      <p:sp>
        <p:nvSpPr>
          <p:cNvPr id="722" name="Google Shape;722;p101"/>
          <p:cNvSpPr txBox="1"/>
          <p:nvPr/>
        </p:nvSpPr>
        <p:spPr>
          <a:xfrm>
            <a:off x="664185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Very confident</a:t>
            </a:r>
            <a:endParaRPr sz="1800" b="1" i="0" u="none" strike="noStrike" cap="none" dirty="0">
              <a:solidFill>
                <a:srgbClr val="000000"/>
              </a:solidFill>
              <a:latin typeface="Arial"/>
              <a:ea typeface="Arial"/>
              <a:cs typeface="Arial"/>
              <a:sym typeface="Arial"/>
            </a:endParaRPr>
          </a:p>
        </p:txBody>
      </p:sp>
      <p:graphicFrame>
        <p:nvGraphicFramePr>
          <p:cNvPr id="723" name="Google Shape;723;p101"/>
          <p:cNvGraphicFramePr/>
          <p:nvPr>
            <p:extLst>
              <p:ext uri="{D42A27DB-BD31-4B8C-83A1-F6EECF244321}">
                <p14:modId xmlns:p14="http://schemas.microsoft.com/office/powerpoint/2010/main" val="4050457472"/>
              </p:ext>
            </p:extLst>
          </p:nvPr>
        </p:nvGraphicFramePr>
        <p:xfrm>
          <a:off x="850650" y="3474650"/>
          <a:ext cx="7239000" cy="396210"/>
        </p:xfrm>
        <a:graphic>
          <a:graphicData uri="http://schemas.openxmlformats.org/drawingml/2006/table">
            <a:tbl>
              <a:tblPr firstRow="1">
                <a:noFill/>
                <a:tableStyleId>{081540A0-294C-41EE-8C47-05744BAB5526}</a:tableStyleId>
              </a:tblPr>
              <a:tblGrid>
                <a:gridCol w="723900">
                  <a:extLst>
                    <a:ext uri="{9D8B030D-6E8A-4147-A177-3AD203B41FA5}">
                      <a16:colId xmlns:a16="http://schemas.microsoft.com/office/drawing/2014/main" val="20000"/>
                    </a:ext>
                  </a:extLst>
                </a:gridCol>
                <a:gridCol w="723900">
                  <a:extLst>
                    <a:ext uri="{9D8B030D-6E8A-4147-A177-3AD203B41FA5}">
                      <a16:colId xmlns:a16="http://schemas.microsoft.com/office/drawing/2014/main" val="20001"/>
                    </a:ext>
                  </a:extLst>
                </a:gridCol>
                <a:gridCol w="723900">
                  <a:extLst>
                    <a:ext uri="{9D8B030D-6E8A-4147-A177-3AD203B41FA5}">
                      <a16:colId xmlns:a16="http://schemas.microsoft.com/office/drawing/2014/main" val="20002"/>
                    </a:ext>
                  </a:extLst>
                </a:gridCol>
                <a:gridCol w="723900">
                  <a:extLst>
                    <a:ext uri="{9D8B030D-6E8A-4147-A177-3AD203B41FA5}">
                      <a16:colId xmlns:a16="http://schemas.microsoft.com/office/drawing/2014/main" val="20003"/>
                    </a:ext>
                  </a:extLst>
                </a:gridCol>
                <a:gridCol w="723900">
                  <a:extLst>
                    <a:ext uri="{9D8B030D-6E8A-4147-A177-3AD203B41FA5}">
                      <a16:colId xmlns:a16="http://schemas.microsoft.com/office/drawing/2014/main" val="20004"/>
                    </a:ext>
                  </a:extLst>
                </a:gridCol>
                <a:gridCol w="723900">
                  <a:extLst>
                    <a:ext uri="{9D8B030D-6E8A-4147-A177-3AD203B41FA5}">
                      <a16:colId xmlns:a16="http://schemas.microsoft.com/office/drawing/2014/main" val="20005"/>
                    </a:ext>
                  </a:extLst>
                </a:gridCol>
                <a:gridCol w="723900">
                  <a:extLst>
                    <a:ext uri="{9D8B030D-6E8A-4147-A177-3AD203B41FA5}">
                      <a16:colId xmlns:a16="http://schemas.microsoft.com/office/drawing/2014/main" val="20006"/>
                    </a:ext>
                  </a:extLst>
                </a:gridCol>
                <a:gridCol w="723900">
                  <a:extLst>
                    <a:ext uri="{9D8B030D-6E8A-4147-A177-3AD203B41FA5}">
                      <a16:colId xmlns:a16="http://schemas.microsoft.com/office/drawing/2014/main" val="20007"/>
                    </a:ext>
                  </a:extLst>
                </a:gridCol>
                <a:gridCol w="723900">
                  <a:extLst>
                    <a:ext uri="{9D8B030D-6E8A-4147-A177-3AD203B41FA5}">
                      <a16:colId xmlns:a16="http://schemas.microsoft.com/office/drawing/2014/main" val="20008"/>
                    </a:ext>
                  </a:extLst>
                </a:gridCol>
                <a:gridCol w="723900">
                  <a:extLst>
                    <a:ext uri="{9D8B030D-6E8A-4147-A177-3AD203B41FA5}">
                      <a16:colId xmlns:a16="http://schemas.microsoft.com/office/drawing/2014/main" val="20009"/>
                    </a:ext>
                  </a:extLst>
                </a:gridCol>
              </a:tblGrid>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2</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3</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4</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5</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6</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7</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8</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9</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10</a:t>
                      </a:r>
                      <a:endParaRPr sz="1400" u="none" strike="noStrike" cap="none" dirty="0"/>
                    </a:p>
                  </a:txBody>
                  <a:tcPr marL="91425" marR="91425" marT="91425" marB="91425"/>
                </a:tc>
                <a:extLst>
                  <a:ext uri="{0D108BD9-81ED-4DB2-BD59-A6C34878D82A}">
                    <a16:rowId xmlns:a16="http://schemas.microsoft.com/office/drawing/2014/main" val="10000"/>
                  </a:ext>
                </a:extLst>
              </a:tr>
            </a:tbl>
          </a:graphicData>
        </a:graphic>
      </p:graphicFrame>
      <p:sp>
        <p:nvSpPr>
          <p:cNvPr id="724" name="Google Shape;724;p101"/>
          <p:cNvSpPr txBox="1">
            <a:spLocks noGrp="1"/>
          </p:cNvSpPr>
          <p:nvPr>
            <p:ph type="title"/>
          </p:nvPr>
        </p:nvSpPr>
        <p:spPr>
          <a:xfrm>
            <a:off x="270000" y="216425"/>
            <a:ext cx="85623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Rate your confidence (</a:t>
            </a:r>
            <a:r>
              <a:rPr lang="en-GB" b="1" dirty="0"/>
              <a:t>before</a:t>
            </a:r>
            <a:r>
              <a:rPr lang="en-GB" dirty="0"/>
              <a:t> training)</a:t>
            </a:r>
            <a:endParaRPr b="1" dirty="0"/>
          </a:p>
          <a:p>
            <a:pPr marL="0" lvl="0" indent="0" algn="l" rtl="0">
              <a:spcBef>
                <a:spcPts val="0"/>
              </a:spcBef>
              <a:spcAft>
                <a:spcPts val="0"/>
              </a:spcAft>
              <a:buNone/>
            </a:pPr>
            <a:endParaRPr dirty="0">
              <a:solidFill>
                <a:srgbClr val="073763"/>
              </a:solidFill>
            </a:endParaRPr>
          </a:p>
        </p:txBody>
      </p:sp>
      <p:sp>
        <p:nvSpPr>
          <p:cNvPr id="725" name="Google Shape;725;p101"/>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77</a:t>
            </a:fld>
            <a:endParaRPr dirty="0"/>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Shape 729"/>
        <p:cNvGrpSpPr/>
        <p:nvPr/>
      </p:nvGrpSpPr>
      <p:grpSpPr>
        <a:xfrm>
          <a:off x="0" y="0"/>
          <a:ext cx="0" cy="0"/>
          <a:chOff x="0" y="0"/>
          <a:chExt cx="0" cy="0"/>
        </a:xfrm>
      </p:grpSpPr>
      <p:sp>
        <p:nvSpPr>
          <p:cNvPr id="730" name="Google Shape;730;p102"/>
          <p:cNvSpPr txBox="1">
            <a:spLocks noGrp="1"/>
          </p:cNvSpPr>
          <p:nvPr>
            <p:ph type="title"/>
          </p:nvPr>
        </p:nvSpPr>
        <p:spPr>
          <a:xfrm>
            <a:off x="270000" y="216425"/>
            <a:ext cx="85623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Rate your confidence (</a:t>
            </a:r>
            <a:r>
              <a:rPr lang="en-GB" b="1" dirty="0"/>
              <a:t>after</a:t>
            </a:r>
            <a:r>
              <a:rPr lang="en-GB" dirty="0"/>
              <a:t> training) </a:t>
            </a:r>
            <a:endParaRPr dirty="0"/>
          </a:p>
        </p:txBody>
      </p:sp>
      <p:sp>
        <p:nvSpPr>
          <p:cNvPr id="731" name="Google Shape;731;p102"/>
          <p:cNvSpPr txBox="1"/>
          <p:nvPr/>
        </p:nvSpPr>
        <p:spPr>
          <a:xfrm>
            <a:off x="311700" y="1067938"/>
            <a:ext cx="8520600" cy="350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800"/>
              <a:buFont typeface="Arial"/>
              <a:buNone/>
            </a:pPr>
            <a:r>
              <a:rPr lang="en-GB" sz="2400" b="1" dirty="0">
                <a:solidFill>
                  <a:schemeClr val="tx1"/>
                </a:solidFill>
              </a:rPr>
              <a:t>How do you feel now? What support/information could help? </a:t>
            </a:r>
            <a:endParaRPr sz="2400" b="1" dirty="0">
              <a:solidFill>
                <a:schemeClr val="tx1"/>
              </a:solidFill>
            </a:endParaRPr>
          </a:p>
          <a:p>
            <a:pPr marL="0" lvl="0" indent="0" algn="l" rtl="0">
              <a:lnSpc>
                <a:spcPct val="115000"/>
              </a:lnSpc>
              <a:spcBef>
                <a:spcPts val="1600"/>
              </a:spcBef>
              <a:spcAft>
                <a:spcPts val="1600"/>
              </a:spcAft>
              <a:buNone/>
            </a:pPr>
            <a:endParaRPr sz="2400" dirty="0">
              <a:solidFill>
                <a:srgbClr val="434343"/>
              </a:solidFill>
            </a:endParaRPr>
          </a:p>
        </p:txBody>
      </p:sp>
      <p:cxnSp>
        <p:nvCxnSpPr>
          <p:cNvPr id="732" name="Google Shape;732;p102">
            <a:extLst>
              <a:ext uri="{C183D7F6-B498-43B3-948B-1728B52AA6E4}">
                <adec:decorative xmlns:adec="http://schemas.microsoft.com/office/drawing/2017/decorative" val="1"/>
              </a:ext>
            </a:extLst>
          </p:cNvPr>
          <p:cNvCxnSpPr/>
          <p:nvPr/>
        </p:nvCxnSpPr>
        <p:spPr>
          <a:xfrm rot="10800000" flipH="1">
            <a:off x="748800" y="3958300"/>
            <a:ext cx="7442700" cy="14700"/>
          </a:xfrm>
          <a:prstGeom prst="straightConnector1">
            <a:avLst/>
          </a:prstGeom>
          <a:noFill/>
          <a:ln w="38100" cap="flat" cmpd="sng">
            <a:solidFill>
              <a:srgbClr val="595959"/>
            </a:solidFill>
            <a:prstDash val="solid"/>
            <a:round/>
            <a:headEnd type="none" w="sm" len="sm"/>
            <a:tailEnd type="none" w="sm" len="sm"/>
          </a:ln>
        </p:spPr>
      </p:cxnSp>
      <p:sp>
        <p:nvSpPr>
          <p:cNvPr id="733" name="Google Shape;733;p102"/>
          <p:cNvSpPr txBox="1"/>
          <p:nvPr/>
        </p:nvSpPr>
        <p:spPr>
          <a:xfrm>
            <a:off x="74880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Not confident at all</a:t>
            </a:r>
            <a:endParaRPr sz="1800" b="1" i="0" u="none" strike="noStrike" cap="none" dirty="0">
              <a:solidFill>
                <a:srgbClr val="000000"/>
              </a:solidFill>
              <a:latin typeface="Arial"/>
              <a:ea typeface="Arial"/>
              <a:cs typeface="Arial"/>
              <a:sym typeface="Arial"/>
            </a:endParaRPr>
          </a:p>
        </p:txBody>
      </p:sp>
      <p:sp>
        <p:nvSpPr>
          <p:cNvPr id="734" name="Google Shape;734;p102"/>
          <p:cNvSpPr txBox="1"/>
          <p:nvPr/>
        </p:nvSpPr>
        <p:spPr>
          <a:xfrm>
            <a:off x="664185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Very confident</a:t>
            </a:r>
            <a:endParaRPr sz="1800" b="1" i="0" u="none" strike="noStrike" cap="none" dirty="0">
              <a:solidFill>
                <a:srgbClr val="000000"/>
              </a:solidFill>
              <a:latin typeface="Arial"/>
              <a:ea typeface="Arial"/>
              <a:cs typeface="Arial"/>
              <a:sym typeface="Arial"/>
            </a:endParaRPr>
          </a:p>
        </p:txBody>
      </p:sp>
      <p:graphicFrame>
        <p:nvGraphicFramePr>
          <p:cNvPr id="735" name="Google Shape;735;p102"/>
          <p:cNvGraphicFramePr/>
          <p:nvPr>
            <p:extLst>
              <p:ext uri="{D42A27DB-BD31-4B8C-83A1-F6EECF244321}">
                <p14:modId xmlns:p14="http://schemas.microsoft.com/office/powerpoint/2010/main" val="2964693963"/>
              </p:ext>
            </p:extLst>
          </p:nvPr>
        </p:nvGraphicFramePr>
        <p:xfrm>
          <a:off x="850650" y="3474650"/>
          <a:ext cx="7239000" cy="396210"/>
        </p:xfrm>
        <a:graphic>
          <a:graphicData uri="http://schemas.openxmlformats.org/drawingml/2006/table">
            <a:tbl>
              <a:tblPr firstRow="1">
                <a:noFill/>
                <a:tableStyleId>{081540A0-294C-41EE-8C47-05744BAB5526}</a:tableStyleId>
              </a:tblPr>
              <a:tblGrid>
                <a:gridCol w="723900">
                  <a:extLst>
                    <a:ext uri="{9D8B030D-6E8A-4147-A177-3AD203B41FA5}">
                      <a16:colId xmlns:a16="http://schemas.microsoft.com/office/drawing/2014/main" val="20000"/>
                    </a:ext>
                  </a:extLst>
                </a:gridCol>
                <a:gridCol w="723900">
                  <a:extLst>
                    <a:ext uri="{9D8B030D-6E8A-4147-A177-3AD203B41FA5}">
                      <a16:colId xmlns:a16="http://schemas.microsoft.com/office/drawing/2014/main" val="20001"/>
                    </a:ext>
                  </a:extLst>
                </a:gridCol>
                <a:gridCol w="723900">
                  <a:extLst>
                    <a:ext uri="{9D8B030D-6E8A-4147-A177-3AD203B41FA5}">
                      <a16:colId xmlns:a16="http://schemas.microsoft.com/office/drawing/2014/main" val="20002"/>
                    </a:ext>
                  </a:extLst>
                </a:gridCol>
                <a:gridCol w="723900">
                  <a:extLst>
                    <a:ext uri="{9D8B030D-6E8A-4147-A177-3AD203B41FA5}">
                      <a16:colId xmlns:a16="http://schemas.microsoft.com/office/drawing/2014/main" val="20003"/>
                    </a:ext>
                  </a:extLst>
                </a:gridCol>
                <a:gridCol w="723900">
                  <a:extLst>
                    <a:ext uri="{9D8B030D-6E8A-4147-A177-3AD203B41FA5}">
                      <a16:colId xmlns:a16="http://schemas.microsoft.com/office/drawing/2014/main" val="20004"/>
                    </a:ext>
                  </a:extLst>
                </a:gridCol>
                <a:gridCol w="723900">
                  <a:extLst>
                    <a:ext uri="{9D8B030D-6E8A-4147-A177-3AD203B41FA5}">
                      <a16:colId xmlns:a16="http://schemas.microsoft.com/office/drawing/2014/main" val="20005"/>
                    </a:ext>
                  </a:extLst>
                </a:gridCol>
                <a:gridCol w="723900">
                  <a:extLst>
                    <a:ext uri="{9D8B030D-6E8A-4147-A177-3AD203B41FA5}">
                      <a16:colId xmlns:a16="http://schemas.microsoft.com/office/drawing/2014/main" val="20006"/>
                    </a:ext>
                  </a:extLst>
                </a:gridCol>
                <a:gridCol w="723900">
                  <a:extLst>
                    <a:ext uri="{9D8B030D-6E8A-4147-A177-3AD203B41FA5}">
                      <a16:colId xmlns:a16="http://schemas.microsoft.com/office/drawing/2014/main" val="20007"/>
                    </a:ext>
                  </a:extLst>
                </a:gridCol>
                <a:gridCol w="723900">
                  <a:extLst>
                    <a:ext uri="{9D8B030D-6E8A-4147-A177-3AD203B41FA5}">
                      <a16:colId xmlns:a16="http://schemas.microsoft.com/office/drawing/2014/main" val="20008"/>
                    </a:ext>
                  </a:extLst>
                </a:gridCol>
                <a:gridCol w="723900">
                  <a:extLst>
                    <a:ext uri="{9D8B030D-6E8A-4147-A177-3AD203B41FA5}">
                      <a16:colId xmlns:a16="http://schemas.microsoft.com/office/drawing/2014/main" val="20009"/>
                    </a:ext>
                  </a:extLst>
                </a:gridCol>
              </a:tblGrid>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2</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3</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4</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5</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6</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7</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8</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9</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10</a:t>
                      </a:r>
                      <a:endParaRPr sz="1400" u="none" strike="noStrike" cap="none" dirty="0"/>
                    </a:p>
                  </a:txBody>
                  <a:tcPr marL="91425" marR="91425" marT="91425" marB="91425"/>
                </a:tc>
                <a:extLst>
                  <a:ext uri="{0D108BD9-81ED-4DB2-BD59-A6C34878D82A}">
                    <a16:rowId xmlns:a16="http://schemas.microsoft.com/office/drawing/2014/main" val="10000"/>
                  </a:ext>
                </a:extLst>
              </a:tr>
            </a:tbl>
          </a:graphicData>
        </a:graphic>
      </p:graphicFrame>
      <p:sp>
        <p:nvSpPr>
          <p:cNvPr id="736" name="Google Shape;736;p102"/>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78</a:t>
            </a:fld>
            <a:endParaRPr dirty="0"/>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Shape 740"/>
        <p:cNvGrpSpPr/>
        <p:nvPr/>
      </p:nvGrpSpPr>
      <p:grpSpPr>
        <a:xfrm>
          <a:off x="0" y="0"/>
          <a:ext cx="0" cy="0"/>
          <a:chOff x="0" y="0"/>
          <a:chExt cx="0" cy="0"/>
        </a:xfrm>
      </p:grpSpPr>
      <p:sp>
        <p:nvSpPr>
          <p:cNvPr id="741" name="Google Shape;741;p10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Training activity: </a:t>
            </a:r>
            <a:endParaRPr dirty="0">
              <a:solidFill>
                <a:schemeClr val="accent1"/>
              </a:solidFill>
            </a:endParaRPr>
          </a:p>
          <a:p>
            <a:pPr marL="0" lvl="0" indent="0" algn="ctr" rtl="0">
              <a:spcBef>
                <a:spcPts val="0"/>
              </a:spcBef>
              <a:spcAft>
                <a:spcPts val="0"/>
              </a:spcAft>
              <a:buNone/>
            </a:pPr>
            <a:r>
              <a:rPr lang="en-GB" dirty="0">
                <a:solidFill>
                  <a:schemeClr val="accent1"/>
                </a:solidFill>
              </a:rPr>
              <a:t>Dealing with difficult questions</a:t>
            </a:r>
            <a:endParaRPr dirty="0">
              <a:solidFill>
                <a:schemeClr val="accent1"/>
              </a:solidFill>
            </a:endParaRPr>
          </a:p>
        </p:txBody>
      </p:sp>
      <p:sp>
        <p:nvSpPr>
          <p:cNvPr id="742" name="Google Shape;742;p103"/>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79</a:t>
            </a:fld>
            <a:endParaRPr dirty="0"/>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Shape 746"/>
        <p:cNvGrpSpPr/>
        <p:nvPr/>
      </p:nvGrpSpPr>
      <p:grpSpPr>
        <a:xfrm>
          <a:off x="0" y="0"/>
          <a:ext cx="0" cy="0"/>
          <a:chOff x="0" y="0"/>
          <a:chExt cx="0" cy="0"/>
        </a:xfrm>
      </p:grpSpPr>
      <p:sp>
        <p:nvSpPr>
          <p:cNvPr id="747" name="Google Shape;747;p104"/>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Dealing with difficult questions (trainer notes)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48" name="Google Shape;748;p104"/>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Use the following slides in your training to help teachers:</a:t>
            </a:r>
            <a:endParaRPr sz="1800" dirty="0"/>
          </a:p>
          <a:p>
            <a:pPr marL="457200" lvl="0" indent="-342900" algn="l" rtl="0">
              <a:spcBef>
                <a:spcPts val="1600"/>
              </a:spcBef>
              <a:spcAft>
                <a:spcPts val="0"/>
              </a:spcAft>
              <a:buSzPts val="1800"/>
              <a:buChar char="●"/>
            </a:pPr>
            <a:r>
              <a:rPr lang="en-GB" sz="1800" b="1" dirty="0"/>
              <a:t>share concerns</a:t>
            </a:r>
            <a:r>
              <a:rPr lang="en-GB" sz="1800" dirty="0"/>
              <a:t> about questions they could be asked by pupils</a:t>
            </a:r>
            <a:endParaRPr sz="1800" dirty="0"/>
          </a:p>
          <a:p>
            <a:pPr marL="457200" lvl="0" indent="-342900" algn="l" rtl="0">
              <a:spcBef>
                <a:spcPts val="0"/>
              </a:spcBef>
              <a:spcAft>
                <a:spcPts val="0"/>
              </a:spcAft>
              <a:buSzPts val="1800"/>
              <a:buChar char="●"/>
            </a:pPr>
            <a:r>
              <a:rPr lang="en-GB" sz="1800" b="1" dirty="0"/>
              <a:t>strategise</a:t>
            </a:r>
            <a:r>
              <a:rPr lang="en-GB" sz="1800" dirty="0"/>
              <a:t> ways to respond to such questions</a:t>
            </a:r>
            <a:endParaRPr sz="1800" dirty="0"/>
          </a:p>
          <a:p>
            <a:pPr marL="0" lvl="0" indent="0" algn="l" rtl="0">
              <a:spcBef>
                <a:spcPts val="1600"/>
              </a:spcBef>
              <a:spcAft>
                <a:spcPts val="0"/>
              </a:spcAft>
              <a:buNone/>
            </a:pPr>
            <a:endParaRPr sz="1800" dirty="0">
              <a:solidFill>
                <a:srgbClr val="FF0000"/>
              </a:solidFill>
            </a:endParaRPr>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749" name="Google Shape;749;p104"/>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80</a:t>
            </a:fld>
            <a:endParaRPr dirty="0"/>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Shape 753"/>
        <p:cNvGrpSpPr/>
        <p:nvPr/>
      </p:nvGrpSpPr>
      <p:grpSpPr>
        <a:xfrm>
          <a:off x="0" y="0"/>
          <a:ext cx="0" cy="0"/>
          <a:chOff x="0" y="0"/>
          <a:chExt cx="0" cy="0"/>
        </a:xfrm>
      </p:grpSpPr>
      <p:sp>
        <p:nvSpPr>
          <p:cNvPr id="754" name="Google Shape;754;p105"/>
          <p:cNvSpPr/>
          <p:nvPr/>
        </p:nvSpPr>
        <p:spPr>
          <a:xfrm>
            <a:off x="645450" y="1270750"/>
            <a:ext cx="20172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dirty="0">
                <a:solidFill>
                  <a:srgbClr val="000000"/>
                </a:solidFill>
                <a:latin typeface="Arial"/>
                <a:ea typeface="Arial"/>
                <a:cs typeface="Arial"/>
                <a:sym typeface="Arial"/>
              </a:rPr>
              <a:t>What would you say?</a:t>
            </a:r>
            <a:endParaRPr sz="2000" b="0" i="0" u="none" strike="noStrike" cap="none" dirty="0">
              <a:solidFill>
                <a:srgbClr val="000000"/>
              </a:solidFill>
              <a:latin typeface="Arial"/>
              <a:ea typeface="Arial"/>
              <a:cs typeface="Arial"/>
              <a:sym typeface="Arial"/>
            </a:endParaRPr>
          </a:p>
        </p:txBody>
      </p:sp>
      <p:sp>
        <p:nvSpPr>
          <p:cNvPr id="755" name="Google Shape;755;p105"/>
          <p:cNvSpPr/>
          <p:nvPr/>
        </p:nvSpPr>
        <p:spPr>
          <a:xfrm>
            <a:off x="5820325" y="1270750"/>
            <a:ext cx="28725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dirty="0">
                <a:latin typeface="Arial"/>
                <a:ea typeface="Arial"/>
                <a:cs typeface="Arial"/>
                <a:sym typeface="Arial"/>
              </a:rPr>
              <a:t>What wouldn’t you say?</a:t>
            </a:r>
            <a:endParaRPr sz="2000" b="0" i="0" u="none" strike="noStrike" cap="none" dirty="0">
              <a:latin typeface="Arial"/>
              <a:ea typeface="Arial"/>
              <a:cs typeface="Arial"/>
              <a:sym typeface="Arial"/>
            </a:endParaRPr>
          </a:p>
        </p:txBody>
      </p:sp>
      <p:sp>
        <p:nvSpPr>
          <p:cNvPr id="756" name="Google Shape;756;p105"/>
          <p:cNvSpPr/>
          <p:nvPr/>
        </p:nvSpPr>
        <p:spPr>
          <a:xfrm>
            <a:off x="3662200" y="3650500"/>
            <a:ext cx="20172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dirty="0">
                <a:solidFill>
                  <a:srgbClr val="000000"/>
                </a:solidFill>
                <a:latin typeface="Arial"/>
                <a:ea typeface="Arial"/>
                <a:cs typeface="Arial"/>
                <a:sym typeface="Arial"/>
              </a:rPr>
              <a:t>Follow up</a:t>
            </a:r>
            <a:endParaRPr sz="2000" b="0" i="0" u="none" strike="noStrike" cap="none" dirty="0">
              <a:solidFill>
                <a:srgbClr val="000000"/>
              </a:solidFill>
              <a:latin typeface="Arial"/>
              <a:ea typeface="Arial"/>
              <a:cs typeface="Arial"/>
              <a:sym typeface="Arial"/>
            </a:endParaRPr>
          </a:p>
        </p:txBody>
      </p:sp>
      <p:sp>
        <p:nvSpPr>
          <p:cNvPr id="757" name="Google Shape;757;p105"/>
          <p:cNvSpPr/>
          <p:nvPr/>
        </p:nvSpPr>
        <p:spPr>
          <a:xfrm>
            <a:off x="1187850" y="2250775"/>
            <a:ext cx="6768300" cy="11964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2400"/>
              <a:buFont typeface="Arial"/>
              <a:buNone/>
            </a:pPr>
            <a:r>
              <a:rPr lang="en-GB" sz="2000" dirty="0">
                <a:solidFill>
                  <a:srgbClr val="8A2529"/>
                </a:solidFill>
              </a:rPr>
              <a:t>[Prepare ‘difficult’ questions to discuss in training or give teachers a blank version to fill with their own questions]</a:t>
            </a:r>
            <a:endParaRPr sz="2000" b="0" u="none" strike="noStrike" cap="none" dirty="0">
              <a:solidFill>
                <a:srgbClr val="8A2529"/>
              </a:solidFill>
              <a:latin typeface="Arial"/>
              <a:ea typeface="Arial"/>
              <a:cs typeface="Arial"/>
              <a:sym typeface="Arial"/>
            </a:endParaRPr>
          </a:p>
        </p:txBody>
      </p:sp>
      <p:sp>
        <p:nvSpPr>
          <p:cNvPr id="758" name="Google Shape;758;p105"/>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Dealing with difficult questions (1) </a:t>
            </a:r>
            <a:endParaRPr dirty="0">
              <a:solidFill>
                <a:schemeClr val="accent1"/>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59" name="Google Shape;759;p105"/>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81</a:t>
            </a:fld>
            <a:endParaRPr dirty="0"/>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Shape 763"/>
        <p:cNvGrpSpPr/>
        <p:nvPr/>
      </p:nvGrpSpPr>
      <p:grpSpPr>
        <a:xfrm>
          <a:off x="0" y="0"/>
          <a:ext cx="0" cy="0"/>
          <a:chOff x="0" y="0"/>
          <a:chExt cx="0" cy="0"/>
        </a:xfrm>
      </p:grpSpPr>
      <p:sp>
        <p:nvSpPr>
          <p:cNvPr id="764" name="Google Shape;764;p106"/>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Dealing with difficult questions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65" name="Google Shape;765;p106"/>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Pupils may well ask questions because they: </a:t>
            </a:r>
            <a:endParaRPr sz="1800" dirty="0"/>
          </a:p>
          <a:p>
            <a:pPr marL="457200" lvl="0" indent="-342900" algn="l" rtl="0">
              <a:spcBef>
                <a:spcPts val="1600"/>
              </a:spcBef>
              <a:spcAft>
                <a:spcPts val="0"/>
              </a:spcAft>
              <a:buSzPts val="1800"/>
              <a:buChar char="●"/>
            </a:pPr>
            <a:r>
              <a:rPr lang="en-GB" sz="1800" dirty="0"/>
              <a:t>want information</a:t>
            </a:r>
            <a:endParaRPr sz="1800" dirty="0"/>
          </a:p>
          <a:p>
            <a:pPr marL="457200" lvl="0" indent="-342900" algn="l" rtl="0">
              <a:spcBef>
                <a:spcPts val="0"/>
              </a:spcBef>
              <a:spcAft>
                <a:spcPts val="0"/>
              </a:spcAft>
              <a:buSzPts val="1800"/>
              <a:buChar char="●"/>
            </a:pPr>
            <a:r>
              <a:rPr lang="en-GB" sz="1800" dirty="0"/>
              <a:t>are seeking permission - “Is it OK if I …?”</a:t>
            </a:r>
            <a:endParaRPr sz="1800" dirty="0"/>
          </a:p>
          <a:p>
            <a:pPr marL="457200" lvl="0" indent="-342900" algn="l" rtl="0">
              <a:spcBef>
                <a:spcPts val="0"/>
              </a:spcBef>
              <a:spcAft>
                <a:spcPts val="0"/>
              </a:spcAft>
              <a:buSzPts val="1800"/>
              <a:buChar char="●"/>
            </a:pPr>
            <a:r>
              <a:rPr lang="en-GB" sz="1800" dirty="0"/>
              <a:t>are trying to shock or get attention </a:t>
            </a:r>
            <a:endParaRPr sz="1800" dirty="0"/>
          </a:p>
          <a:p>
            <a:pPr marL="457200" lvl="0" indent="-342900" algn="l" rtl="0">
              <a:spcBef>
                <a:spcPts val="0"/>
              </a:spcBef>
              <a:spcAft>
                <a:spcPts val="0"/>
              </a:spcAft>
              <a:buSzPts val="1800"/>
              <a:buChar char="●"/>
            </a:pPr>
            <a:r>
              <a:rPr lang="en-GB" sz="1800" dirty="0"/>
              <a:t>have related personal beliefs</a:t>
            </a:r>
            <a:endParaRPr sz="1800" dirty="0"/>
          </a:p>
          <a:p>
            <a:pPr marL="0" lvl="0" indent="0" algn="l" rtl="0">
              <a:spcBef>
                <a:spcPts val="1600"/>
              </a:spcBef>
              <a:spcAft>
                <a:spcPts val="0"/>
              </a:spcAft>
              <a:buNone/>
            </a:pPr>
            <a:r>
              <a:rPr lang="en-GB" sz="1800" dirty="0"/>
              <a:t>Remember:</a:t>
            </a:r>
            <a:endParaRPr sz="1800" dirty="0"/>
          </a:p>
          <a:p>
            <a:pPr marL="457200" lvl="0" indent="-342900" algn="l" rtl="0">
              <a:spcBef>
                <a:spcPts val="1600"/>
              </a:spcBef>
              <a:spcAft>
                <a:spcPts val="0"/>
              </a:spcAft>
              <a:buSzPts val="1800"/>
              <a:buChar char="●"/>
            </a:pPr>
            <a:r>
              <a:rPr lang="en-GB" sz="1800" dirty="0"/>
              <a:t>don’t feel pressured or that you have to answer straight away</a:t>
            </a:r>
            <a:endParaRPr sz="1800" dirty="0"/>
          </a:p>
          <a:p>
            <a:pPr marL="457200" lvl="0" indent="-342900" algn="l" rtl="0">
              <a:spcBef>
                <a:spcPts val="0"/>
              </a:spcBef>
              <a:spcAft>
                <a:spcPts val="0"/>
              </a:spcAft>
              <a:buSzPts val="1800"/>
              <a:buChar char="●"/>
            </a:pPr>
            <a:r>
              <a:rPr lang="en-GB" sz="1800" dirty="0"/>
              <a:t>don’t disclose personal information - use third-person examples, say ‘some people...’</a:t>
            </a:r>
            <a:endParaRPr sz="1800" dirty="0"/>
          </a:p>
          <a:p>
            <a:pPr marL="457200" lvl="0" indent="-342900" algn="l" rtl="0">
              <a:spcBef>
                <a:spcPts val="0"/>
              </a:spcBef>
              <a:spcAft>
                <a:spcPts val="0"/>
              </a:spcAft>
              <a:buSzPts val="1800"/>
              <a:buChar char="●"/>
            </a:pPr>
            <a:r>
              <a:rPr lang="en-GB" sz="1800" dirty="0"/>
              <a:t>seek advice if you need it</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766" name="Google Shape;766;p106"/>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82</a:t>
            </a:fld>
            <a:endParaRPr dirty="0"/>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Shape 770"/>
        <p:cNvGrpSpPr/>
        <p:nvPr/>
      </p:nvGrpSpPr>
      <p:grpSpPr>
        <a:xfrm>
          <a:off x="0" y="0"/>
          <a:ext cx="0" cy="0"/>
          <a:chOff x="0" y="0"/>
          <a:chExt cx="0" cy="0"/>
        </a:xfrm>
      </p:grpSpPr>
      <p:sp>
        <p:nvSpPr>
          <p:cNvPr id="771" name="Google Shape;771;p107"/>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Training activity: </a:t>
            </a:r>
            <a:endParaRPr dirty="0">
              <a:solidFill>
                <a:schemeClr val="accent1"/>
              </a:solidFill>
            </a:endParaRPr>
          </a:p>
          <a:p>
            <a:pPr marL="0" lvl="0" indent="0" algn="ctr" rtl="0">
              <a:spcBef>
                <a:spcPts val="0"/>
              </a:spcBef>
              <a:spcAft>
                <a:spcPts val="0"/>
              </a:spcAft>
              <a:buNone/>
            </a:pPr>
            <a:r>
              <a:rPr lang="en-GB" dirty="0">
                <a:solidFill>
                  <a:schemeClr val="accent1"/>
                </a:solidFill>
              </a:rPr>
              <a:t>How will I teach this?</a:t>
            </a:r>
            <a:endParaRPr dirty="0">
              <a:solidFill>
                <a:schemeClr val="accent1"/>
              </a:solidFill>
            </a:endParaRPr>
          </a:p>
        </p:txBody>
      </p:sp>
      <p:sp>
        <p:nvSpPr>
          <p:cNvPr id="772" name="Google Shape;772;p107"/>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83</a:t>
            </a:fld>
            <a:endParaRPr dirty="0"/>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Shape 776"/>
        <p:cNvGrpSpPr/>
        <p:nvPr/>
      </p:nvGrpSpPr>
      <p:grpSpPr>
        <a:xfrm>
          <a:off x="0" y="0"/>
          <a:ext cx="0" cy="0"/>
          <a:chOff x="0" y="0"/>
          <a:chExt cx="0" cy="0"/>
        </a:xfrm>
      </p:grpSpPr>
      <p:sp>
        <p:nvSpPr>
          <p:cNvPr id="777" name="Google Shape;777;p108"/>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How will I teach this? (trainer notes)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78" name="Google Shape;778;p108"/>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Use the following slides in your training to help teachers:</a:t>
            </a:r>
            <a:endParaRPr sz="1800" dirty="0"/>
          </a:p>
          <a:p>
            <a:pPr marL="457200" lvl="0" indent="-342900" algn="l" rtl="0">
              <a:spcBef>
                <a:spcPts val="1600"/>
              </a:spcBef>
              <a:spcAft>
                <a:spcPts val="0"/>
              </a:spcAft>
              <a:buSzPts val="1800"/>
              <a:buChar char="●"/>
            </a:pPr>
            <a:r>
              <a:rPr lang="en-GB" sz="1800" b="1" dirty="0"/>
              <a:t>begin to plan and resource</a:t>
            </a:r>
            <a:r>
              <a:rPr lang="en-GB" sz="1800" dirty="0"/>
              <a:t> their lessons</a:t>
            </a:r>
            <a:endParaRPr sz="1800" dirty="0"/>
          </a:p>
          <a:p>
            <a:pPr marL="457200" lvl="0" indent="-342900" algn="l" rtl="0">
              <a:spcBef>
                <a:spcPts val="0"/>
              </a:spcBef>
              <a:spcAft>
                <a:spcPts val="0"/>
              </a:spcAft>
              <a:buSzPts val="1800"/>
              <a:buChar char="●"/>
            </a:pPr>
            <a:r>
              <a:rPr lang="en-GB" sz="1800" b="1" dirty="0"/>
              <a:t>discuss and address any issues </a:t>
            </a:r>
            <a:r>
              <a:rPr lang="en-GB" sz="1800" dirty="0"/>
              <a:t>they anticipate in the delivery of lessons</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779" name="Google Shape;779;p108"/>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84</a:t>
            </a:fld>
            <a:endParaRPr dirty="0"/>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Shape 783"/>
        <p:cNvGrpSpPr/>
        <p:nvPr/>
      </p:nvGrpSpPr>
      <p:grpSpPr>
        <a:xfrm>
          <a:off x="0" y="0"/>
          <a:ext cx="0" cy="0"/>
          <a:chOff x="0" y="0"/>
          <a:chExt cx="0" cy="0"/>
        </a:xfrm>
      </p:grpSpPr>
      <p:sp>
        <p:nvSpPr>
          <p:cNvPr id="784" name="Google Shape;784;p109"/>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How will I teach this? </a:t>
            </a: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solidFill>
                <a:srgbClr val="073763"/>
              </a:solidFill>
            </a:endParaRPr>
          </a:p>
        </p:txBody>
      </p:sp>
      <p:sp>
        <p:nvSpPr>
          <p:cNvPr id="785" name="Google Shape;785;p109"/>
          <p:cNvSpPr txBox="1">
            <a:spLocks noGrp="1"/>
          </p:cNvSpPr>
          <p:nvPr>
            <p:ph type="sldNum" idx="12"/>
          </p:nvPr>
        </p:nvSpPr>
        <p:spPr>
          <a:xfrm>
            <a:off x="8599675"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85</a:t>
            </a:fld>
            <a:endParaRPr dirty="0"/>
          </a:p>
        </p:txBody>
      </p:sp>
      <p:graphicFrame>
        <p:nvGraphicFramePr>
          <p:cNvPr id="786" name="Google Shape;786;p109"/>
          <p:cNvGraphicFramePr/>
          <p:nvPr>
            <p:extLst>
              <p:ext uri="{D42A27DB-BD31-4B8C-83A1-F6EECF244321}">
                <p14:modId xmlns:p14="http://schemas.microsoft.com/office/powerpoint/2010/main" val="2754629147"/>
              </p:ext>
            </p:extLst>
          </p:nvPr>
        </p:nvGraphicFramePr>
        <p:xfrm>
          <a:off x="269975" y="998730"/>
          <a:ext cx="8728500" cy="3841914"/>
        </p:xfrm>
        <a:graphic>
          <a:graphicData uri="http://schemas.openxmlformats.org/drawingml/2006/table">
            <a:tbl>
              <a:tblPr firstRow="1">
                <a:noFill/>
                <a:tableStyleId>{9C73A380-9D03-4EC9-B3B5-7A59BF6FA54D}</a:tableStyleId>
              </a:tblPr>
              <a:tblGrid>
                <a:gridCol w="3981875">
                  <a:extLst>
                    <a:ext uri="{9D8B030D-6E8A-4147-A177-3AD203B41FA5}">
                      <a16:colId xmlns:a16="http://schemas.microsoft.com/office/drawing/2014/main" val="20000"/>
                    </a:ext>
                  </a:extLst>
                </a:gridCol>
                <a:gridCol w="4746625">
                  <a:extLst>
                    <a:ext uri="{9D8B030D-6E8A-4147-A177-3AD203B41FA5}">
                      <a16:colId xmlns:a16="http://schemas.microsoft.com/office/drawing/2014/main" val="20001"/>
                    </a:ext>
                  </a:extLst>
                </a:gridCol>
              </a:tblGrid>
              <a:tr h="1267900">
                <a:tc>
                  <a:txBody>
                    <a:bodyPr/>
                    <a:lstStyle/>
                    <a:p>
                      <a:pPr marL="0" lvl="0" indent="0" algn="l" rtl="0">
                        <a:lnSpc>
                          <a:spcPct val="115000"/>
                        </a:lnSpc>
                        <a:spcBef>
                          <a:spcPts val="0"/>
                        </a:spcBef>
                        <a:spcAft>
                          <a:spcPts val="0"/>
                        </a:spcAft>
                        <a:buNone/>
                      </a:pPr>
                      <a:r>
                        <a:rPr lang="en-GB" sz="1600" b="1" dirty="0">
                          <a:solidFill>
                            <a:schemeClr val="tx1"/>
                          </a:solidFill>
                        </a:rPr>
                        <a:t>How will I prepare to teach this topic?</a:t>
                      </a:r>
                      <a:endParaRPr sz="1600" b="1"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do I need to do? </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resources do I need?</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Do I need external support?</a:t>
                      </a:r>
                      <a:endParaRPr sz="1600" dirty="0">
                        <a:solidFill>
                          <a:schemeClr val="tx1"/>
                        </a:solidFill>
                      </a:endParaRPr>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extLst>
                  <a:ext uri="{0D108BD9-81ED-4DB2-BD59-A6C34878D82A}">
                    <a16:rowId xmlns:a16="http://schemas.microsoft.com/office/drawing/2014/main" val="10000"/>
                  </a:ext>
                </a:extLst>
              </a:tr>
              <a:tr h="1763125">
                <a:tc>
                  <a:txBody>
                    <a:bodyPr/>
                    <a:lstStyle/>
                    <a:p>
                      <a:pPr marL="0" lvl="0" indent="0" algn="l" rtl="0">
                        <a:lnSpc>
                          <a:spcPct val="115000"/>
                        </a:lnSpc>
                        <a:spcBef>
                          <a:spcPts val="0"/>
                        </a:spcBef>
                        <a:spcAft>
                          <a:spcPts val="0"/>
                        </a:spcAft>
                        <a:buNone/>
                      </a:pPr>
                      <a:r>
                        <a:rPr lang="en-GB" sz="1600" b="1" dirty="0">
                          <a:solidFill>
                            <a:schemeClr val="tx1"/>
                          </a:solidFill>
                        </a:rPr>
                        <a:t>How will I adapt to needs of pupils?</a:t>
                      </a:r>
                      <a:endParaRPr sz="1600" b="1"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are the challenges?</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language and concepts will pupils need support with?</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Do I need additional support in the classroom?</a:t>
                      </a:r>
                      <a:endParaRPr sz="1600" dirty="0">
                        <a:solidFill>
                          <a:schemeClr val="tx1"/>
                        </a:solidFill>
                      </a:endParaRPr>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extLst>
                  <a:ext uri="{0D108BD9-81ED-4DB2-BD59-A6C34878D82A}">
                    <a16:rowId xmlns:a16="http://schemas.microsoft.com/office/drawing/2014/main" val="10001"/>
                  </a:ext>
                </a:extLst>
              </a:tr>
              <a:tr h="310225">
                <a:tc>
                  <a:txBody>
                    <a:bodyPr/>
                    <a:lstStyle/>
                    <a:p>
                      <a:pPr marL="0" lvl="0" indent="0" algn="l" rtl="0">
                        <a:lnSpc>
                          <a:spcPct val="115000"/>
                        </a:lnSpc>
                        <a:spcBef>
                          <a:spcPts val="0"/>
                        </a:spcBef>
                        <a:spcAft>
                          <a:spcPts val="0"/>
                        </a:spcAft>
                        <a:buNone/>
                      </a:pPr>
                      <a:r>
                        <a:rPr lang="en-GB" sz="1600" b="1" dirty="0">
                          <a:solidFill>
                            <a:schemeClr val="tx1"/>
                          </a:solidFill>
                        </a:rPr>
                        <a:t>How will I assess pupil understanding and progress?</a:t>
                      </a:r>
                      <a:endParaRPr b="1" dirty="0">
                        <a:solidFill>
                          <a:schemeClr val="tx1"/>
                        </a:solidFill>
                      </a:endParaRPr>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extLst>
                  <a:ext uri="{0D108BD9-81ED-4DB2-BD59-A6C34878D82A}">
                    <a16:rowId xmlns:a16="http://schemas.microsoft.com/office/drawing/2014/main" val="10002"/>
                  </a:ext>
                </a:extLst>
              </a:tr>
            </a:tbl>
          </a:graphicData>
        </a:graphic>
      </p:graphicFrame>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Shape 790"/>
        <p:cNvGrpSpPr/>
        <p:nvPr/>
      </p:nvGrpSpPr>
      <p:grpSpPr>
        <a:xfrm>
          <a:off x="0" y="0"/>
          <a:ext cx="0" cy="0"/>
          <a:chOff x="0" y="0"/>
          <a:chExt cx="0" cy="0"/>
        </a:xfrm>
      </p:grpSpPr>
      <p:sp>
        <p:nvSpPr>
          <p:cNvPr id="791" name="Google Shape;791;p110"/>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Additional slides for structuring training</a:t>
            </a:r>
            <a:endParaRPr dirty="0">
              <a:solidFill>
                <a:schemeClr val="accent1"/>
              </a:solidFill>
            </a:endParaRPr>
          </a:p>
        </p:txBody>
      </p:sp>
      <p:sp>
        <p:nvSpPr>
          <p:cNvPr id="792" name="Google Shape;792;p110"/>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86</a:t>
            </a:fld>
            <a:endParaRPr dirty="0"/>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Shape 796"/>
        <p:cNvGrpSpPr/>
        <p:nvPr/>
      </p:nvGrpSpPr>
      <p:grpSpPr>
        <a:xfrm>
          <a:off x="0" y="0"/>
          <a:ext cx="0" cy="0"/>
          <a:chOff x="0" y="0"/>
          <a:chExt cx="0" cy="0"/>
        </a:xfrm>
      </p:grpSpPr>
      <p:sp>
        <p:nvSpPr>
          <p:cNvPr id="799" name="Google Shape;799;p111"/>
          <p:cNvSpPr txBox="1">
            <a:spLocks noGrp="1"/>
          </p:cNvSpPr>
          <p:nvPr>
            <p:ph type="subTitle" idx="4294967295"/>
          </p:nvPr>
        </p:nvSpPr>
        <p:spPr>
          <a:xfrm>
            <a:off x="117900" y="167125"/>
            <a:ext cx="7056300" cy="569100"/>
          </a:xfrm>
          <a:prstGeom prst="rect">
            <a:avLst/>
          </a:prstGeom>
          <a:ln w="19050" cap="flat" cmpd="sng">
            <a:solidFill>
              <a:srgbClr val="8A252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r>
              <a:rPr lang="en-GB" sz="2400" dirty="0">
                <a:solidFill>
                  <a:srgbClr val="8A2529"/>
                </a:solidFill>
              </a:rPr>
              <a:t>ADAPT THIS FOR YOUR OWN PRESENTATION </a:t>
            </a:r>
            <a:endParaRPr sz="2400" dirty="0">
              <a:solidFill>
                <a:srgbClr val="8A2529"/>
              </a:solidFill>
            </a:endParaRPr>
          </a:p>
        </p:txBody>
      </p:sp>
      <p:sp>
        <p:nvSpPr>
          <p:cNvPr id="800" name="Google Shape;800;p111"/>
          <p:cNvSpPr txBox="1">
            <a:spLocks noGrp="1"/>
          </p:cNvSpPr>
          <p:nvPr>
            <p:ph type="title"/>
          </p:nvPr>
        </p:nvSpPr>
        <p:spPr>
          <a:xfrm>
            <a:off x="311700" y="23032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Any concerns?</a:t>
            </a:r>
            <a:endParaRPr dirty="0">
              <a:solidFill>
                <a:schemeClr val="accent1"/>
              </a:solidFill>
            </a:endParaRPr>
          </a:p>
        </p:txBody>
      </p:sp>
      <p:sp>
        <p:nvSpPr>
          <p:cNvPr id="797" name="Google Shape;797;p111"/>
          <p:cNvSpPr txBox="1">
            <a:spLocks noGrp="1"/>
          </p:cNvSpPr>
          <p:nvPr>
            <p:ph type="title"/>
          </p:nvPr>
        </p:nvSpPr>
        <p:spPr>
          <a:xfrm>
            <a:off x="311700" y="11602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Any questions?</a:t>
            </a:r>
            <a:endParaRPr dirty="0">
              <a:solidFill>
                <a:schemeClr val="accent1"/>
              </a:solidFill>
            </a:endParaRPr>
          </a:p>
        </p:txBody>
      </p:sp>
      <p:sp>
        <p:nvSpPr>
          <p:cNvPr id="798" name="Google Shape;798;p111"/>
          <p:cNvSpPr txBox="1">
            <a:spLocks noGrp="1"/>
          </p:cNvSpPr>
          <p:nvPr>
            <p:ph type="title"/>
          </p:nvPr>
        </p:nvSpPr>
        <p:spPr>
          <a:xfrm>
            <a:off x="311700" y="3347425"/>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What support do you need?</a:t>
            </a:r>
            <a:endParaRPr dirty="0">
              <a:solidFill>
                <a:schemeClr val="accent1"/>
              </a:solidFill>
            </a:endParaRPr>
          </a:p>
        </p:txBody>
      </p:sp>
      <p:sp>
        <p:nvSpPr>
          <p:cNvPr id="801" name="Google Shape;801;p111"/>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87</a:t>
            </a:fld>
            <a:endParaRPr dirty="0"/>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Shape 805"/>
        <p:cNvGrpSpPr/>
        <p:nvPr/>
      </p:nvGrpSpPr>
      <p:grpSpPr>
        <a:xfrm>
          <a:off x="0" y="0"/>
          <a:ext cx="0" cy="0"/>
          <a:chOff x="0" y="0"/>
          <a:chExt cx="0" cy="0"/>
        </a:xfrm>
      </p:grpSpPr>
      <p:sp>
        <p:nvSpPr>
          <p:cNvPr id="806" name="Google Shape;806;p112"/>
          <p:cNvSpPr txBox="1">
            <a:spLocks noGrp="1"/>
          </p:cNvSpPr>
          <p:nvPr>
            <p:ph type="title"/>
          </p:nvPr>
        </p:nvSpPr>
        <p:spPr>
          <a:xfrm>
            <a:off x="311700" y="1106125"/>
            <a:ext cx="8520600" cy="19635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XX%</a:t>
            </a:r>
            <a:endParaRPr dirty="0"/>
          </a:p>
        </p:txBody>
      </p:sp>
      <p:sp>
        <p:nvSpPr>
          <p:cNvPr id="808" name="Google Shape;808;p112"/>
          <p:cNvSpPr txBox="1">
            <a:spLocks noGrp="1"/>
          </p:cNvSpPr>
          <p:nvPr>
            <p:ph type="subTitle" idx="4294967295"/>
          </p:nvPr>
        </p:nvSpPr>
        <p:spPr>
          <a:xfrm>
            <a:off x="117900" y="167125"/>
            <a:ext cx="7056300" cy="569100"/>
          </a:xfrm>
          <a:prstGeom prst="rect">
            <a:avLst/>
          </a:prstGeom>
          <a:ln w="19050" cap="flat" cmpd="sng">
            <a:solidFill>
              <a:srgbClr val="8A252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r>
              <a:rPr lang="en-GB" sz="2400" dirty="0">
                <a:solidFill>
                  <a:srgbClr val="8A2529"/>
                </a:solidFill>
              </a:rPr>
              <a:t>ADAPT THIS FOR YOUR OWN PRESENTATION </a:t>
            </a:r>
            <a:endParaRPr sz="2400" dirty="0">
              <a:solidFill>
                <a:srgbClr val="8A2529"/>
              </a:solidFill>
            </a:endParaRPr>
          </a:p>
        </p:txBody>
      </p:sp>
      <p:sp>
        <p:nvSpPr>
          <p:cNvPr id="807" name="Google Shape;807;p112"/>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GB" dirty="0">
                <a:solidFill>
                  <a:srgbClr val="8A2529"/>
                </a:solidFill>
              </a:rPr>
              <a:t>[Use this format to present your own key facts and statistics - e.g. from your local authority or own monitoring. Include the source.]</a:t>
            </a:r>
            <a:endParaRPr dirty="0">
              <a:solidFill>
                <a:srgbClr val="8A2529"/>
              </a:solidFill>
            </a:endParaRPr>
          </a:p>
        </p:txBody>
      </p:sp>
      <p:sp>
        <p:nvSpPr>
          <p:cNvPr id="809" name="Google Shape;809;p112"/>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88</a:t>
            </a:fld>
            <a:endParaRPr dirty="0"/>
          </a:p>
        </p:txBody>
      </p:sp>
    </p:spTree>
  </p:cSld>
  <p:clrMapOvr>
    <a:masterClrMapping/>
  </p:clrMapOvr>
</p:sld>
</file>

<file path=ppt/theme/theme1.xml><?xml version="1.0" encoding="utf-8"?>
<a:theme xmlns:a="http://schemas.openxmlformats.org/drawingml/2006/main" name="Simple Light">
  <a:themeElements>
    <a:clrScheme name="DfE">
      <a:dk1>
        <a:sysClr val="windowText" lastClr="000000"/>
      </a:dk1>
      <a:lt1>
        <a:sysClr val="window" lastClr="FFFFFF"/>
      </a:lt1>
      <a:dk2>
        <a:srgbClr val="1F497D"/>
      </a:dk2>
      <a:lt2>
        <a:srgbClr val="9FB9C8"/>
      </a:lt2>
      <a:accent1>
        <a:srgbClr val="104F75"/>
      </a:accent1>
      <a:accent2>
        <a:srgbClr val="8A2529"/>
      </a:accent2>
      <a:accent3>
        <a:srgbClr val="E87D1E"/>
      </a:accent3>
      <a:accent4>
        <a:srgbClr val="C2A204"/>
      </a:accent4>
      <a:accent5>
        <a:srgbClr val="004712"/>
      </a:accent5>
      <a:accent6>
        <a:srgbClr val="260859"/>
      </a:accent6>
      <a:hlink>
        <a:srgbClr val="104F75"/>
      </a:hlink>
      <a:folHlink>
        <a:srgbClr val="00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DfE">
      <a:dk1>
        <a:sysClr val="windowText" lastClr="000000"/>
      </a:dk1>
      <a:lt1>
        <a:sysClr val="window" lastClr="FFFFFF"/>
      </a:lt1>
      <a:dk2>
        <a:srgbClr val="1F497D"/>
      </a:dk2>
      <a:lt2>
        <a:srgbClr val="9FB9C8"/>
      </a:lt2>
      <a:accent1>
        <a:srgbClr val="104F75"/>
      </a:accent1>
      <a:accent2>
        <a:srgbClr val="8A2529"/>
      </a:accent2>
      <a:accent3>
        <a:srgbClr val="E87D1E"/>
      </a:accent3>
      <a:accent4>
        <a:srgbClr val="C2A204"/>
      </a:accent4>
      <a:accent5>
        <a:srgbClr val="004712"/>
      </a:accent5>
      <a:accent6>
        <a:srgbClr val="260859"/>
      </a:accent6>
      <a:hlink>
        <a:srgbClr val="104F75"/>
      </a:hlink>
      <a:folHlink>
        <a:srgbClr val="00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7138</Words>
  <Application>Microsoft Office PowerPoint</Application>
  <PresentationFormat>On-screen Show (16:9)</PresentationFormat>
  <Paragraphs>953</Paragraphs>
  <Slides>88</Slides>
  <Notes>88</Notes>
  <HiddenSlides>0</HiddenSlides>
  <MMClips>0</MMClips>
  <ScaleCrop>false</ScaleCrop>
  <HeadingPairs>
    <vt:vector size="6" baseType="variant">
      <vt:variant>
        <vt:lpstr>Fonts Used</vt:lpstr>
      </vt:variant>
      <vt:variant>
        <vt:i4>2</vt:i4>
      </vt:variant>
      <vt:variant>
        <vt:lpstr>Theme</vt:lpstr>
      </vt:variant>
      <vt:variant>
        <vt:i4>2</vt:i4>
      </vt:variant>
      <vt:variant>
        <vt:lpstr>Slide Titles</vt:lpstr>
      </vt:variant>
      <vt:variant>
        <vt:i4>88</vt:i4>
      </vt:variant>
    </vt:vector>
  </HeadingPairs>
  <TitlesOfParts>
    <vt:vector size="92" baseType="lpstr">
      <vt:lpstr>Roboto</vt:lpstr>
      <vt:lpstr>Arial</vt:lpstr>
      <vt:lpstr>Simple Light</vt:lpstr>
      <vt:lpstr>Simple Light</vt:lpstr>
      <vt:lpstr>Training module</vt:lpstr>
      <vt:lpstr>Contents</vt:lpstr>
      <vt:lpstr>About this training module  </vt:lpstr>
      <vt:lpstr>What you get out of today </vt:lpstr>
      <vt:lpstr>Teaching the new curriculum</vt:lpstr>
      <vt:lpstr>Related topics</vt:lpstr>
      <vt:lpstr>Related guidance</vt:lpstr>
      <vt:lpstr>Support for this topic at [school name]  </vt:lpstr>
      <vt:lpstr>Existing teaching at [school name]   </vt:lpstr>
      <vt:lpstr>Role of the internet in pupils’ lives   </vt:lpstr>
      <vt:lpstr>Primary and secondary teaching  </vt:lpstr>
      <vt:lpstr>LGBT needs and inclusion </vt:lpstr>
      <vt:lpstr>Pupils with SEND</vt:lpstr>
      <vt:lpstr>References to the law</vt:lpstr>
      <vt:lpstr>Safeguarding</vt:lpstr>
      <vt:lpstr>Safeguarding (1)</vt:lpstr>
      <vt:lpstr>Trusted adults</vt:lpstr>
      <vt:lpstr>Ground rules</vt:lpstr>
      <vt:lpstr>Create class ground rules   </vt:lpstr>
      <vt:lpstr>Example ground rules   </vt:lpstr>
      <vt:lpstr>Primary curriculum</vt:lpstr>
      <vt:lpstr>Internet use, rationing and risk</vt:lpstr>
      <vt:lpstr>Role of the internet in our lives </vt:lpstr>
      <vt:lpstr>Rationing screen time to avoid risks </vt:lpstr>
      <vt:lpstr>Ways to manage time online</vt:lpstr>
      <vt:lpstr>Positive content online </vt:lpstr>
      <vt:lpstr>Harmful online content</vt:lpstr>
      <vt:lpstr>Impact of content on wellbeing  </vt:lpstr>
      <vt:lpstr>Age restricted content (1) </vt:lpstr>
      <vt:lpstr>Age restricted content (2) </vt:lpstr>
      <vt:lpstr>Online relationships and privacy</vt:lpstr>
      <vt:lpstr>How actions affect others online </vt:lpstr>
      <vt:lpstr>Respectful online relationships</vt:lpstr>
      <vt:lpstr>Communicating online (1)</vt:lpstr>
      <vt:lpstr>Communicating online (2)</vt:lpstr>
      <vt:lpstr>Protecting personal information</vt:lpstr>
      <vt:lpstr>Online abuse and trolling </vt:lpstr>
      <vt:lpstr>Online abuse and mental wellbeing </vt:lpstr>
      <vt:lpstr>Understanding online information</vt:lpstr>
      <vt:lpstr>Taking a critical approach</vt:lpstr>
      <vt:lpstr>Understanding online information </vt:lpstr>
      <vt:lpstr>Deciding what information to trust  </vt:lpstr>
      <vt:lpstr>Internet cookies </vt:lpstr>
      <vt:lpstr>Influencers </vt:lpstr>
      <vt:lpstr>Getting support with online issues </vt:lpstr>
      <vt:lpstr>Reporting content/conduct</vt:lpstr>
      <vt:lpstr>Keeping safe online</vt:lpstr>
      <vt:lpstr>Secondary curriculum</vt:lpstr>
      <vt:lpstr>How the online world is different</vt:lpstr>
      <vt:lpstr>Unhealthy comparisons</vt:lpstr>
      <vt:lpstr>Body image</vt:lpstr>
      <vt:lpstr>Social media and reality </vt:lpstr>
      <vt:lpstr>Over-relying on online relationships</vt:lpstr>
      <vt:lpstr>Gambling</vt:lpstr>
      <vt:lpstr>Understanding gambling (1)</vt:lpstr>
      <vt:lpstr>Understanding gambling (2) </vt:lpstr>
      <vt:lpstr>Recognising problem gambling</vt:lpstr>
      <vt:lpstr>Targeted advertising and information</vt:lpstr>
      <vt:lpstr>Online information</vt:lpstr>
      <vt:lpstr>Targeted advertising</vt:lpstr>
      <vt:lpstr>Influencers (1) </vt:lpstr>
      <vt:lpstr>Accessing support</vt:lpstr>
      <vt:lpstr>Identifying harmful behaviours</vt:lpstr>
      <vt:lpstr>When to get support  </vt:lpstr>
      <vt:lpstr>Where to get support </vt:lpstr>
      <vt:lpstr>Examples of good practice</vt:lpstr>
      <vt:lpstr>Good practice  </vt:lpstr>
      <vt:lpstr>Good practice approaches (1)  </vt:lpstr>
      <vt:lpstr>Good practice approaches (2)  </vt:lpstr>
      <vt:lpstr>Good practice approaches (3)  </vt:lpstr>
      <vt:lpstr>Good practice approaches (4)  </vt:lpstr>
      <vt:lpstr>Further information</vt:lpstr>
      <vt:lpstr>Activities and templates for trainers</vt:lpstr>
      <vt:lpstr>About these activities and templates  </vt:lpstr>
      <vt:lpstr>Training activity:  Rate your confidence</vt:lpstr>
      <vt:lpstr>Rate your confidence (trainer notes)   </vt:lpstr>
      <vt:lpstr>Rate your confidence (before training) </vt:lpstr>
      <vt:lpstr>Rate your confidence (after training) </vt:lpstr>
      <vt:lpstr>Training activity:  Dealing with difficult questions</vt:lpstr>
      <vt:lpstr>Dealing with difficult questions (trainer notes)   </vt:lpstr>
      <vt:lpstr>Dealing with difficult questions (1)    </vt:lpstr>
      <vt:lpstr>Dealing with difficult questions (2)   </vt:lpstr>
      <vt:lpstr>Training activity:  How will I teach this?</vt:lpstr>
      <vt:lpstr>How will I teach this? (trainer notes)   </vt:lpstr>
      <vt:lpstr>How will I teach this?   </vt:lpstr>
      <vt:lpstr>Additional slides for structuring training</vt:lpstr>
      <vt:lpstr>Any concerns?</vt:lpstr>
      <vt:lpstr>XX%</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Training module</dc:title>
  <dc:creator>ALAO, Ade</dc:creator>
  <cp:lastModifiedBy>ALAO, Ade</cp:lastModifiedBy>
  <cp:revision>2</cp:revision>
  <dcterms:modified xsi:type="dcterms:W3CDTF">2020-09-21T13:02:12Z</dcterms:modified>
</cp:coreProperties>
</file>