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handoutMasterIdLst>
    <p:handoutMasterId r:id="rId42"/>
  </p:handoutMasterIdLst>
  <p:sldIdLst>
    <p:sldId id="256" r:id="rId2"/>
    <p:sldId id="257" r:id="rId3"/>
    <p:sldId id="258" r:id="rId4"/>
    <p:sldId id="260" r:id="rId5"/>
    <p:sldId id="261" r:id="rId6"/>
    <p:sldId id="268" r:id="rId7"/>
    <p:sldId id="266" r:id="rId8"/>
    <p:sldId id="262" r:id="rId9"/>
    <p:sldId id="265" r:id="rId10"/>
    <p:sldId id="267" r:id="rId11"/>
    <p:sldId id="264" r:id="rId12"/>
    <p:sldId id="259" r:id="rId13"/>
    <p:sldId id="270" r:id="rId14"/>
    <p:sldId id="269" r:id="rId15"/>
    <p:sldId id="273" r:id="rId16"/>
    <p:sldId id="272" r:id="rId17"/>
    <p:sldId id="274" r:id="rId18"/>
    <p:sldId id="275" r:id="rId19"/>
    <p:sldId id="279" r:id="rId20"/>
    <p:sldId id="278" r:id="rId21"/>
    <p:sldId id="277" r:id="rId22"/>
    <p:sldId id="284" r:id="rId23"/>
    <p:sldId id="283" r:id="rId24"/>
    <p:sldId id="282" r:id="rId25"/>
    <p:sldId id="281" r:id="rId26"/>
    <p:sldId id="288" r:id="rId27"/>
    <p:sldId id="287" r:id="rId28"/>
    <p:sldId id="291" r:id="rId29"/>
    <p:sldId id="290" r:id="rId30"/>
    <p:sldId id="289" r:id="rId31"/>
    <p:sldId id="286" r:id="rId32"/>
    <p:sldId id="292" r:id="rId33"/>
    <p:sldId id="294" r:id="rId34"/>
    <p:sldId id="293" r:id="rId35"/>
    <p:sldId id="295" r:id="rId36"/>
    <p:sldId id="296" r:id="rId37"/>
    <p:sldId id="271" r:id="rId38"/>
    <p:sldId id="276" r:id="rId39"/>
    <p:sldId id="280"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5C559C-026A-284E-877C-08BE7C788587}" v="1568" dt="2023-08-23T16:48:29.9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00"/>
    <p:restoredTop sz="94650"/>
  </p:normalViewPr>
  <p:slideViewPr>
    <p:cSldViewPr snapToGrid="0">
      <p:cViewPr varScale="1">
        <p:scale>
          <a:sx n="84" d="100"/>
          <a:sy n="84" d="100"/>
        </p:scale>
        <p:origin x="200" y="960"/>
      </p:cViewPr>
      <p:guideLst/>
    </p:cSldViewPr>
  </p:slideViewPr>
  <p:notesTextViewPr>
    <p:cViewPr>
      <p:scale>
        <a:sx n="1" d="1"/>
        <a:sy n="1" d="1"/>
      </p:scale>
      <p:origin x="0" y="0"/>
    </p:cViewPr>
  </p:notesTextViewPr>
  <p:notesViewPr>
    <p:cSldViewPr snapToGrid="0">
      <p:cViewPr varScale="1">
        <p:scale>
          <a:sx n="96" d="100"/>
          <a:sy n="96" d="100"/>
        </p:scale>
        <p:origin x="3688"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59EF939-20A1-2D20-EB07-0136D6F6A6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18F259B-873F-1335-2FDB-8D43E61CAA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9DD9886-EBBD-2A4C-B2F2-B278178528B1}" type="datetimeFigureOut">
              <a:rPr lang="en-US" smtClean="0"/>
              <a:t>8/23/23</a:t>
            </a:fld>
            <a:endParaRPr lang="en-US"/>
          </a:p>
        </p:txBody>
      </p:sp>
      <p:sp>
        <p:nvSpPr>
          <p:cNvPr id="4" name="Footer Placeholder 3">
            <a:extLst>
              <a:ext uri="{FF2B5EF4-FFF2-40B4-BE49-F238E27FC236}">
                <a16:creationId xmlns:a16="http://schemas.microsoft.com/office/drawing/2014/main" id="{F9F925B3-5A70-4622-FBDF-A8E34DFF6E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A136A7B-BB01-B0F9-2EDD-2AED649C23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9364E72-19DC-FF4D-9ADF-8163EDD14971}" type="slidenum">
              <a:rPr lang="en-US" smtClean="0"/>
              <a:t>‹#›</a:t>
            </a:fld>
            <a:endParaRPr lang="en-US"/>
          </a:p>
        </p:txBody>
      </p:sp>
    </p:spTree>
    <p:extLst>
      <p:ext uri="{BB962C8B-B14F-4D97-AF65-F5344CB8AC3E}">
        <p14:creationId xmlns:p14="http://schemas.microsoft.com/office/powerpoint/2010/main" val="13492787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3C7A07-468C-FF4F-9478-66FB48A822E6}" type="datetimeFigureOut">
              <a:rPr lang="en-US" smtClean="0"/>
              <a:t>8/23/23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B6A4AA-FC99-4440-9765-015AD985521C}" type="slidenum">
              <a:rPr lang="en-US" smtClean="0"/>
              <a:t>‹#›</a:t>
            </a:fld>
            <a:endParaRPr lang="en-US"/>
          </a:p>
        </p:txBody>
      </p:sp>
    </p:spTree>
    <p:extLst>
      <p:ext uri="{BB962C8B-B14F-4D97-AF65-F5344CB8AC3E}">
        <p14:creationId xmlns:p14="http://schemas.microsoft.com/office/powerpoint/2010/main" val="2040469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CB6A4AA-FC99-4440-9765-015AD985521C}" type="slidenum">
              <a:rPr lang="en-US" smtClean="0"/>
              <a:t>36</a:t>
            </a:fld>
            <a:endParaRPr lang="en-US"/>
          </a:p>
        </p:txBody>
      </p:sp>
    </p:spTree>
    <p:extLst>
      <p:ext uri="{BB962C8B-B14F-4D97-AF65-F5344CB8AC3E}">
        <p14:creationId xmlns:p14="http://schemas.microsoft.com/office/powerpoint/2010/main" val="4218843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2D92C-2E24-B6EA-C7EE-157B5CCE9BB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CEDA6EB-FAFD-251A-A761-A51E642187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07DD506-16AF-265F-831B-B43AFEF584EE}"/>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5" name="Footer Placeholder 4">
            <a:extLst>
              <a:ext uri="{FF2B5EF4-FFF2-40B4-BE49-F238E27FC236}">
                <a16:creationId xmlns:a16="http://schemas.microsoft.com/office/drawing/2014/main" id="{F62B9221-0E09-1DA1-28D2-571CAE06D2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9D7C9-DBC7-2085-19D8-8E5A3E067822}"/>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256229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5C779-B732-74AE-2B9C-3EDFAB6F366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9E28334-E8C7-A9A3-59DB-BBE9534774F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000607-6F36-12FE-342E-703F47CA1308}"/>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5" name="Footer Placeholder 4">
            <a:extLst>
              <a:ext uri="{FF2B5EF4-FFF2-40B4-BE49-F238E27FC236}">
                <a16:creationId xmlns:a16="http://schemas.microsoft.com/office/drawing/2014/main" id="{DE866749-BF59-FADB-0875-EA8C7D973F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DA0BF7-1914-95BE-C87B-A1A09ACE2E4C}"/>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189353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1BA1F-A6F9-7047-6050-8262FF5B6AB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C381476-7D90-F567-840C-F3B47FD560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0A5BA5D-96B4-B86F-7261-76102BF6290B}"/>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5" name="Footer Placeholder 4">
            <a:extLst>
              <a:ext uri="{FF2B5EF4-FFF2-40B4-BE49-F238E27FC236}">
                <a16:creationId xmlns:a16="http://schemas.microsoft.com/office/drawing/2014/main" id="{30C92FAC-9442-226C-635B-2C96FED64C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B3BABD-3D56-44BB-429B-445C59396E22}"/>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736261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D1ACE-29FC-2293-E97C-C96E5343DB4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15742CA-9F54-947D-08E5-EF7F3A0B3DA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808B472-AC71-C33B-356F-76BDE1ACF61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2E7FA95-B0AE-2F01-227F-E3B707F50845}"/>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6" name="Footer Placeholder 5">
            <a:extLst>
              <a:ext uri="{FF2B5EF4-FFF2-40B4-BE49-F238E27FC236}">
                <a16:creationId xmlns:a16="http://schemas.microsoft.com/office/drawing/2014/main" id="{40275436-F614-B22D-F2BE-84596C8890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CC5B60-9BF3-D06D-46BB-9F8836BEC1B1}"/>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4107290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FF5D5-37DD-8484-AE10-872A3FDF06B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DD3B0CC-C5D4-DBDC-8579-46BDCB5048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7525A3F-A47A-BCC0-1F38-8DD9B5947C1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8A35848-0E96-38E9-4650-A25BB32C0F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F0499DA-687E-2D5A-6638-95F3043FE9F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0B9EEF-B334-D433-28B0-6F5ACF5F07A5}"/>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8" name="Footer Placeholder 7">
            <a:extLst>
              <a:ext uri="{FF2B5EF4-FFF2-40B4-BE49-F238E27FC236}">
                <a16:creationId xmlns:a16="http://schemas.microsoft.com/office/drawing/2014/main" id="{E400798F-6191-DE5A-DB19-637905142F5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9D28E3E-8680-28E2-E084-B96E10390FF7}"/>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2155986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9E7B4-74BF-27D8-03E5-7B7315085F5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F53DAF-70C6-969A-79B3-27589A3AFE52}"/>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4" name="Footer Placeholder 3">
            <a:extLst>
              <a:ext uri="{FF2B5EF4-FFF2-40B4-BE49-F238E27FC236}">
                <a16:creationId xmlns:a16="http://schemas.microsoft.com/office/drawing/2014/main" id="{B7BD1513-C409-AF65-C4C2-58832EB741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FECB1A-140C-08D6-EBFA-89641E6813EF}"/>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3501975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AEBA3E-1518-E264-2E28-40DFFA8F0E72}"/>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3" name="Footer Placeholder 2">
            <a:extLst>
              <a:ext uri="{FF2B5EF4-FFF2-40B4-BE49-F238E27FC236}">
                <a16:creationId xmlns:a16="http://schemas.microsoft.com/office/drawing/2014/main" id="{C074CAAC-7ABD-777D-7521-66A21011C2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5EEF5B7-1278-057E-2BDC-215603FD2A13}"/>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1070695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6C08E-ACB6-ABC3-1D39-D20F75176B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2F56863-5839-CDE1-666B-1AF75CCCC7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18740A4-39FA-FE2E-8E27-A0757EF64F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43C4C6E-AE9B-5D40-1C97-170B0F3CA71E}"/>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6" name="Footer Placeholder 5">
            <a:extLst>
              <a:ext uri="{FF2B5EF4-FFF2-40B4-BE49-F238E27FC236}">
                <a16:creationId xmlns:a16="http://schemas.microsoft.com/office/drawing/2014/main" id="{526C6FAF-984F-7ABE-28AB-C747B6B47D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8555CE-F894-934F-4D36-0E35A354CB13}"/>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2119232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6B750-E09C-0405-E001-04E453A4CDE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7FC1F37-80EF-E469-6160-BAAE88CC1D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3206E3C-5793-3CD6-5011-E3D94F2CE0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95B7A65-828E-4E05-7457-B178E2166253}"/>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6" name="Footer Placeholder 5">
            <a:extLst>
              <a:ext uri="{FF2B5EF4-FFF2-40B4-BE49-F238E27FC236}">
                <a16:creationId xmlns:a16="http://schemas.microsoft.com/office/drawing/2014/main" id="{B624943A-52C9-BAEF-F8B2-024FE49D61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0C5875-B6C3-2F96-56EB-14DF05396E88}"/>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543267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068DB-DA0B-58EE-04B7-9F8BDAE94BF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80DF5C6-6113-98DF-77F2-65FE5774A81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6748790-EA6E-C8D0-45C3-C46D4ECEAC18}"/>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5" name="Footer Placeholder 4">
            <a:extLst>
              <a:ext uri="{FF2B5EF4-FFF2-40B4-BE49-F238E27FC236}">
                <a16:creationId xmlns:a16="http://schemas.microsoft.com/office/drawing/2014/main" id="{8BB342CB-F81C-AF0B-0B9C-05474BC637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54DC9C-6571-F866-A85E-2943F826B198}"/>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4216227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CECB57-6840-D3A1-CD68-1655E76B068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8D3C49B-E591-99AD-6088-830A57A3637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A642056-FE9C-9FA9-F093-3D925254979C}"/>
              </a:ext>
            </a:extLst>
          </p:cNvPr>
          <p:cNvSpPr>
            <a:spLocks noGrp="1"/>
          </p:cNvSpPr>
          <p:nvPr>
            <p:ph type="dt" sz="half" idx="10"/>
          </p:nvPr>
        </p:nvSpPr>
        <p:spPr/>
        <p:txBody>
          <a:bodyPr/>
          <a:lstStyle/>
          <a:p>
            <a:fld id="{291588DC-652A-E849-A84B-0CE45D6BC07C}" type="datetimeFigureOut">
              <a:rPr lang="en-US" smtClean="0"/>
              <a:t>8/23/23</a:t>
            </a:fld>
            <a:endParaRPr lang="en-US"/>
          </a:p>
        </p:txBody>
      </p:sp>
      <p:sp>
        <p:nvSpPr>
          <p:cNvPr id="5" name="Footer Placeholder 4">
            <a:extLst>
              <a:ext uri="{FF2B5EF4-FFF2-40B4-BE49-F238E27FC236}">
                <a16:creationId xmlns:a16="http://schemas.microsoft.com/office/drawing/2014/main" id="{871511C1-E797-62D5-A4F1-DDAAC878AC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307E49-C319-90AA-2AAB-DD059DD228C7}"/>
              </a:ext>
            </a:extLst>
          </p:cNvPr>
          <p:cNvSpPr>
            <a:spLocks noGrp="1"/>
          </p:cNvSpPr>
          <p:nvPr>
            <p:ph type="sldNum" sz="quarter" idx="12"/>
          </p:nvPr>
        </p:nvSpPr>
        <p:spPr/>
        <p:txBody>
          <a:bodyPr/>
          <a:lstStyle/>
          <a:p>
            <a:fld id="{D5F00918-7BB6-C24A-BEB2-162536637770}" type="slidenum">
              <a:rPr lang="en-US" smtClean="0"/>
              <a:t>‹#›</a:t>
            </a:fld>
            <a:endParaRPr lang="en-US"/>
          </a:p>
        </p:txBody>
      </p:sp>
    </p:spTree>
    <p:extLst>
      <p:ext uri="{BB962C8B-B14F-4D97-AF65-F5344CB8AC3E}">
        <p14:creationId xmlns:p14="http://schemas.microsoft.com/office/powerpoint/2010/main" val="2320072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00846F-5DC8-C678-0BE0-625CE3688C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D29702-99D2-4836-B3C9-1B4BDBFB34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909587-300B-3027-6DBF-0144C7D002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1588DC-652A-E849-A84B-0CE45D6BC07C}" type="datetimeFigureOut">
              <a:rPr lang="en-US" smtClean="0"/>
              <a:t>8/23/23</a:t>
            </a:fld>
            <a:endParaRPr lang="en-US"/>
          </a:p>
        </p:txBody>
      </p:sp>
      <p:sp>
        <p:nvSpPr>
          <p:cNvPr id="5" name="Footer Placeholder 4">
            <a:extLst>
              <a:ext uri="{FF2B5EF4-FFF2-40B4-BE49-F238E27FC236}">
                <a16:creationId xmlns:a16="http://schemas.microsoft.com/office/drawing/2014/main" id="{C69A85F0-B4CB-9803-BB4D-383040B2C8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D83B1DB-7E37-DB54-0373-2444F6E63C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F00918-7BB6-C24A-BEB2-162536637770}" type="slidenum">
              <a:rPr lang="en-US" smtClean="0"/>
              <a:t>‹#›</a:t>
            </a:fld>
            <a:endParaRPr lang="en-US"/>
          </a:p>
        </p:txBody>
      </p:sp>
    </p:spTree>
    <p:extLst>
      <p:ext uri="{BB962C8B-B14F-4D97-AF65-F5344CB8AC3E}">
        <p14:creationId xmlns:p14="http://schemas.microsoft.com/office/powerpoint/2010/main" val="1666998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mailto:rs@res-ed.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slide" Target="slide31.xml"/><Relationship Id="rId13" Type="http://schemas.openxmlformats.org/officeDocument/2006/relationships/slide" Target="slide36.xml"/><Relationship Id="rId3" Type="http://schemas.openxmlformats.org/officeDocument/2006/relationships/slide" Target="slide17.xml"/><Relationship Id="rId7" Type="http://schemas.openxmlformats.org/officeDocument/2006/relationships/slide" Target="slide29.xml"/><Relationship Id="rId12" Type="http://schemas.openxmlformats.org/officeDocument/2006/relationships/slide" Target="slide35.xml"/><Relationship Id="rId2" Type="http://schemas.openxmlformats.org/officeDocument/2006/relationships/slide" Target="slide15.xml"/><Relationship Id="rId1" Type="http://schemas.openxmlformats.org/officeDocument/2006/relationships/slideLayout" Target="../slideLayouts/slideLayout2.xml"/><Relationship Id="rId6" Type="http://schemas.openxmlformats.org/officeDocument/2006/relationships/slide" Target="slide27.xml"/><Relationship Id="rId11" Type="http://schemas.openxmlformats.org/officeDocument/2006/relationships/image" Target="../media/image1.jpeg"/><Relationship Id="rId5" Type="http://schemas.openxmlformats.org/officeDocument/2006/relationships/slide" Target="slide24.xml"/><Relationship Id="rId10" Type="http://schemas.openxmlformats.org/officeDocument/2006/relationships/slide" Target="slide37.xml"/><Relationship Id="rId4" Type="http://schemas.openxmlformats.org/officeDocument/2006/relationships/slide" Target="slide21.xml"/><Relationship Id="rId9" Type="http://schemas.openxmlformats.org/officeDocument/2006/relationships/slide" Target="slide33.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mailto:rs@res-ed.co.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D692D1A9-F6F6-C735-FE53-A8195A5F5F59}"/>
              </a:ext>
            </a:extLst>
          </p:cNvPr>
          <p:cNvGrpSpPr/>
          <p:nvPr/>
        </p:nvGrpSpPr>
        <p:grpSpPr>
          <a:xfrm>
            <a:off x="3230245" y="1329690"/>
            <a:ext cx="5731510" cy="3709670"/>
            <a:chOff x="3230245" y="1329690"/>
            <a:chExt cx="5731510" cy="3709670"/>
          </a:xfrm>
        </p:grpSpPr>
        <p:pic>
          <p:nvPicPr>
            <p:cNvPr id="4" name="Picture 3" descr="A blue and green box with text&#10;&#10;Description automatically generated">
              <a:extLst>
                <a:ext uri="{FF2B5EF4-FFF2-40B4-BE49-F238E27FC236}">
                  <a16:creationId xmlns:a16="http://schemas.microsoft.com/office/drawing/2014/main" id="{EA8DB575-669D-68AD-403F-0FB3CF0A23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0245" y="1329690"/>
              <a:ext cx="5731510" cy="3455670"/>
            </a:xfrm>
            <a:prstGeom prst="rect">
              <a:avLst/>
            </a:prstGeom>
          </p:spPr>
        </p:pic>
        <p:sp>
          <p:nvSpPr>
            <p:cNvPr id="5" name="Text Box 1">
              <a:extLst>
                <a:ext uri="{FF2B5EF4-FFF2-40B4-BE49-F238E27FC236}">
                  <a16:creationId xmlns:a16="http://schemas.microsoft.com/office/drawing/2014/main" id="{82025E65-8900-2B65-28DD-4287B6FEBCA1}"/>
                </a:ext>
              </a:extLst>
            </p:cNvPr>
            <p:cNvSpPr txBox="1"/>
            <p:nvPr/>
          </p:nvSpPr>
          <p:spPr>
            <a:xfrm>
              <a:off x="7061200" y="4785360"/>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7" name="Picture 6" descr="A logo for a educational development company&#10;&#10;Description automatically generated">
            <a:extLst>
              <a:ext uri="{FF2B5EF4-FFF2-40B4-BE49-F238E27FC236}">
                <a16:creationId xmlns:a16="http://schemas.microsoft.com/office/drawing/2014/main" id="{6C9259BE-31C4-C8AF-B2DA-DB75FDDFA83A}"/>
              </a:ext>
            </a:extLst>
          </p:cNvPr>
          <p:cNvPicPr>
            <a:picLocks noChangeAspect="1"/>
          </p:cNvPicPr>
          <p:nvPr/>
        </p:nvPicPr>
        <p:blipFill>
          <a:blip r:embed="rId3"/>
          <a:stretch>
            <a:fillRect/>
          </a:stretch>
        </p:blipFill>
        <p:spPr>
          <a:xfrm>
            <a:off x="9736408" y="264494"/>
            <a:ext cx="2220912" cy="1339011"/>
          </a:xfrm>
          <a:prstGeom prst="rect">
            <a:avLst/>
          </a:prstGeom>
        </p:spPr>
      </p:pic>
      <p:sp>
        <p:nvSpPr>
          <p:cNvPr id="8" name="TextBox 7">
            <a:extLst>
              <a:ext uri="{FF2B5EF4-FFF2-40B4-BE49-F238E27FC236}">
                <a16:creationId xmlns:a16="http://schemas.microsoft.com/office/drawing/2014/main" id="{152403FD-AEDB-112F-228D-8FCC71DE919B}"/>
              </a:ext>
            </a:extLst>
          </p:cNvPr>
          <p:cNvSpPr txBox="1"/>
          <p:nvPr/>
        </p:nvSpPr>
        <p:spPr>
          <a:xfrm>
            <a:off x="266584" y="5436467"/>
            <a:ext cx="5453991" cy="1231106"/>
          </a:xfrm>
          <a:prstGeom prst="rect">
            <a:avLst/>
          </a:prstGeom>
          <a:noFill/>
        </p:spPr>
        <p:txBody>
          <a:bodyPr wrap="square" rtlCol="0">
            <a:spAutoFit/>
          </a:bodyPr>
          <a:lstStyle/>
          <a:p>
            <a:pPr algn="ctr">
              <a:spcBef>
                <a:spcPts val="600"/>
              </a:spcBef>
              <a:spcAft>
                <a:spcPts val="6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Dr Rachael Shaw </a:t>
            </a:r>
          </a:p>
          <a:p>
            <a:pPr algn="ctr">
              <a:spcBef>
                <a:spcPts val="600"/>
              </a:spcBef>
              <a:spcAft>
                <a:spcPts val="6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BA Hons (QTS), MEd, PhD (Prof), NPQH, MCCT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spcBef>
                <a:spcPts val="600"/>
              </a:spcBef>
              <a:spcAft>
                <a:spcPts val="6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2023</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EF0F67D9-F432-A316-6F71-8FA6EEE47432}"/>
              </a:ext>
            </a:extLst>
          </p:cNvPr>
          <p:cNvSpPr txBox="1"/>
          <p:nvPr/>
        </p:nvSpPr>
        <p:spPr>
          <a:xfrm>
            <a:off x="9392498" y="5337869"/>
            <a:ext cx="2400300" cy="1077218"/>
          </a:xfrm>
          <a:prstGeom prst="rect">
            <a:avLst/>
          </a:prstGeom>
          <a:noFill/>
        </p:spPr>
        <p:txBody>
          <a:bodyPr wrap="square" rtlCol="0">
            <a:spAutoFit/>
          </a:bodyPr>
          <a:lstStyle/>
          <a:p>
            <a:pPr algn="just">
              <a:spcBef>
                <a:spcPts val="600"/>
              </a:spcBef>
              <a:spcAft>
                <a:spcPts val="600"/>
              </a:spcAft>
            </a:pPr>
            <a:r>
              <a:rPr lang="en-GB" sz="1800" i="1" u="sng" dirty="0">
                <a:solidFill>
                  <a:srgbClr val="0563C1"/>
                </a:solidFill>
                <a:effectLst/>
                <a:latin typeface="SymbolMT"/>
                <a:ea typeface="Times New Roman" panose="02020603050405020304" pitchFamily="18" charset="0"/>
                <a:hlinkClick r:id="rId4"/>
              </a:rPr>
              <a:t>rs@res-ed.co.uk</a:t>
            </a:r>
            <a:r>
              <a:rPr lang="en-GB" sz="1800" i="1" dirty="0">
                <a:effectLst/>
                <a:latin typeface="SymbolMT"/>
                <a:ea typeface="Times New Roman" panose="02020603050405020304" pitchFamily="18" charset="0"/>
              </a:rPr>
              <a:t>  Twitter/X </a:t>
            </a:r>
            <a:r>
              <a:rPr lang="en-GB" sz="1800" i="1" dirty="0">
                <a:solidFill>
                  <a:srgbClr val="4472C4"/>
                </a:solidFill>
                <a:effectLst/>
                <a:latin typeface="SymbolMT"/>
                <a:ea typeface="Times New Roman" panose="02020603050405020304" pitchFamily="18" charset="0"/>
              </a:rPr>
              <a:t>@RESED03</a:t>
            </a:r>
          </a:p>
          <a:p>
            <a:pPr algn="just">
              <a:spcBef>
                <a:spcPts val="600"/>
              </a:spcBef>
              <a:spcAft>
                <a:spcPts val="600"/>
              </a:spcAft>
            </a:pPr>
            <a:r>
              <a:rPr lang="en-GB" i="1" dirty="0">
                <a:solidFill>
                  <a:srgbClr val="4472C4"/>
                </a:solidFill>
                <a:latin typeface="SymbolMT"/>
                <a:ea typeface="Times New Roman" panose="02020603050405020304" pitchFamily="18" charset="0"/>
              </a:rPr>
              <a:t>#</a:t>
            </a:r>
            <a:r>
              <a:rPr lang="en-GB" i="1" dirty="0" err="1">
                <a:solidFill>
                  <a:srgbClr val="4472C4"/>
                </a:solidFill>
                <a:latin typeface="SymbolMT"/>
                <a:ea typeface="Times New Roman" panose="02020603050405020304" pitchFamily="18" charset="0"/>
              </a:rPr>
              <a:t>nudgethegenderbox</a:t>
            </a:r>
            <a:endParaRPr lang="en-GB" i="1" dirty="0">
              <a:solidFill>
                <a:srgbClr val="4472C4"/>
              </a:solidFill>
              <a:latin typeface="SymbolMT"/>
              <a:ea typeface="Times New Roman" panose="02020603050405020304" pitchFamily="18" charset="0"/>
            </a:endParaRPr>
          </a:p>
        </p:txBody>
      </p:sp>
    </p:spTree>
    <p:extLst>
      <p:ext uri="{BB962C8B-B14F-4D97-AF65-F5344CB8AC3E}">
        <p14:creationId xmlns:p14="http://schemas.microsoft.com/office/powerpoint/2010/main" val="2673373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2C0DB-649C-A5AE-52C7-3AB8BA9DED57}"/>
              </a:ext>
            </a:extLst>
          </p:cNvPr>
          <p:cNvSpPr>
            <a:spLocks noGrp="1"/>
          </p:cNvSpPr>
          <p:nvPr>
            <p:ph type="title"/>
          </p:nvPr>
        </p:nvSpPr>
        <p:spPr>
          <a:xfrm>
            <a:off x="838200" y="365126"/>
            <a:ext cx="10515600" cy="863600"/>
          </a:xfrm>
        </p:spPr>
        <p:txBody>
          <a:bodyPr/>
          <a:lstStyle/>
          <a:p>
            <a:r>
              <a:rPr lang="en-US" b="1" dirty="0">
                <a:solidFill>
                  <a:schemeClr val="accent1">
                    <a:lumMod val="75000"/>
                  </a:schemeClr>
                </a:solidFill>
              </a:rPr>
              <a:t>Who do you think of ?...</a:t>
            </a:r>
          </a:p>
        </p:txBody>
      </p:sp>
      <p:sp>
        <p:nvSpPr>
          <p:cNvPr id="3" name="Content Placeholder 2">
            <a:extLst>
              <a:ext uri="{FF2B5EF4-FFF2-40B4-BE49-F238E27FC236}">
                <a16:creationId xmlns:a16="http://schemas.microsoft.com/office/drawing/2014/main" id="{A3441277-6EC2-2C85-E9E7-5A53A7273F68}"/>
              </a:ext>
            </a:extLst>
          </p:cNvPr>
          <p:cNvSpPr>
            <a:spLocks noGrp="1"/>
          </p:cNvSpPr>
          <p:nvPr>
            <p:ph idx="1"/>
          </p:nvPr>
        </p:nvSpPr>
        <p:spPr>
          <a:xfrm>
            <a:off x="838200" y="1339850"/>
            <a:ext cx="10515600" cy="974725"/>
          </a:xfrm>
        </p:spPr>
        <p:txBody>
          <a:bodyPr>
            <a:normAutofit/>
          </a:bodyPr>
          <a:lstStyle/>
          <a:p>
            <a:pPr marL="0" indent="0">
              <a:buNone/>
            </a:pPr>
            <a:r>
              <a:rPr lang="en-US" sz="2400" dirty="0"/>
              <a:t>If you think of the following occupations…who do you visualize carrying them out – a male, a female or either?</a:t>
            </a:r>
          </a:p>
          <a:p>
            <a:pPr marL="0" indent="0">
              <a:buNone/>
            </a:pPr>
            <a:endParaRPr lang="en-US" sz="2400" dirty="0"/>
          </a:p>
        </p:txBody>
      </p:sp>
      <p:sp>
        <p:nvSpPr>
          <p:cNvPr id="4" name="Rectangle 3">
            <a:extLst>
              <a:ext uri="{FF2B5EF4-FFF2-40B4-BE49-F238E27FC236}">
                <a16:creationId xmlns:a16="http://schemas.microsoft.com/office/drawing/2014/main" id="{1A8F0FEA-C790-80F7-058A-AFE1AF09F7B8}"/>
              </a:ext>
            </a:extLst>
          </p:cNvPr>
          <p:cNvSpPr/>
          <p:nvPr/>
        </p:nvSpPr>
        <p:spPr>
          <a:xfrm>
            <a:off x="838200" y="2681585"/>
            <a:ext cx="1758174"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nurse</a:t>
            </a:r>
          </a:p>
        </p:txBody>
      </p:sp>
      <p:sp>
        <p:nvSpPr>
          <p:cNvPr id="5" name="Rectangle 4">
            <a:extLst>
              <a:ext uri="{FF2B5EF4-FFF2-40B4-BE49-F238E27FC236}">
                <a16:creationId xmlns:a16="http://schemas.microsoft.com/office/drawing/2014/main" id="{8B3F2079-CECB-B34A-3119-B2E7D5F11FCE}"/>
              </a:ext>
            </a:extLst>
          </p:cNvPr>
          <p:cNvSpPr/>
          <p:nvPr/>
        </p:nvSpPr>
        <p:spPr>
          <a:xfrm>
            <a:off x="4901456" y="2399801"/>
            <a:ext cx="2040623"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doctor</a:t>
            </a:r>
          </a:p>
        </p:txBody>
      </p:sp>
      <p:sp>
        <p:nvSpPr>
          <p:cNvPr id="6" name="Rectangle 5">
            <a:extLst>
              <a:ext uri="{FF2B5EF4-FFF2-40B4-BE49-F238E27FC236}">
                <a16:creationId xmlns:a16="http://schemas.microsoft.com/office/drawing/2014/main" id="{7C1DBAFF-048F-645C-4ADE-97A3E828DDF7}"/>
              </a:ext>
            </a:extLst>
          </p:cNvPr>
          <p:cNvSpPr/>
          <p:nvPr/>
        </p:nvSpPr>
        <p:spPr>
          <a:xfrm>
            <a:off x="8011870" y="2036415"/>
            <a:ext cx="2137380"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dentist</a:t>
            </a:r>
          </a:p>
        </p:txBody>
      </p:sp>
      <p:sp>
        <p:nvSpPr>
          <p:cNvPr id="7" name="Rectangle 6">
            <a:extLst>
              <a:ext uri="{FF2B5EF4-FFF2-40B4-BE49-F238E27FC236}">
                <a16:creationId xmlns:a16="http://schemas.microsoft.com/office/drawing/2014/main" id="{119034C2-BA91-BEBA-4FF9-BFEFD7875455}"/>
              </a:ext>
            </a:extLst>
          </p:cNvPr>
          <p:cNvSpPr/>
          <p:nvPr/>
        </p:nvSpPr>
        <p:spPr>
          <a:xfrm>
            <a:off x="3491200" y="3559819"/>
            <a:ext cx="1063882" cy="923330"/>
          </a:xfrm>
          <a:prstGeom prst="rect">
            <a:avLst/>
          </a:prstGeom>
          <a:noFill/>
        </p:spPr>
        <p:txBody>
          <a:bodyPr wrap="none" lIns="91440" tIns="45720" rIns="91440" bIns="45720">
            <a:spAutoFit/>
          </a:bodyPr>
          <a:lstStyle/>
          <a:p>
            <a:pPr algn="ctr"/>
            <a:r>
              <a:rPr lang="en-GB" sz="5400" dirty="0">
                <a:ln w="0"/>
                <a:solidFill>
                  <a:schemeClr val="accent1"/>
                </a:solidFill>
                <a:effectLst>
                  <a:outerShdw blurRad="38100" dist="25400" dir="5400000" algn="ctr" rotWithShape="0">
                    <a:srgbClr val="6E747A">
                      <a:alpha val="43000"/>
                    </a:srgbClr>
                  </a:outerShdw>
                </a:effectLst>
              </a:rPr>
              <a:t>vet</a:t>
            </a:r>
            <a:endParaRPr lang="en-GB" sz="5400" b="0" cap="none" spc="0" dirty="0">
              <a:ln w="0"/>
              <a:solidFill>
                <a:schemeClr val="accent1"/>
              </a:solidFill>
              <a:effectLst>
                <a:outerShdw blurRad="38100" dist="25400" dir="5400000" algn="ctr" rotWithShape="0">
                  <a:srgbClr val="6E747A">
                    <a:alpha val="43000"/>
                  </a:srgbClr>
                </a:outerShdw>
              </a:effectLst>
            </a:endParaRPr>
          </a:p>
        </p:txBody>
      </p:sp>
      <p:sp>
        <p:nvSpPr>
          <p:cNvPr id="8" name="Rectangle 7">
            <a:extLst>
              <a:ext uri="{FF2B5EF4-FFF2-40B4-BE49-F238E27FC236}">
                <a16:creationId xmlns:a16="http://schemas.microsoft.com/office/drawing/2014/main" id="{BE61651A-8650-365A-178B-8FC9896E187D}"/>
              </a:ext>
            </a:extLst>
          </p:cNvPr>
          <p:cNvSpPr/>
          <p:nvPr/>
        </p:nvSpPr>
        <p:spPr>
          <a:xfrm>
            <a:off x="7636895" y="5360486"/>
            <a:ext cx="2887329" cy="923330"/>
          </a:xfrm>
          <a:prstGeom prst="rect">
            <a:avLst/>
          </a:prstGeom>
          <a:noFill/>
        </p:spPr>
        <p:txBody>
          <a:bodyPr wrap="none" lIns="91440" tIns="45720" rIns="91440" bIns="45720">
            <a:spAutoFit/>
          </a:bodyPr>
          <a:lstStyle/>
          <a:p>
            <a:pPr algn="ctr"/>
            <a:r>
              <a:rPr lang="en-GB" sz="5400" dirty="0">
                <a:ln w="0"/>
                <a:solidFill>
                  <a:schemeClr val="accent1"/>
                </a:solidFill>
                <a:effectLst>
                  <a:outerShdw blurRad="38100" dist="25400" dir="5400000" algn="ctr" rotWithShape="0">
                    <a:srgbClr val="6E747A">
                      <a:alpha val="43000"/>
                    </a:srgbClr>
                  </a:outerShdw>
                </a:effectLst>
              </a:rPr>
              <a:t>mechanic</a:t>
            </a:r>
            <a:endParaRPr lang="en-GB" sz="5400" b="0" cap="none" spc="0" dirty="0">
              <a:ln w="0"/>
              <a:solidFill>
                <a:schemeClr val="accent1"/>
              </a:solidFill>
              <a:effectLst>
                <a:outerShdw blurRad="38100" dist="25400" dir="5400000" algn="ctr" rotWithShape="0">
                  <a:srgbClr val="6E747A">
                    <a:alpha val="43000"/>
                  </a:srgbClr>
                </a:outerShdw>
              </a:effectLst>
            </a:endParaRPr>
          </a:p>
        </p:txBody>
      </p:sp>
      <p:sp>
        <p:nvSpPr>
          <p:cNvPr id="9" name="Rectangle 8">
            <a:extLst>
              <a:ext uri="{FF2B5EF4-FFF2-40B4-BE49-F238E27FC236}">
                <a16:creationId xmlns:a16="http://schemas.microsoft.com/office/drawing/2014/main" id="{74A00B6F-19D7-B1C9-F1B8-D3C8A79FDCB7}"/>
              </a:ext>
            </a:extLst>
          </p:cNvPr>
          <p:cNvSpPr/>
          <p:nvPr/>
        </p:nvSpPr>
        <p:spPr>
          <a:xfrm>
            <a:off x="709243" y="4514849"/>
            <a:ext cx="1463863"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pilot</a:t>
            </a:r>
          </a:p>
        </p:txBody>
      </p:sp>
      <p:sp>
        <p:nvSpPr>
          <p:cNvPr id="10" name="Rectangle 9">
            <a:extLst>
              <a:ext uri="{FF2B5EF4-FFF2-40B4-BE49-F238E27FC236}">
                <a16:creationId xmlns:a16="http://schemas.microsoft.com/office/drawing/2014/main" id="{36F1158F-5A0F-2A60-A57A-C83BBBE7B2AC}"/>
              </a:ext>
            </a:extLst>
          </p:cNvPr>
          <p:cNvSpPr/>
          <p:nvPr/>
        </p:nvSpPr>
        <p:spPr>
          <a:xfrm>
            <a:off x="9080560" y="3591519"/>
            <a:ext cx="2089033"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soldier</a:t>
            </a:r>
          </a:p>
        </p:txBody>
      </p:sp>
      <p:sp>
        <p:nvSpPr>
          <p:cNvPr id="11" name="Rectangle 10">
            <a:extLst>
              <a:ext uri="{FF2B5EF4-FFF2-40B4-BE49-F238E27FC236}">
                <a16:creationId xmlns:a16="http://schemas.microsoft.com/office/drawing/2014/main" id="{7E0FC4E6-01BF-D21B-8B2A-6D34C012F1DA}"/>
              </a:ext>
            </a:extLst>
          </p:cNvPr>
          <p:cNvSpPr/>
          <p:nvPr/>
        </p:nvSpPr>
        <p:spPr>
          <a:xfrm>
            <a:off x="2898250" y="5165427"/>
            <a:ext cx="3313664" cy="923330"/>
          </a:xfrm>
          <a:prstGeom prst="rect">
            <a:avLst/>
          </a:prstGeom>
          <a:noFill/>
        </p:spPr>
        <p:txBody>
          <a:bodyPr wrap="none" lIns="91440" tIns="45720" rIns="91440" bIns="45720">
            <a:spAutoFit/>
          </a:bodyPr>
          <a:lstStyle/>
          <a:p>
            <a:pPr algn="ctr"/>
            <a:r>
              <a:rPr lang="en-GB" sz="5400" dirty="0">
                <a:ln w="0"/>
                <a:solidFill>
                  <a:schemeClr val="accent1"/>
                </a:solidFill>
                <a:effectLst>
                  <a:outerShdw blurRad="38100" dist="25400" dir="5400000" algn="ctr" rotWithShape="0">
                    <a:srgbClr val="6E747A">
                      <a:alpha val="43000"/>
                    </a:srgbClr>
                  </a:outerShdw>
                </a:effectLst>
              </a:rPr>
              <a:t>t</a:t>
            </a:r>
            <a:r>
              <a:rPr lang="en-GB" sz="5400" b="0" cap="none" spc="0" dirty="0">
                <a:ln w="0"/>
                <a:solidFill>
                  <a:schemeClr val="accent1"/>
                </a:solidFill>
                <a:effectLst>
                  <a:outerShdw blurRad="38100" dist="25400" dir="5400000" algn="ctr" rotWithShape="0">
                    <a:srgbClr val="6E747A">
                      <a:alpha val="43000"/>
                    </a:srgbClr>
                  </a:outerShdw>
                </a:effectLst>
              </a:rPr>
              <a:t>rain driver</a:t>
            </a:r>
          </a:p>
        </p:txBody>
      </p:sp>
      <p:sp>
        <p:nvSpPr>
          <p:cNvPr id="12" name="Rectangle 11">
            <a:extLst>
              <a:ext uri="{FF2B5EF4-FFF2-40B4-BE49-F238E27FC236}">
                <a16:creationId xmlns:a16="http://schemas.microsoft.com/office/drawing/2014/main" id="{D2AB40F4-1F70-20EB-EF38-FF2C1B25A4C5}"/>
              </a:ext>
            </a:extLst>
          </p:cNvPr>
          <p:cNvSpPr/>
          <p:nvPr/>
        </p:nvSpPr>
        <p:spPr>
          <a:xfrm>
            <a:off x="5457448" y="3875137"/>
            <a:ext cx="2720746"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gardener</a:t>
            </a:r>
          </a:p>
        </p:txBody>
      </p:sp>
    </p:spTree>
    <p:extLst>
      <p:ext uri="{BB962C8B-B14F-4D97-AF65-F5344CB8AC3E}">
        <p14:creationId xmlns:p14="http://schemas.microsoft.com/office/powerpoint/2010/main" val="1510371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8753B0-17C7-0098-1E51-DC3D6C7B4BE5}"/>
              </a:ext>
            </a:extLst>
          </p:cNvPr>
          <p:cNvSpPr>
            <a:spLocks noGrp="1"/>
          </p:cNvSpPr>
          <p:nvPr>
            <p:ph idx="1"/>
          </p:nvPr>
        </p:nvSpPr>
        <p:spPr>
          <a:xfrm>
            <a:off x="409574" y="563257"/>
            <a:ext cx="11509691" cy="1308406"/>
          </a:xfrm>
        </p:spPr>
        <p:txBody>
          <a:bodyPr>
            <a:noAutofit/>
          </a:bodyPr>
          <a:lstStyle/>
          <a:p>
            <a:pPr marL="0" indent="0">
              <a:buNone/>
            </a:pPr>
            <a:r>
              <a:rPr lang="en-US" sz="2400" dirty="0"/>
              <a:t>This very same question, with these and 11 more occupations,  was asked of 280 children in the UK (aged 7-11), from three control and one intervention school, as part of a PhD (Prof) study during the 2020 - 2021 academic year. </a:t>
            </a:r>
          </a:p>
          <a:p>
            <a:pPr marL="0" indent="0">
              <a:buNone/>
            </a:pPr>
            <a:endParaRPr lang="en-US" sz="2400" dirty="0"/>
          </a:p>
        </p:txBody>
      </p:sp>
      <p:graphicFrame>
        <p:nvGraphicFramePr>
          <p:cNvPr id="13" name="Table 12">
            <a:extLst>
              <a:ext uri="{FF2B5EF4-FFF2-40B4-BE49-F238E27FC236}">
                <a16:creationId xmlns:a16="http://schemas.microsoft.com/office/drawing/2014/main" id="{421F24EE-8B5D-44E5-AEA4-B563DD9EA7B4}"/>
              </a:ext>
            </a:extLst>
          </p:cNvPr>
          <p:cNvGraphicFramePr>
            <a:graphicFrameLocks noGrp="1"/>
          </p:cNvGraphicFramePr>
          <p:nvPr>
            <p:extLst>
              <p:ext uri="{D42A27DB-BD31-4B8C-83A1-F6EECF244321}">
                <p14:modId xmlns:p14="http://schemas.microsoft.com/office/powerpoint/2010/main" val="2994193237"/>
              </p:ext>
            </p:extLst>
          </p:nvPr>
        </p:nvGraphicFramePr>
        <p:xfrm>
          <a:off x="2619488" y="2928938"/>
          <a:ext cx="6953024" cy="2940180"/>
        </p:xfrm>
        <a:graphic>
          <a:graphicData uri="http://schemas.openxmlformats.org/drawingml/2006/table">
            <a:tbl>
              <a:tblPr firstRow="1" firstCol="1" bandRow="1">
                <a:tableStyleId>{5C22544A-7EE6-4342-B048-85BDC9FD1C3A}</a:tableStyleId>
              </a:tblPr>
              <a:tblGrid>
                <a:gridCol w="2446338">
                  <a:extLst>
                    <a:ext uri="{9D8B030D-6E8A-4147-A177-3AD203B41FA5}">
                      <a16:colId xmlns:a16="http://schemas.microsoft.com/office/drawing/2014/main" val="1544741710"/>
                    </a:ext>
                  </a:extLst>
                </a:gridCol>
                <a:gridCol w="915316">
                  <a:extLst>
                    <a:ext uri="{9D8B030D-6E8A-4147-A177-3AD203B41FA5}">
                      <a16:colId xmlns:a16="http://schemas.microsoft.com/office/drawing/2014/main" val="1319689079"/>
                    </a:ext>
                  </a:extLst>
                </a:gridCol>
                <a:gridCol w="915316">
                  <a:extLst>
                    <a:ext uri="{9D8B030D-6E8A-4147-A177-3AD203B41FA5}">
                      <a16:colId xmlns:a16="http://schemas.microsoft.com/office/drawing/2014/main" val="1921591547"/>
                    </a:ext>
                  </a:extLst>
                </a:gridCol>
                <a:gridCol w="915316">
                  <a:extLst>
                    <a:ext uri="{9D8B030D-6E8A-4147-A177-3AD203B41FA5}">
                      <a16:colId xmlns:a16="http://schemas.microsoft.com/office/drawing/2014/main" val="2452410347"/>
                    </a:ext>
                  </a:extLst>
                </a:gridCol>
                <a:gridCol w="915316">
                  <a:extLst>
                    <a:ext uri="{9D8B030D-6E8A-4147-A177-3AD203B41FA5}">
                      <a16:colId xmlns:a16="http://schemas.microsoft.com/office/drawing/2014/main" val="3514100859"/>
                    </a:ext>
                  </a:extLst>
                </a:gridCol>
                <a:gridCol w="845422">
                  <a:extLst>
                    <a:ext uri="{9D8B030D-6E8A-4147-A177-3AD203B41FA5}">
                      <a16:colId xmlns:a16="http://schemas.microsoft.com/office/drawing/2014/main" val="2748503753"/>
                    </a:ext>
                  </a:extLst>
                </a:gridCol>
              </a:tblGrid>
              <a:tr h="414428">
                <a:tc>
                  <a:txBody>
                    <a:bodyPr/>
                    <a:lstStyle/>
                    <a:p>
                      <a:pPr>
                        <a:lnSpc>
                          <a:spcPct val="150000"/>
                        </a:lnSpc>
                      </a:pPr>
                      <a:r>
                        <a:rPr lang="en-GB" sz="2400" cap="all" dirty="0">
                          <a:effectLst/>
                        </a:rPr>
                        <a:t> </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Year 3</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Year 4</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Year 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Year 6</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Total</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96368406"/>
                  </a:ext>
                </a:extLst>
              </a:tr>
              <a:tr h="414319">
                <a:tc>
                  <a:txBody>
                    <a:bodyPr/>
                    <a:lstStyle/>
                    <a:p>
                      <a:pPr>
                        <a:lnSpc>
                          <a:spcPct val="150000"/>
                        </a:lnSpc>
                      </a:pPr>
                      <a:r>
                        <a:rPr lang="en-GB" sz="2400" dirty="0">
                          <a:effectLst/>
                        </a:rPr>
                        <a:t>Boys intervention</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11</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11</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8</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33</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03419594"/>
                  </a:ext>
                </a:extLst>
              </a:tr>
              <a:tr h="414319">
                <a:tc>
                  <a:txBody>
                    <a:bodyPr/>
                    <a:lstStyle/>
                    <a:p>
                      <a:pPr>
                        <a:lnSpc>
                          <a:spcPct val="150000"/>
                        </a:lnSpc>
                      </a:pPr>
                      <a:r>
                        <a:rPr lang="en-GB" sz="2400">
                          <a:effectLst/>
                        </a:rPr>
                        <a:t>Girls intervention</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7</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8</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9</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39</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61549900"/>
                  </a:ext>
                </a:extLst>
              </a:tr>
              <a:tr h="414319">
                <a:tc>
                  <a:txBody>
                    <a:bodyPr/>
                    <a:lstStyle/>
                    <a:p>
                      <a:pPr>
                        <a:lnSpc>
                          <a:spcPct val="150000"/>
                        </a:lnSpc>
                      </a:pPr>
                      <a:r>
                        <a:rPr lang="en-GB" sz="2400">
                          <a:effectLst/>
                        </a:rPr>
                        <a:t>Boys control</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31</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25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25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96</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29196567"/>
                  </a:ext>
                </a:extLst>
              </a:tr>
              <a:tr h="414319">
                <a:tc>
                  <a:txBody>
                    <a:bodyPr/>
                    <a:lstStyle/>
                    <a:p>
                      <a:pPr>
                        <a:lnSpc>
                          <a:spcPct val="150000"/>
                        </a:lnSpc>
                      </a:pPr>
                      <a:r>
                        <a:rPr lang="en-GB" sz="2400">
                          <a:effectLst/>
                        </a:rPr>
                        <a:t>Girls control</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30</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31</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16</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112</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97939360"/>
                  </a:ext>
                </a:extLst>
              </a:tr>
              <a:tr h="414319">
                <a:tc>
                  <a:txBody>
                    <a:bodyPr/>
                    <a:lstStyle/>
                    <a:p>
                      <a:pPr>
                        <a:lnSpc>
                          <a:spcPct val="150000"/>
                        </a:lnSpc>
                      </a:pPr>
                      <a:r>
                        <a:rPr lang="en-GB" sz="2400">
                          <a:effectLst/>
                        </a:rPr>
                        <a:t>Total</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55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88</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79</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58</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dirty="0">
                          <a:effectLst/>
                        </a:rPr>
                        <a:t>280</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7689543"/>
                  </a:ext>
                </a:extLst>
              </a:tr>
            </a:tbl>
          </a:graphicData>
        </a:graphic>
      </p:graphicFrame>
      <p:sp>
        <p:nvSpPr>
          <p:cNvPr id="15" name="TextBox 14">
            <a:extLst>
              <a:ext uri="{FF2B5EF4-FFF2-40B4-BE49-F238E27FC236}">
                <a16:creationId xmlns:a16="http://schemas.microsoft.com/office/drawing/2014/main" id="{D51A1DDC-93A3-ED8B-0F1E-59CB01C6C44C}"/>
              </a:ext>
            </a:extLst>
          </p:cNvPr>
          <p:cNvSpPr txBox="1"/>
          <p:nvPr/>
        </p:nvSpPr>
        <p:spPr>
          <a:xfrm>
            <a:off x="2616413" y="2343151"/>
            <a:ext cx="7096012" cy="461665"/>
          </a:xfrm>
          <a:prstGeom prst="rect">
            <a:avLst/>
          </a:prstGeom>
          <a:noFill/>
        </p:spPr>
        <p:txBody>
          <a:bodyPr wrap="square" rtlCol="0">
            <a:spAutoFit/>
          </a:bodyPr>
          <a:lstStyle/>
          <a:p>
            <a:r>
              <a:rPr lang="en-US" sz="2400" b="1" dirty="0"/>
              <a:t>A chart to show the numbers of participating children.</a:t>
            </a:r>
          </a:p>
        </p:txBody>
      </p:sp>
    </p:spTree>
    <p:extLst>
      <p:ext uri="{BB962C8B-B14F-4D97-AF65-F5344CB8AC3E}">
        <p14:creationId xmlns:p14="http://schemas.microsoft.com/office/powerpoint/2010/main" val="906037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4CFEC79-7A4E-2922-A5BE-D1CB739AFEB9}"/>
              </a:ext>
            </a:extLst>
          </p:cNvPr>
          <p:cNvSpPr txBox="1"/>
          <p:nvPr/>
        </p:nvSpPr>
        <p:spPr>
          <a:xfrm>
            <a:off x="552450" y="320457"/>
            <a:ext cx="11087100" cy="2308324"/>
          </a:xfrm>
          <a:prstGeom prst="rect">
            <a:avLst/>
          </a:prstGeom>
          <a:noFill/>
        </p:spPr>
        <p:txBody>
          <a:bodyPr wrap="square" rtlCol="0">
            <a:spAutoFit/>
          </a:bodyPr>
          <a:lstStyle/>
          <a:p>
            <a:pPr marL="0" indent="0">
              <a:buNone/>
            </a:pPr>
            <a:r>
              <a:rPr lang="en-US" sz="2400" dirty="0"/>
              <a:t>As well as </a:t>
            </a:r>
            <a:r>
              <a:rPr lang="en-US" sz="2400" dirty="0" err="1"/>
              <a:t>analysing</a:t>
            </a:r>
            <a:r>
              <a:rPr lang="en-US" sz="2400" dirty="0"/>
              <a:t> the data from the 280 pupils completing the occupations ‘self-administered questionnaire’ (tick sheet), the researcher also discussed the gender perceptions of 48 of the participating children from the intervention school, in focus groups, at the start of the 20/21 academic year.  </a:t>
            </a:r>
          </a:p>
          <a:p>
            <a:pPr marL="0" indent="0">
              <a:buNone/>
            </a:pPr>
            <a:endParaRPr lang="en-US" sz="2400" dirty="0"/>
          </a:p>
          <a:p>
            <a:pPr marL="0" indent="0">
              <a:buNone/>
            </a:pPr>
            <a:r>
              <a:rPr lang="en-US" sz="2400" dirty="0"/>
              <a:t>There were some very interesting opinions!</a:t>
            </a:r>
          </a:p>
        </p:txBody>
      </p:sp>
      <p:sp>
        <p:nvSpPr>
          <p:cNvPr id="8" name="TextBox 7">
            <a:extLst>
              <a:ext uri="{FF2B5EF4-FFF2-40B4-BE49-F238E27FC236}">
                <a16:creationId xmlns:a16="http://schemas.microsoft.com/office/drawing/2014/main" id="{F2852CFC-FAC0-259D-2D75-FEAB6C6E5AB7}"/>
              </a:ext>
            </a:extLst>
          </p:cNvPr>
          <p:cNvSpPr txBox="1"/>
          <p:nvPr/>
        </p:nvSpPr>
        <p:spPr>
          <a:xfrm>
            <a:off x="552450" y="2928938"/>
            <a:ext cx="10863263" cy="1200329"/>
          </a:xfrm>
          <a:prstGeom prst="rect">
            <a:avLst/>
          </a:prstGeom>
          <a:noFill/>
        </p:spPr>
        <p:txBody>
          <a:bodyPr wrap="square" rtlCol="0">
            <a:spAutoFit/>
          </a:bodyPr>
          <a:lstStyle/>
          <a:p>
            <a:r>
              <a:rPr lang="en-US" sz="2400" dirty="0">
                <a:solidFill>
                  <a:schemeClr val="accent1">
                    <a:lumMod val="75000"/>
                  </a:schemeClr>
                </a:solidFill>
              </a:rPr>
              <a:t>“mechanics are men” </a:t>
            </a:r>
            <a:r>
              <a:rPr lang="en-US" sz="2400" dirty="0"/>
              <a:t>because men are stronger than women </a:t>
            </a:r>
            <a:r>
              <a:rPr lang="en-US" sz="2400" i="1" dirty="0"/>
              <a:t>(n=1); </a:t>
            </a:r>
            <a:r>
              <a:rPr lang="en-US" sz="2400" dirty="0"/>
              <a:t>because girls don’t like to get dirty </a:t>
            </a:r>
            <a:r>
              <a:rPr lang="en-US" sz="2400" i="1" dirty="0"/>
              <a:t>(n=4); </a:t>
            </a:r>
            <a:r>
              <a:rPr lang="en-US" sz="2400" dirty="0"/>
              <a:t>because men do the dirty jobs outside </a:t>
            </a:r>
            <a:r>
              <a:rPr lang="en-US" sz="2400" i="1" dirty="0"/>
              <a:t>(n=2)</a:t>
            </a:r>
            <a:r>
              <a:rPr lang="en-US" sz="2400" dirty="0"/>
              <a:t> whilst girls do the washing up </a:t>
            </a:r>
            <a:r>
              <a:rPr lang="en-US" sz="2400" i="1" dirty="0"/>
              <a:t>(n=1).</a:t>
            </a:r>
          </a:p>
        </p:txBody>
      </p:sp>
      <p:sp>
        <p:nvSpPr>
          <p:cNvPr id="9" name="TextBox 8">
            <a:extLst>
              <a:ext uri="{FF2B5EF4-FFF2-40B4-BE49-F238E27FC236}">
                <a16:creationId xmlns:a16="http://schemas.microsoft.com/office/drawing/2014/main" id="{C9A94D55-86EA-7330-128B-8F11630F5399}"/>
              </a:ext>
            </a:extLst>
          </p:cNvPr>
          <p:cNvSpPr txBox="1"/>
          <p:nvPr/>
        </p:nvSpPr>
        <p:spPr>
          <a:xfrm>
            <a:off x="552449" y="4586587"/>
            <a:ext cx="10863263" cy="1569660"/>
          </a:xfrm>
          <a:prstGeom prst="rect">
            <a:avLst/>
          </a:prstGeom>
          <a:noFill/>
        </p:spPr>
        <p:txBody>
          <a:bodyPr wrap="square" rtlCol="0">
            <a:spAutoFit/>
          </a:bodyPr>
          <a:lstStyle/>
          <a:p>
            <a:r>
              <a:rPr lang="en-US" sz="2400" dirty="0">
                <a:solidFill>
                  <a:schemeClr val="accent1">
                    <a:lumMod val="75000"/>
                  </a:schemeClr>
                </a:solidFill>
              </a:rPr>
              <a:t>“hairdressers are women” </a:t>
            </a:r>
            <a:r>
              <a:rPr lang="en-US" sz="2400" dirty="0"/>
              <a:t>because a female member of my family is a hairdresser </a:t>
            </a:r>
            <a:r>
              <a:rPr lang="en-US" sz="2400" i="1" dirty="0"/>
              <a:t>(n=2);</a:t>
            </a:r>
            <a:r>
              <a:rPr lang="en-US" sz="2400" dirty="0"/>
              <a:t> because a hairdresser is the name given to a woman who cuts women’s hair and a barber is someone who cuts men’s hair </a:t>
            </a:r>
            <a:r>
              <a:rPr lang="en-US" sz="2400" i="1" dirty="0"/>
              <a:t>(n=6); </a:t>
            </a:r>
            <a:r>
              <a:rPr lang="en-US" sz="2400" dirty="0"/>
              <a:t>because women have long hair and they like to play with / style it </a:t>
            </a:r>
            <a:r>
              <a:rPr lang="en-US" sz="2400" i="1" dirty="0"/>
              <a:t>(n=2).</a:t>
            </a:r>
          </a:p>
        </p:txBody>
      </p:sp>
    </p:spTree>
    <p:extLst>
      <p:ext uri="{BB962C8B-B14F-4D97-AF65-F5344CB8AC3E}">
        <p14:creationId xmlns:p14="http://schemas.microsoft.com/office/powerpoint/2010/main" val="2172548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A65C9FA-7273-81EE-3975-25E0CF39B7EE}"/>
              </a:ext>
            </a:extLst>
          </p:cNvPr>
          <p:cNvSpPr txBox="1"/>
          <p:nvPr/>
        </p:nvSpPr>
        <p:spPr>
          <a:xfrm>
            <a:off x="538161" y="1014413"/>
            <a:ext cx="10863263" cy="1569660"/>
          </a:xfrm>
          <a:prstGeom prst="rect">
            <a:avLst/>
          </a:prstGeom>
          <a:noFill/>
        </p:spPr>
        <p:txBody>
          <a:bodyPr wrap="square" rtlCol="0">
            <a:spAutoFit/>
          </a:bodyPr>
          <a:lstStyle/>
          <a:p>
            <a:r>
              <a:rPr lang="en-US" sz="2400" dirty="0">
                <a:solidFill>
                  <a:schemeClr val="accent1">
                    <a:lumMod val="75000"/>
                  </a:schemeClr>
                </a:solidFill>
              </a:rPr>
              <a:t>“train drivers are men” </a:t>
            </a:r>
            <a:r>
              <a:rPr lang="en-US" sz="2400" dirty="0"/>
              <a:t>because the job is too difficult / complicated for women to do </a:t>
            </a:r>
            <a:r>
              <a:rPr lang="en-US" sz="2400" i="1" dirty="0"/>
              <a:t>(n=2); </a:t>
            </a:r>
            <a:r>
              <a:rPr lang="en-US" sz="2400" dirty="0"/>
              <a:t>because</a:t>
            </a:r>
            <a:r>
              <a:rPr lang="en-US" sz="2400" i="1" dirty="0"/>
              <a:t> </a:t>
            </a:r>
            <a:r>
              <a:rPr lang="en-US" sz="2400" dirty="0"/>
              <a:t>you need strength to ‘pull the levers’ </a:t>
            </a:r>
            <a:r>
              <a:rPr lang="en-US" sz="2400" i="1" dirty="0"/>
              <a:t>(n=1); </a:t>
            </a:r>
            <a:r>
              <a:rPr lang="en-US" sz="2400" dirty="0"/>
              <a:t>because</a:t>
            </a:r>
            <a:r>
              <a:rPr lang="en-US" sz="2400" i="1" dirty="0"/>
              <a:t> </a:t>
            </a:r>
            <a:r>
              <a:rPr lang="en-US" sz="2400" dirty="0"/>
              <a:t>you need strength to pick up coal </a:t>
            </a:r>
            <a:r>
              <a:rPr lang="en-US" sz="2400" i="1" dirty="0"/>
              <a:t>(n=1); </a:t>
            </a:r>
            <a:r>
              <a:rPr lang="en-US" sz="2400" dirty="0"/>
              <a:t>because only men can light the coal needed to fuel a train </a:t>
            </a:r>
            <a:r>
              <a:rPr lang="en-US" sz="2400" i="1" dirty="0"/>
              <a:t>(n=2); </a:t>
            </a:r>
            <a:r>
              <a:rPr lang="en-US" sz="2400" dirty="0"/>
              <a:t>because men can go anywhere but babies would touch all the controls </a:t>
            </a:r>
            <a:r>
              <a:rPr lang="en-US" sz="2400" i="1" dirty="0"/>
              <a:t>(n=1).</a:t>
            </a:r>
          </a:p>
        </p:txBody>
      </p:sp>
      <p:sp>
        <p:nvSpPr>
          <p:cNvPr id="5" name="TextBox 4">
            <a:extLst>
              <a:ext uri="{FF2B5EF4-FFF2-40B4-BE49-F238E27FC236}">
                <a16:creationId xmlns:a16="http://schemas.microsoft.com/office/drawing/2014/main" id="{537C15BB-AF5B-FEA5-8727-B97405C5421C}"/>
              </a:ext>
            </a:extLst>
          </p:cNvPr>
          <p:cNvSpPr txBox="1"/>
          <p:nvPr/>
        </p:nvSpPr>
        <p:spPr>
          <a:xfrm>
            <a:off x="538162" y="3429000"/>
            <a:ext cx="10863263" cy="1938992"/>
          </a:xfrm>
          <a:prstGeom prst="rect">
            <a:avLst/>
          </a:prstGeom>
          <a:noFill/>
        </p:spPr>
        <p:txBody>
          <a:bodyPr wrap="square" rtlCol="0">
            <a:spAutoFit/>
          </a:bodyPr>
          <a:lstStyle/>
          <a:p>
            <a:r>
              <a:rPr lang="en-US" sz="2400" dirty="0">
                <a:solidFill>
                  <a:schemeClr val="accent1">
                    <a:lumMod val="75000"/>
                  </a:schemeClr>
                </a:solidFill>
              </a:rPr>
              <a:t>“soldiers are men” </a:t>
            </a:r>
            <a:r>
              <a:rPr lang="en-US" sz="2400" dirty="0"/>
              <a:t>based on knowledge from previous school topics on ‘World War 2’ where men did the fighting and women stayed at home and ‘looked after the children…made clothes…and cooked soup’  </a:t>
            </a:r>
            <a:r>
              <a:rPr lang="en-US" sz="2400" i="1" dirty="0"/>
              <a:t>(n=5)</a:t>
            </a:r>
            <a:r>
              <a:rPr lang="en-US" sz="2400" dirty="0"/>
              <a:t>; because only men like to fight </a:t>
            </a:r>
            <a:r>
              <a:rPr lang="en-US" sz="2400" i="1" dirty="0"/>
              <a:t>(n=3); </a:t>
            </a:r>
            <a:r>
              <a:rPr lang="en-US" sz="2400" dirty="0"/>
              <a:t>because being a soldier involves a lot of marching and girls would not like to do this </a:t>
            </a:r>
            <a:r>
              <a:rPr lang="en-US" sz="2400" i="1" dirty="0"/>
              <a:t>(n=1)</a:t>
            </a:r>
          </a:p>
        </p:txBody>
      </p:sp>
    </p:spTree>
    <p:extLst>
      <p:ext uri="{BB962C8B-B14F-4D97-AF65-F5344CB8AC3E}">
        <p14:creationId xmlns:p14="http://schemas.microsoft.com/office/powerpoint/2010/main" val="282273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10D82B-FF16-1331-9B66-8FEA7DA5218E}"/>
              </a:ext>
            </a:extLst>
          </p:cNvPr>
          <p:cNvSpPr>
            <a:spLocks noGrp="1"/>
          </p:cNvSpPr>
          <p:nvPr>
            <p:ph idx="1"/>
          </p:nvPr>
        </p:nvSpPr>
        <p:spPr>
          <a:xfrm>
            <a:off x="409575" y="539750"/>
            <a:ext cx="11372850" cy="6161088"/>
          </a:xfrm>
        </p:spPr>
        <p:txBody>
          <a:bodyPr>
            <a:noAutofit/>
          </a:bodyPr>
          <a:lstStyle/>
          <a:p>
            <a:pPr marL="0" indent="0">
              <a:spcBef>
                <a:spcPts val="0"/>
              </a:spcBef>
              <a:buNone/>
            </a:pPr>
            <a:r>
              <a:rPr lang="en-US" sz="2400" dirty="0"/>
              <a:t>The data from the pupil self-administered questionnaires (occupation tick lists) was analysed using the SPSS </a:t>
            </a:r>
            <a:r>
              <a:rPr lang="en-US" sz="2400" dirty="0" err="1"/>
              <a:t>Kruskall-wallis</a:t>
            </a:r>
            <a:r>
              <a:rPr lang="en-US" sz="2400" dirty="0"/>
              <a:t> non-parametric test. However, there were only a few statistically significant differences in the data:</a:t>
            </a:r>
          </a:p>
          <a:p>
            <a:pPr marL="0" indent="0">
              <a:spcBef>
                <a:spcPts val="0"/>
              </a:spcBef>
              <a:buNone/>
            </a:pPr>
            <a:endParaRPr lang="en-US" sz="2400" dirty="0"/>
          </a:p>
          <a:p>
            <a:pPr marL="342900" lvl="0" indent="-342900" algn="just">
              <a:lnSpc>
                <a:spcPct val="150000"/>
              </a:lnSpc>
              <a:spcBef>
                <a:spcPts val="0"/>
              </a:spcBef>
              <a:buFont typeface="Symbol" pitchFamily="2" charset="2"/>
              <a:buChar char=""/>
            </a:pPr>
            <a:r>
              <a:rPr lang="en-GB" sz="2400" dirty="0">
                <a:effectLst/>
                <a:ea typeface="Times New Roman" panose="02020603050405020304" pitchFamily="18" charset="0"/>
              </a:rPr>
              <a:t>more Year 3 children in both the intervention and control groups stated that pilots were women </a:t>
            </a:r>
            <a:r>
              <a:rPr lang="en-GB" sz="2400" i="1" dirty="0">
                <a:effectLst/>
                <a:ea typeface="Times New Roman" panose="02020603050405020304" pitchFamily="18" charset="0"/>
              </a:rPr>
              <a:t>(n=11)</a:t>
            </a:r>
            <a:r>
              <a:rPr lang="en-GB" sz="2400" dirty="0">
                <a:effectLst/>
                <a:ea typeface="Times New Roman" panose="02020603050405020304" pitchFamily="18" charset="0"/>
              </a:rPr>
              <a:t> when compared to children in Year 6 </a:t>
            </a:r>
            <a:r>
              <a:rPr lang="en-GB" sz="2400" i="1" dirty="0">
                <a:effectLst/>
                <a:ea typeface="Times New Roman" panose="02020603050405020304" pitchFamily="18" charset="0"/>
              </a:rPr>
              <a:t>(n=0)</a:t>
            </a:r>
          </a:p>
          <a:p>
            <a:pPr marL="342900" lvl="0" indent="-342900" algn="just">
              <a:lnSpc>
                <a:spcPct val="150000"/>
              </a:lnSpc>
              <a:spcBef>
                <a:spcPts val="0"/>
              </a:spcBef>
              <a:buFont typeface="Symbol" pitchFamily="2" charset="2"/>
              <a:buChar char=""/>
            </a:pPr>
            <a:r>
              <a:rPr lang="en-GB" sz="2400" dirty="0">
                <a:effectLst/>
                <a:ea typeface="Times New Roman" panose="02020603050405020304" pitchFamily="18" charset="0"/>
              </a:rPr>
              <a:t>more Year 4 children in both the intervention and control groups stated that dentists were men </a:t>
            </a:r>
            <a:r>
              <a:rPr lang="en-GB" sz="2400" i="1" dirty="0">
                <a:effectLst/>
                <a:ea typeface="Times New Roman" panose="02020603050405020304" pitchFamily="18" charset="0"/>
              </a:rPr>
              <a:t>(n=26) </a:t>
            </a:r>
            <a:r>
              <a:rPr lang="en-GB" sz="2400" dirty="0">
                <a:effectLst/>
                <a:ea typeface="Times New Roman" panose="02020603050405020304" pitchFamily="18" charset="0"/>
              </a:rPr>
              <a:t>when compared to children in Year 6 </a:t>
            </a:r>
            <a:r>
              <a:rPr lang="en-GB" sz="2400" i="1" dirty="0">
                <a:effectLst/>
                <a:ea typeface="Times New Roman" panose="02020603050405020304" pitchFamily="18" charset="0"/>
              </a:rPr>
              <a:t>(n=1)</a:t>
            </a:r>
          </a:p>
          <a:p>
            <a:pPr marL="342900" lvl="0" indent="-342900" algn="just">
              <a:lnSpc>
                <a:spcPct val="150000"/>
              </a:lnSpc>
              <a:spcBef>
                <a:spcPts val="0"/>
              </a:spcBef>
              <a:buFont typeface="Symbol" pitchFamily="2" charset="2"/>
              <a:buChar char=""/>
            </a:pPr>
            <a:r>
              <a:rPr lang="en-GB" sz="2400" dirty="0">
                <a:effectLst/>
                <a:ea typeface="Times New Roman" panose="02020603050405020304" pitchFamily="18" charset="0"/>
              </a:rPr>
              <a:t>more boys in both the intervention and control groups said that hairdressers were men </a:t>
            </a:r>
            <a:r>
              <a:rPr lang="en-GB" sz="2400" i="1" dirty="0">
                <a:effectLst/>
                <a:ea typeface="Times New Roman" panose="02020603050405020304" pitchFamily="18" charset="0"/>
              </a:rPr>
              <a:t>(n=6)</a:t>
            </a:r>
            <a:r>
              <a:rPr lang="en-GB" sz="2400" dirty="0">
                <a:effectLst/>
                <a:ea typeface="Times New Roman" panose="02020603050405020304" pitchFamily="18" charset="0"/>
              </a:rPr>
              <a:t> when compared to girls </a:t>
            </a:r>
            <a:r>
              <a:rPr lang="en-GB" sz="2400" i="1" dirty="0">
                <a:effectLst/>
                <a:ea typeface="Times New Roman" panose="02020603050405020304" pitchFamily="18" charset="0"/>
              </a:rPr>
              <a:t>(n=0)</a:t>
            </a:r>
          </a:p>
          <a:p>
            <a:pPr marL="342900" lvl="0" indent="-342900" algn="just">
              <a:lnSpc>
                <a:spcPct val="150000"/>
              </a:lnSpc>
              <a:spcBef>
                <a:spcPts val="0"/>
              </a:spcBef>
              <a:buFont typeface="Symbol" pitchFamily="2" charset="2"/>
              <a:buChar char=""/>
            </a:pPr>
            <a:r>
              <a:rPr lang="en-GB" sz="2400" dirty="0">
                <a:effectLst/>
                <a:ea typeface="Times New Roman" panose="02020603050405020304" pitchFamily="18" charset="0"/>
              </a:rPr>
              <a:t>more girls in both the intervention and control groups said that office worker were women </a:t>
            </a:r>
            <a:r>
              <a:rPr lang="en-GB" sz="2400" i="1" dirty="0">
                <a:effectLst/>
                <a:ea typeface="Times New Roman" panose="02020603050405020304" pitchFamily="18" charset="0"/>
              </a:rPr>
              <a:t>(n=6)</a:t>
            </a:r>
            <a:r>
              <a:rPr lang="en-GB" sz="2400" dirty="0">
                <a:effectLst/>
                <a:ea typeface="Times New Roman" panose="02020603050405020304" pitchFamily="18" charset="0"/>
              </a:rPr>
              <a:t> compared to boys </a:t>
            </a:r>
            <a:r>
              <a:rPr lang="en-GB" sz="2400" i="1" dirty="0">
                <a:effectLst/>
                <a:ea typeface="Times New Roman" panose="02020603050405020304" pitchFamily="18" charset="0"/>
              </a:rPr>
              <a:t>(n=2)</a:t>
            </a:r>
          </a:p>
          <a:p>
            <a:pPr marL="0" indent="0">
              <a:spcBef>
                <a:spcPts val="0"/>
              </a:spcBef>
              <a:buNone/>
            </a:pPr>
            <a:endParaRPr lang="en-US" sz="2400" dirty="0"/>
          </a:p>
        </p:txBody>
      </p:sp>
    </p:spTree>
    <p:extLst>
      <p:ext uri="{BB962C8B-B14F-4D97-AF65-F5344CB8AC3E}">
        <p14:creationId xmlns:p14="http://schemas.microsoft.com/office/powerpoint/2010/main" val="21978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85A26C8D-02E7-F841-B30F-9A346D39EC77}"/>
              </a:ext>
            </a:extLst>
          </p:cNvPr>
          <p:cNvGraphicFramePr>
            <a:graphicFrameLocks noGrp="1"/>
          </p:cNvGraphicFramePr>
          <p:nvPr>
            <p:extLst>
              <p:ext uri="{D42A27DB-BD31-4B8C-83A1-F6EECF244321}">
                <p14:modId xmlns:p14="http://schemas.microsoft.com/office/powerpoint/2010/main" val="1035937884"/>
              </p:ext>
            </p:extLst>
          </p:nvPr>
        </p:nvGraphicFramePr>
        <p:xfrm>
          <a:off x="652625" y="2201545"/>
          <a:ext cx="10695920" cy="3974070"/>
        </p:xfrm>
        <a:graphic>
          <a:graphicData uri="http://schemas.openxmlformats.org/drawingml/2006/table">
            <a:tbl>
              <a:tblPr firstRow="1" firstCol="1" bandRow="1">
                <a:tableStyleId>{5C22544A-7EE6-4342-B048-85BDC9FD1C3A}</a:tableStyleId>
              </a:tblPr>
              <a:tblGrid>
                <a:gridCol w="1036443">
                  <a:extLst>
                    <a:ext uri="{9D8B030D-6E8A-4147-A177-3AD203B41FA5}">
                      <a16:colId xmlns:a16="http://schemas.microsoft.com/office/drawing/2014/main" val="2962113326"/>
                    </a:ext>
                  </a:extLst>
                </a:gridCol>
                <a:gridCol w="2547337">
                  <a:extLst>
                    <a:ext uri="{9D8B030D-6E8A-4147-A177-3AD203B41FA5}">
                      <a16:colId xmlns:a16="http://schemas.microsoft.com/office/drawing/2014/main" val="321218761"/>
                    </a:ext>
                  </a:extLst>
                </a:gridCol>
                <a:gridCol w="2400300">
                  <a:extLst>
                    <a:ext uri="{9D8B030D-6E8A-4147-A177-3AD203B41FA5}">
                      <a16:colId xmlns:a16="http://schemas.microsoft.com/office/drawing/2014/main" val="3543237080"/>
                    </a:ext>
                  </a:extLst>
                </a:gridCol>
                <a:gridCol w="2759961">
                  <a:extLst>
                    <a:ext uri="{9D8B030D-6E8A-4147-A177-3AD203B41FA5}">
                      <a16:colId xmlns:a16="http://schemas.microsoft.com/office/drawing/2014/main" val="3493890366"/>
                    </a:ext>
                  </a:extLst>
                </a:gridCol>
                <a:gridCol w="1951879">
                  <a:extLst>
                    <a:ext uri="{9D8B030D-6E8A-4147-A177-3AD203B41FA5}">
                      <a16:colId xmlns:a16="http://schemas.microsoft.com/office/drawing/2014/main" val="3386552954"/>
                    </a:ext>
                  </a:extLst>
                </a:gridCol>
              </a:tblGrid>
              <a:tr h="2013950">
                <a:tc>
                  <a:txBody>
                    <a:bodyPr/>
                    <a:lstStyle/>
                    <a:p>
                      <a:pPr algn="ctr">
                        <a:lnSpc>
                          <a:spcPct val="150000"/>
                        </a:lnSpc>
                      </a:pPr>
                      <a:r>
                        <a:rPr lang="en-GB" sz="2400">
                          <a:effectLst/>
                        </a:rPr>
                        <a:t>Year Group</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2400" dirty="0">
                          <a:effectLst/>
                        </a:rPr>
                        <a:t>Total number of participants</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2400" dirty="0">
                          <a:effectLst/>
                        </a:rPr>
                        <a:t>Percentage of participants choosing ‘man</a:t>
                      </a:r>
                      <a:r>
                        <a:rPr lang="en-GB" sz="2400" cap="all" dirty="0">
                          <a:effectLst/>
                        </a:rPr>
                        <a:t>’</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2400" dirty="0">
                          <a:effectLst/>
                        </a:rPr>
                        <a:t>Percentage of participants choosing ‘woman</a:t>
                      </a:r>
                      <a:r>
                        <a:rPr lang="en-GB" sz="2400" cap="all" dirty="0">
                          <a:effectLst/>
                        </a:rPr>
                        <a:t>’</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2400">
                          <a:effectLst/>
                        </a:rPr>
                        <a:t>Total percentage</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98001576"/>
                  </a:ext>
                </a:extLst>
              </a:tr>
              <a:tr h="462041">
                <a:tc>
                  <a:txBody>
                    <a:bodyPr/>
                    <a:lstStyle/>
                    <a:p>
                      <a:pPr algn="ctr">
                        <a:lnSpc>
                          <a:spcPct val="150000"/>
                        </a:lnSpc>
                      </a:pPr>
                      <a:r>
                        <a:rPr lang="en-GB" sz="2400" cap="all">
                          <a:effectLst/>
                        </a:rPr>
                        <a:t>3</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55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32%</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17%</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49%</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73645132"/>
                  </a:ext>
                </a:extLst>
              </a:tr>
              <a:tr h="462041">
                <a:tc>
                  <a:txBody>
                    <a:bodyPr/>
                    <a:lstStyle/>
                    <a:p>
                      <a:pPr algn="ctr">
                        <a:lnSpc>
                          <a:spcPct val="150000"/>
                        </a:lnSpc>
                      </a:pPr>
                      <a:r>
                        <a:rPr lang="en-GB" sz="2400" cap="all">
                          <a:effectLst/>
                        </a:rPr>
                        <a:t>4</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88</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32%</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48%</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80%</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07163343"/>
                  </a:ext>
                </a:extLst>
              </a:tr>
              <a:tr h="462041">
                <a:tc>
                  <a:txBody>
                    <a:bodyPr/>
                    <a:lstStyle/>
                    <a:p>
                      <a:pPr algn="ctr">
                        <a:lnSpc>
                          <a:spcPct val="150000"/>
                        </a:lnSpc>
                      </a:pPr>
                      <a:r>
                        <a:rPr lang="en-GB" sz="2400" cap="all">
                          <a:effectLst/>
                        </a:rPr>
                        <a:t>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79</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23%</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32%</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55%</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4140031"/>
                  </a:ext>
                </a:extLst>
              </a:tr>
              <a:tr h="462041">
                <a:tc>
                  <a:txBody>
                    <a:bodyPr/>
                    <a:lstStyle/>
                    <a:p>
                      <a:pPr algn="ctr">
                        <a:lnSpc>
                          <a:spcPct val="150000"/>
                        </a:lnSpc>
                      </a:pPr>
                      <a:r>
                        <a:rPr lang="en-GB" sz="2400" cap="all">
                          <a:effectLst/>
                        </a:rPr>
                        <a:t>6</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dirty="0">
                          <a:effectLst/>
                        </a:rPr>
                        <a:t>58</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13%</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a:effectLst/>
                        </a:rPr>
                        <a:t>20%</a:t>
                      </a:r>
                      <a:endParaRPr lang="en-GB"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GB" sz="2400" dirty="0">
                          <a:effectLst/>
                        </a:rPr>
                        <a:t>33%</a:t>
                      </a: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78907897"/>
                  </a:ext>
                </a:extLst>
              </a:tr>
            </a:tbl>
          </a:graphicData>
        </a:graphic>
      </p:graphicFrame>
      <p:sp>
        <p:nvSpPr>
          <p:cNvPr id="8" name="TextBox 7">
            <a:extLst>
              <a:ext uri="{FF2B5EF4-FFF2-40B4-BE49-F238E27FC236}">
                <a16:creationId xmlns:a16="http://schemas.microsoft.com/office/drawing/2014/main" id="{0D0B9834-994C-8C1B-3467-A5BBDCBE5516}"/>
              </a:ext>
            </a:extLst>
          </p:cNvPr>
          <p:cNvSpPr txBox="1"/>
          <p:nvPr/>
        </p:nvSpPr>
        <p:spPr>
          <a:xfrm>
            <a:off x="652625" y="682385"/>
            <a:ext cx="10886747" cy="1200329"/>
          </a:xfrm>
          <a:prstGeom prst="rect">
            <a:avLst/>
          </a:prstGeom>
          <a:noFill/>
        </p:spPr>
        <p:txBody>
          <a:bodyPr wrap="square" rtlCol="0">
            <a:spAutoFit/>
          </a:bodyPr>
          <a:lstStyle/>
          <a:p>
            <a:r>
              <a:rPr lang="en-US" sz="2400" dirty="0"/>
              <a:t>When examining the data to see how many children ticked ‘male’ or ’female’ for any of the occupations (as opposed to ‘either’); thus, giving a ‘gendered answer’; the results were very interesting:  </a:t>
            </a:r>
          </a:p>
        </p:txBody>
      </p:sp>
    </p:spTree>
    <p:extLst>
      <p:ext uri="{BB962C8B-B14F-4D97-AF65-F5344CB8AC3E}">
        <p14:creationId xmlns:p14="http://schemas.microsoft.com/office/powerpoint/2010/main" val="75767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1C731D-9551-C864-644B-96768EC15F67}"/>
              </a:ext>
            </a:extLst>
          </p:cNvPr>
          <p:cNvSpPr txBox="1"/>
          <p:nvPr/>
        </p:nvSpPr>
        <p:spPr>
          <a:xfrm>
            <a:off x="314326" y="302359"/>
            <a:ext cx="11558588" cy="6555641"/>
          </a:xfrm>
          <a:prstGeom prst="rect">
            <a:avLst/>
          </a:prstGeom>
          <a:noFill/>
        </p:spPr>
        <p:txBody>
          <a:bodyPr wrap="square" rtlCol="0">
            <a:spAutoFit/>
          </a:bodyPr>
          <a:lstStyle/>
          <a:p>
            <a:r>
              <a:rPr lang="en-US" sz="2400" dirty="0"/>
              <a:t>At the start of the 20/21 academic year, the researcher also interviewed the 7 participating teachers from the intervention school,  by asking them the following questions:</a:t>
            </a:r>
          </a:p>
          <a:p>
            <a:endParaRPr lang="en-US" sz="2400" dirty="0"/>
          </a:p>
          <a:p>
            <a:pPr marL="342900" lvl="0" indent="-342900" algn="just">
              <a:lnSpc>
                <a:spcPct val="150000"/>
              </a:lnSpc>
              <a:buFont typeface="Wingdings" pitchFamily="2" charset="2"/>
              <a:buChar char=""/>
            </a:pPr>
            <a:r>
              <a:rPr lang="en-US" sz="2400" dirty="0"/>
              <a:t> </a:t>
            </a:r>
            <a:r>
              <a:rPr lang="en-GB" sz="2400" dirty="0">
                <a:effectLst/>
                <a:ea typeface="Times New Roman" panose="02020603050405020304" pitchFamily="18" charset="0"/>
              </a:rPr>
              <a:t>In terms of children behaving in gender-stereotypical ways; tell me about your current class.</a:t>
            </a:r>
          </a:p>
          <a:p>
            <a:pPr marL="342900" lvl="0" indent="-342900" algn="just">
              <a:lnSpc>
                <a:spcPct val="150000"/>
              </a:lnSpc>
              <a:buFont typeface="Wingdings" pitchFamily="2" charset="2"/>
              <a:buChar char=""/>
            </a:pPr>
            <a:r>
              <a:rPr lang="en-GB" sz="2400" dirty="0">
                <a:effectLst/>
                <a:ea typeface="Times New Roman" panose="02020603050405020304" pitchFamily="18" charset="0"/>
              </a:rPr>
              <a:t>What do you do, if anything, to dissuade children from following gender-stereotypical views?</a:t>
            </a:r>
          </a:p>
          <a:p>
            <a:pPr marL="342900" lvl="0" indent="-342900" algn="just">
              <a:lnSpc>
                <a:spcPct val="150000"/>
              </a:lnSpc>
              <a:buFont typeface="Wingdings" pitchFamily="2" charset="2"/>
              <a:buChar char=""/>
            </a:pPr>
            <a:r>
              <a:rPr lang="en-GB" sz="2400" dirty="0">
                <a:solidFill>
                  <a:srgbClr val="000000"/>
                </a:solidFill>
                <a:effectLst/>
                <a:ea typeface="Calibri" panose="020F0502020204030204" pitchFamily="34" charset="0"/>
              </a:rPr>
              <a:t>What</a:t>
            </a:r>
            <a:r>
              <a:rPr lang="en-US" sz="2400" dirty="0">
                <a:solidFill>
                  <a:srgbClr val="000000"/>
                </a:solidFill>
                <a:effectLst/>
                <a:ea typeface="Calibri" panose="020F0502020204030204" pitchFamily="34" charset="0"/>
              </a:rPr>
              <a:t> might you do differently, to provide safe opportunities for children to be able to challenge gender stereotyping?</a:t>
            </a:r>
          </a:p>
          <a:p>
            <a:pPr lvl="0" algn="just">
              <a:lnSpc>
                <a:spcPct val="150000"/>
              </a:lnSpc>
            </a:pPr>
            <a:endParaRPr lang="en-US" sz="2400" dirty="0">
              <a:solidFill>
                <a:srgbClr val="000000"/>
              </a:solidFill>
              <a:effectLst/>
              <a:ea typeface="Calibri" panose="020F0502020204030204" pitchFamily="34" charset="0"/>
            </a:endParaRPr>
          </a:p>
          <a:p>
            <a:pPr lvl="0" algn="just">
              <a:lnSpc>
                <a:spcPct val="150000"/>
              </a:lnSpc>
            </a:pPr>
            <a:r>
              <a:rPr lang="en-US" sz="2400" dirty="0">
                <a:solidFill>
                  <a:srgbClr val="000000"/>
                </a:solidFill>
                <a:ea typeface="Times New Roman" panose="02020603050405020304" pitchFamily="18" charset="0"/>
              </a:rPr>
              <a:t>…their answers were recorded and analysed using ‘in-vivo’ then ‘focused’ coding to create specific categories of answers and summary statements. </a:t>
            </a:r>
            <a:endParaRPr lang="en-GB" sz="2400" dirty="0">
              <a:effectLst/>
              <a:ea typeface="Times New Roman" panose="02020603050405020304" pitchFamily="18" charset="0"/>
            </a:endParaRPr>
          </a:p>
          <a:p>
            <a:endParaRPr lang="en-US" sz="2400" dirty="0"/>
          </a:p>
        </p:txBody>
      </p:sp>
    </p:spTree>
    <p:extLst>
      <p:ext uri="{BB962C8B-B14F-4D97-AF65-F5344CB8AC3E}">
        <p14:creationId xmlns:p14="http://schemas.microsoft.com/office/powerpoint/2010/main" val="3989115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0EB568-50B6-2DA4-3963-3DA51AFD4B0D}"/>
              </a:ext>
            </a:extLst>
          </p:cNvPr>
          <p:cNvSpPr>
            <a:spLocks noGrp="1"/>
          </p:cNvSpPr>
          <p:nvPr>
            <p:ph idx="1"/>
          </p:nvPr>
        </p:nvSpPr>
        <p:spPr>
          <a:xfrm>
            <a:off x="709613" y="1428751"/>
            <a:ext cx="10515600" cy="3657600"/>
          </a:xfrm>
        </p:spPr>
        <p:txBody>
          <a:bodyPr>
            <a:normAutofit/>
          </a:bodyPr>
          <a:lstStyle/>
          <a:p>
            <a:pPr marL="0" indent="0">
              <a:buNone/>
            </a:pPr>
            <a:r>
              <a:rPr lang="en-US" sz="2400" dirty="0"/>
              <a:t>During the 20/21 academic year, the 7 participating teachers in the intervention school, were asked to find ways to challenge any stereotypical gender perceptions that the children in their class demonstrated.  </a:t>
            </a:r>
          </a:p>
          <a:p>
            <a:pPr marL="0" indent="0">
              <a:buNone/>
            </a:pPr>
            <a:endParaRPr lang="en-US" sz="2400" dirty="0"/>
          </a:p>
          <a:p>
            <a:pPr marL="0" indent="0">
              <a:buNone/>
            </a:pPr>
            <a:endParaRPr lang="en-US" sz="2400" dirty="0"/>
          </a:p>
          <a:p>
            <a:pPr marL="0" indent="0">
              <a:buNone/>
            </a:pPr>
            <a:r>
              <a:rPr lang="en-US" sz="2400" dirty="0"/>
              <a:t>At the end of the 20/21 academic year, all 280 children, from the three control and the one intervention school, were asked to complete the occupation tick list again.</a:t>
            </a:r>
          </a:p>
        </p:txBody>
      </p:sp>
    </p:spTree>
    <p:extLst>
      <p:ext uri="{BB962C8B-B14F-4D97-AF65-F5344CB8AC3E}">
        <p14:creationId xmlns:p14="http://schemas.microsoft.com/office/powerpoint/2010/main" val="3317849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96D447-89D9-2C8C-4E11-23C8A5B2D5CF}"/>
              </a:ext>
            </a:extLst>
          </p:cNvPr>
          <p:cNvSpPr txBox="1"/>
          <p:nvPr/>
        </p:nvSpPr>
        <p:spPr>
          <a:xfrm>
            <a:off x="442913" y="271463"/>
            <a:ext cx="11415712" cy="1569660"/>
          </a:xfrm>
          <a:prstGeom prst="rect">
            <a:avLst/>
          </a:prstGeom>
          <a:noFill/>
        </p:spPr>
        <p:txBody>
          <a:bodyPr wrap="square" rtlCol="0">
            <a:spAutoFit/>
          </a:bodyPr>
          <a:lstStyle/>
          <a:p>
            <a:r>
              <a:rPr lang="en-US" sz="2400" dirty="0"/>
              <a:t>The data from the pupil self-administered questionnaires (occupations tick sheets) which took place at the end of the academic, was compared with that of the data from the start of the academic year. Here the emphasis was on the difference in percentages of children who had chosen ‘non-gendered’ answers; </a:t>
            </a:r>
            <a:r>
              <a:rPr lang="en-US" sz="2400" dirty="0" err="1"/>
              <a:t>eg</a:t>
            </a:r>
            <a:r>
              <a:rPr lang="en-US" sz="2400" dirty="0"/>
              <a:t>; they had ticked ‘either’ for the occupations.</a:t>
            </a:r>
          </a:p>
        </p:txBody>
      </p:sp>
      <p:graphicFrame>
        <p:nvGraphicFramePr>
          <p:cNvPr id="7" name="Table 6">
            <a:extLst>
              <a:ext uri="{FF2B5EF4-FFF2-40B4-BE49-F238E27FC236}">
                <a16:creationId xmlns:a16="http://schemas.microsoft.com/office/drawing/2014/main" id="{031B9BE0-6741-22D5-9BE5-F5D96ADC193E}"/>
              </a:ext>
            </a:extLst>
          </p:cNvPr>
          <p:cNvGraphicFramePr>
            <a:graphicFrameLocks noGrp="1"/>
          </p:cNvGraphicFramePr>
          <p:nvPr>
            <p:extLst>
              <p:ext uri="{D42A27DB-BD31-4B8C-83A1-F6EECF244321}">
                <p14:modId xmlns:p14="http://schemas.microsoft.com/office/powerpoint/2010/main" val="1106712447"/>
              </p:ext>
            </p:extLst>
          </p:nvPr>
        </p:nvGraphicFramePr>
        <p:xfrm>
          <a:off x="157164" y="2192272"/>
          <a:ext cx="11701461" cy="4394265"/>
        </p:xfrm>
        <a:graphic>
          <a:graphicData uri="http://schemas.openxmlformats.org/drawingml/2006/table">
            <a:tbl>
              <a:tblPr firstRow="1" firstCol="1" bandRow="1">
                <a:tableStyleId>{5C22544A-7EE6-4342-B048-85BDC9FD1C3A}</a:tableStyleId>
              </a:tblPr>
              <a:tblGrid>
                <a:gridCol w="1887890">
                  <a:extLst>
                    <a:ext uri="{9D8B030D-6E8A-4147-A177-3AD203B41FA5}">
                      <a16:colId xmlns:a16="http://schemas.microsoft.com/office/drawing/2014/main" val="621619389"/>
                    </a:ext>
                  </a:extLst>
                </a:gridCol>
                <a:gridCol w="3806404">
                  <a:extLst>
                    <a:ext uri="{9D8B030D-6E8A-4147-A177-3AD203B41FA5}">
                      <a16:colId xmlns:a16="http://schemas.microsoft.com/office/drawing/2014/main" val="1273350119"/>
                    </a:ext>
                  </a:extLst>
                </a:gridCol>
                <a:gridCol w="3814391">
                  <a:extLst>
                    <a:ext uri="{9D8B030D-6E8A-4147-A177-3AD203B41FA5}">
                      <a16:colId xmlns:a16="http://schemas.microsoft.com/office/drawing/2014/main" val="691586883"/>
                    </a:ext>
                  </a:extLst>
                </a:gridCol>
                <a:gridCol w="2192776">
                  <a:extLst>
                    <a:ext uri="{9D8B030D-6E8A-4147-A177-3AD203B41FA5}">
                      <a16:colId xmlns:a16="http://schemas.microsoft.com/office/drawing/2014/main" val="3721323741"/>
                    </a:ext>
                  </a:extLst>
                </a:gridCol>
              </a:tblGrid>
              <a:tr h="0">
                <a:tc>
                  <a:txBody>
                    <a:bodyPr/>
                    <a:lstStyle/>
                    <a:p>
                      <a:pPr marL="457200" algn="just">
                        <a:lnSpc>
                          <a:spcPct val="150000"/>
                        </a:lnSpc>
                      </a:pPr>
                      <a:r>
                        <a:rPr lang="en-GB" sz="1800" cap="all" dirty="0">
                          <a:effectLst/>
                        </a:rPr>
                        <a:t>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457200" algn="ctr">
                        <a:lnSpc>
                          <a:spcPct val="150000"/>
                        </a:lnSpc>
                      </a:pPr>
                      <a:r>
                        <a:rPr lang="en-GB" sz="1800" dirty="0">
                          <a:effectLst/>
                        </a:rPr>
                        <a:t>Start of year</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457200" algn="ctr">
                        <a:lnSpc>
                          <a:spcPct val="150000"/>
                        </a:lnSpc>
                      </a:pPr>
                      <a:r>
                        <a:rPr lang="en-GB" sz="1800">
                          <a:effectLst/>
                        </a:rPr>
                        <a:t>End of year</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457200" algn="ctr">
                        <a:lnSpc>
                          <a:spcPct val="150000"/>
                        </a:lnSpc>
                      </a:pPr>
                      <a:r>
                        <a:rPr lang="en-GB" sz="1800">
                          <a:effectLst/>
                        </a:rPr>
                        <a:t>Difference</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21305462"/>
                  </a:ext>
                </a:extLst>
              </a:tr>
              <a:tr h="0">
                <a:tc>
                  <a:txBody>
                    <a:bodyPr/>
                    <a:lstStyle/>
                    <a:p>
                      <a:pPr marL="457200" algn="ctr">
                        <a:lnSpc>
                          <a:spcPct val="150000"/>
                        </a:lnSpc>
                      </a:pPr>
                      <a:r>
                        <a:rPr lang="en-GB" sz="1800" dirty="0">
                          <a:effectLst/>
                        </a:rPr>
                        <a:t>Control group</a:t>
                      </a:r>
                    </a:p>
                    <a:p>
                      <a:pPr marL="457200" algn="ctr">
                        <a:lnSpc>
                          <a:spcPct val="150000"/>
                        </a:lnSpc>
                      </a:pPr>
                      <a:r>
                        <a:rPr lang="en-GB" sz="1800" dirty="0">
                          <a:effectLst/>
                        </a:rPr>
                        <a:t>(n=208)</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pPr>
                      <a:r>
                        <a:rPr lang="en-GB" sz="1800" dirty="0">
                          <a:effectLst/>
                        </a:rPr>
                        <a:t> Total possible ‘either’: 4,160</a:t>
                      </a:r>
                    </a:p>
                    <a:p>
                      <a:pPr>
                        <a:lnSpc>
                          <a:spcPct val="150000"/>
                        </a:lnSpc>
                      </a:pPr>
                      <a:r>
                        <a:rPr lang="en-GB" sz="1800" dirty="0">
                          <a:effectLst/>
                        </a:rPr>
                        <a:t>Total actual ‘either’: 2,490</a:t>
                      </a:r>
                    </a:p>
                    <a:p>
                      <a:pPr>
                        <a:lnSpc>
                          <a:spcPct val="150000"/>
                        </a:lnSpc>
                      </a:pPr>
                      <a:r>
                        <a:rPr lang="en-GB" sz="1800" dirty="0">
                          <a:effectLst/>
                        </a:rPr>
                        <a:t> </a:t>
                      </a:r>
                    </a:p>
                    <a:p>
                      <a:pPr>
                        <a:lnSpc>
                          <a:spcPct val="150000"/>
                        </a:lnSpc>
                      </a:pPr>
                      <a:r>
                        <a:rPr lang="en-GB" sz="1800" u="sng" dirty="0">
                          <a:effectLst/>
                        </a:rPr>
                        <a:t>2,490</a:t>
                      </a:r>
                      <a:endParaRPr lang="en-GB" sz="1800" dirty="0">
                        <a:effectLst/>
                      </a:endParaRPr>
                    </a:p>
                    <a:p>
                      <a:pPr>
                        <a:lnSpc>
                          <a:spcPct val="150000"/>
                        </a:lnSpc>
                      </a:pPr>
                      <a:r>
                        <a:rPr lang="en-GB" sz="1800" dirty="0">
                          <a:effectLst/>
                        </a:rPr>
                        <a:t>4,160  = 59.8%</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pPr>
                      <a:r>
                        <a:rPr lang="en-GB" sz="1800" dirty="0">
                          <a:effectLst/>
                        </a:rPr>
                        <a:t> Total possible ‘either’: 4,160</a:t>
                      </a:r>
                    </a:p>
                    <a:p>
                      <a:pPr>
                        <a:lnSpc>
                          <a:spcPct val="150000"/>
                        </a:lnSpc>
                      </a:pPr>
                      <a:r>
                        <a:rPr lang="en-GB" sz="1800" dirty="0">
                          <a:effectLst/>
                        </a:rPr>
                        <a:t>Total actual ‘either’: 2,777</a:t>
                      </a:r>
                    </a:p>
                    <a:p>
                      <a:pPr>
                        <a:lnSpc>
                          <a:spcPct val="150000"/>
                        </a:lnSpc>
                      </a:pPr>
                      <a:r>
                        <a:rPr lang="en-GB" sz="1800" dirty="0">
                          <a:effectLst/>
                        </a:rPr>
                        <a:t> </a:t>
                      </a:r>
                    </a:p>
                    <a:p>
                      <a:pPr>
                        <a:lnSpc>
                          <a:spcPct val="150000"/>
                        </a:lnSpc>
                      </a:pPr>
                      <a:r>
                        <a:rPr lang="en-GB" sz="1800" u="sng" dirty="0">
                          <a:effectLst/>
                        </a:rPr>
                        <a:t>2,777</a:t>
                      </a:r>
                      <a:endParaRPr lang="en-GB" sz="1800" dirty="0">
                        <a:effectLst/>
                      </a:endParaRPr>
                    </a:p>
                    <a:p>
                      <a:pPr marL="457200">
                        <a:lnSpc>
                          <a:spcPct val="150000"/>
                        </a:lnSpc>
                      </a:pPr>
                      <a:r>
                        <a:rPr lang="en-GB" sz="1800" dirty="0">
                          <a:effectLst/>
                        </a:rPr>
                        <a:t>4,160 = 66.7%</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457200" algn="ctr">
                        <a:lnSpc>
                          <a:spcPct val="150000"/>
                        </a:lnSpc>
                      </a:pPr>
                      <a:r>
                        <a:rPr lang="en-GB" sz="1800">
                          <a:effectLst/>
                        </a:rPr>
                        <a:t>+ 6.9%</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36823541"/>
                  </a:ext>
                </a:extLst>
              </a:tr>
              <a:tr h="0">
                <a:tc>
                  <a:txBody>
                    <a:bodyPr/>
                    <a:lstStyle/>
                    <a:p>
                      <a:pPr marL="457200" algn="ctr">
                        <a:lnSpc>
                          <a:spcPct val="150000"/>
                        </a:lnSpc>
                      </a:pPr>
                      <a:r>
                        <a:rPr lang="en-GB" sz="1800">
                          <a:effectLst/>
                        </a:rPr>
                        <a:t>Intervention group</a:t>
                      </a:r>
                    </a:p>
                    <a:p>
                      <a:pPr marL="457200" algn="ctr">
                        <a:lnSpc>
                          <a:spcPct val="150000"/>
                        </a:lnSpc>
                      </a:pPr>
                      <a:r>
                        <a:rPr lang="en-GB" sz="1800">
                          <a:effectLst/>
                        </a:rPr>
                        <a:t>(n=72)</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pPr>
                      <a:r>
                        <a:rPr lang="en-GB" sz="1800" dirty="0">
                          <a:effectLst/>
                        </a:rPr>
                        <a:t>Total possible ‘either’: 1,440</a:t>
                      </a:r>
                    </a:p>
                    <a:p>
                      <a:pPr>
                        <a:lnSpc>
                          <a:spcPct val="150000"/>
                        </a:lnSpc>
                      </a:pPr>
                      <a:r>
                        <a:rPr lang="en-GB" sz="1800" dirty="0">
                          <a:effectLst/>
                        </a:rPr>
                        <a:t>Total actual ‘either’: 865</a:t>
                      </a:r>
                    </a:p>
                    <a:p>
                      <a:pPr>
                        <a:lnSpc>
                          <a:spcPct val="150000"/>
                        </a:lnSpc>
                      </a:pPr>
                      <a:endParaRPr lang="en-GB" sz="1800" u="sng" dirty="0">
                        <a:effectLst/>
                      </a:endParaRPr>
                    </a:p>
                    <a:p>
                      <a:pPr>
                        <a:lnSpc>
                          <a:spcPct val="150000"/>
                        </a:lnSpc>
                      </a:pPr>
                      <a:r>
                        <a:rPr lang="en-GB" sz="1800" u="sng" dirty="0">
                          <a:effectLst/>
                        </a:rPr>
                        <a:t>865_</a:t>
                      </a:r>
                    </a:p>
                    <a:p>
                      <a:pPr>
                        <a:lnSpc>
                          <a:spcPct val="150000"/>
                        </a:lnSpc>
                      </a:pPr>
                      <a:r>
                        <a:rPr lang="en-GB" sz="1800" dirty="0">
                          <a:effectLst/>
                        </a:rPr>
                        <a:t>1,440  = 60.1%</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pPr>
                      <a:r>
                        <a:rPr lang="en-GB" sz="1800" dirty="0">
                          <a:effectLst/>
                        </a:rPr>
                        <a:t> Total possible ‘either’: 1,440</a:t>
                      </a:r>
                    </a:p>
                    <a:p>
                      <a:pPr>
                        <a:lnSpc>
                          <a:spcPct val="150000"/>
                        </a:lnSpc>
                      </a:pPr>
                      <a:r>
                        <a:rPr lang="en-GB" sz="1800" dirty="0">
                          <a:effectLst/>
                        </a:rPr>
                        <a:t>Total actual ‘either’: 1,277</a:t>
                      </a:r>
                    </a:p>
                    <a:p>
                      <a:pPr>
                        <a:lnSpc>
                          <a:spcPct val="150000"/>
                        </a:lnSpc>
                      </a:pPr>
                      <a:r>
                        <a:rPr lang="en-GB" sz="1800" dirty="0">
                          <a:effectLst/>
                        </a:rPr>
                        <a:t> </a:t>
                      </a:r>
                    </a:p>
                    <a:p>
                      <a:pPr>
                        <a:lnSpc>
                          <a:spcPct val="150000"/>
                        </a:lnSpc>
                      </a:pPr>
                      <a:r>
                        <a:rPr lang="en-GB" sz="1800" u="sng" dirty="0">
                          <a:effectLst/>
                        </a:rPr>
                        <a:t>1,277</a:t>
                      </a:r>
                    </a:p>
                    <a:p>
                      <a:pPr>
                        <a:lnSpc>
                          <a:spcPct val="150000"/>
                        </a:lnSpc>
                      </a:pPr>
                      <a:r>
                        <a:rPr lang="en-GB" sz="1800" dirty="0">
                          <a:effectLst/>
                        </a:rPr>
                        <a:t>1,440  = 88.6%</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457200" algn="ctr">
                        <a:lnSpc>
                          <a:spcPct val="150000"/>
                        </a:lnSpc>
                      </a:pPr>
                      <a:r>
                        <a:rPr lang="en-GB" sz="1800" dirty="0">
                          <a:effectLst/>
                        </a:rPr>
                        <a:t>+ 28.5%</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07157571"/>
                  </a:ext>
                </a:extLst>
              </a:tr>
            </a:tbl>
          </a:graphicData>
        </a:graphic>
      </p:graphicFrame>
    </p:spTree>
    <p:extLst>
      <p:ext uri="{BB962C8B-B14F-4D97-AF65-F5344CB8AC3E}">
        <p14:creationId xmlns:p14="http://schemas.microsoft.com/office/powerpoint/2010/main" val="151384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1C731D-9551-C864-644B-96768EC15F67}"/>
              </a:ext>
            </a:extLst>
          </p:cNvPr>
          <p:cNvSpPr txBox="1"/>
          <p:nvPr/>
        </p:nvSpPr>
        <p:spPr>
          <a:xfrm>
            <a:off x="659606" y="728663"/>
            <a:ext cx="10872787" cy="5390386"/>
          </a:xfrm>
          <a:prstGeom prst="rect">
            <a:avLst/>
          </a:prstGeom>
          <a:noFill/>
        </p:spPr>
        <p:txBody>
          <a:bodyPr wrap="square" rtlCol="0">
            <a:spAutoFit/>
          </a:bodyPr>
          <a:lstStyle/>
          <a:p>
            <a:r>
              <a:rPr lang="en-US" sz="2400" dirty="0"/>
              <a:t>At the end of the 20/21 academic year, the researcher interviewed the participating teachers again and asked them:</a:t>
            </a:r>
          </a:p>
          <a:p>
            <a:endParaRPr lang="en-US" sz="2400" dirty="0"/>
          </a:p>
          <a:p>
            <a:pPr marL="342900" lvl="0" indent="-342900">
              <a:buFont typeface="Arial" panose="020B0604020202020204" pitchFamily="34" charset="0"/>
              <a:buChar char="•"/>
            </a:pPr>
            <a:r>
              <a:rPr lang="en-GB" sz="2400" dirty="0"/>
              <a:t>Tell me about the things you have been doing with your class, to challenge gender stereotyping; and what impact you think it has had.</a:t>
            </a:r>
          </a:p>
          <a:p>
            <a:pPr lvl="0"/>
            <a:endParaRPr lang="en-GB" sz="1200" dirty="0"/>
          </a:p>
          <a:p>
            <a:pPr marL="342900" lvl="0" indent="-342900">
              <a:buFont typeface="Arial" panose="020B0604020202020204" pitchFamily="34" charset="0"/>
              <a:buChar char="•"/>
            </a:pPr>
            <a:r>
              <a:rPr lang="en-GB" sz="2400" dirty="0"/>
              <a:t>Do you think the children in your class behave differently as a result of the things you have done?</a:t>
            </a:r>
          </a:p>
          <a:p>
            <a:pPr lvl="0"/>
            <a:endParaRPr lang="en-GB" sz="1200" dirty="0"/>
          </a:p>
          <a:p>
            <a:pPr marL="342900" lvl="0" indent="-342900">
              <a:buFont typeface="Arial" panose="020B0604020202020204" pitchFamily="34" charset="0"/>
              <a:buChar char="•"/>
            </a:pPr>
            <a:r>
              <a:rPr lang="en-GB" sz="2400" dirty="0"/>
              <a:t>Were there any things you did to challenge gender stereotyping, which you felt were unsuccessful or had a negative impact? Why do you think this is?</a:t>
            </a:r>
          </a:p>
          <a:p>
            <a:pPr lvl="0"/>
            <a:endParaRPr lang="en-GB" sz="1200" dirty="0"/>
          </a:p>
          <a:p>
            <a:pPr marL="342900" lvl="0" indent="-342900">
              <a:buFont typeface="Arial" panose="020B0604020202020204" pitchFamily="34" charset="0"/>
              <a:buChar char="•"/>
            </a:pPr>
            <a:r>
              <a:rPr lang="en-GB" sz="2400" dirty="0"/>
              <a:t>As a result of this research, do you think you will continue with any of the changes you have made? Why?</a:t>
            </a:r>
          </a:p>
          <a:p>
            <a:pPr marL="342900" lvl="0" indent="-342900" algn="just">
              <a:lnSpc>
                <a:spcPct val="150000"/>
              </a:lnSpc>
              <a:buFont typeface="Wingdings" pitchFamily="2" charset="2"/>
              <a:buChar char=""/>
            </a:pPr>
            <a:endParaRPr lang="en-US" sz="2400" dirty="0"/>
          </a:p>
        </p:txBody>
      </p:sp>
    </p:spTree>
    <p:extLst>
      <p:ext uri="{BB962C8B-B14F-4D97-AF65-F5344CB8AC3E}">
        <p14:creationId xmlns:p14="http://schemas.microsoft.com/office/powerpoint/2010/main" val="428766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5F3A67-8724-79E8-CFF3-87DA519135F7}"/>
              </a:ext>
            </a:extLst>
          </p:cNvPr>
          <p:cNvSpPr>
            <a:spLocks noGrp="1"/>
          </p:cNvSpPr>
          <p:nvPr>
            <p:ph idx="1"/>
          </p:nvPr>
        </p:nvSpPr>
        <p:spPr>
          <a:xfrm>
            <a:off x="838200" y="1425575"/>
            <a:ext cx="10515600" cy="3632200"/>
          </a:xfrm>
        </p:spPr>
        <p:txBody>
          <a:bodyPr/>
          <a:lstStyle/>
          <a:p>
            <a:pPr marL="0" indent="0">
              <a:buNone/>
            </a:pPr>
            <a:r>
              <a:rPr lang="en-US" dirty="0"/>
              <a:t>The PhD (prof) study concluded that contemporary children have gender perceptions which conform to stereotype and are constructed from </a:t>
            </a:r>
            <a:r>
              <a:rPr lang="en-US" i="1" dirty="0"/>
              <a:t>experience</a:t>
            </a:r>
            <a:r>
              <a:rPr lang="en-US" dirty="0"/>
              <a:t> and </a:t>
            </a:r>
            <a:r>
              <a:rPr lang="en-US" i="1" dirty="0"/>
              <a:t>beliefs about societal expectations. </a:t>
            </a:r>
          </a:p>
          <a:p>
            <a:pPr marL="0" indent="0">
              <a:buNone/>
            </a:pPr>
            <a:endParaRPr lang="en-US" i="1" dirty="0"/>
          </a:p>
          <a:p>
            <a:pPr marL="0" indent="0">
              <a:buNone/>
            </a:pPr>
            <a:r>
              <a:rPr lang="en-US" dirty="0"/>
              <a:t>The study also concluded that these perceptions about gender can be challenged by the interventions of a teacher, and subsequently advocated for the use of ‘nudge theory’ </a:t>
            </a:r>
            <a:r>
              <a:rPr lang="en-US" sz="1800" dirty="0"/>
              <a:t>(Thaler &amp; Sunstein, 2021) </a:t>
            </a:r>
            <a:r>
              <a:rPr lang="en-US" dirty="0"/>
              <a:t>as being a successful way for teachers to do so.</a:t>
            </a:r>
          </a:p>
          <a:p>
            <a:endParaRPr lang="en-US" dirty="0"/>
          </a:p>
        </p:txBody>
      </p:sp>
    </p:spTree>
    <p:extLst>
      <p:ext uri="{BB962C8B-B14F-4D97-AF65-F5344CB8AC3E}">
        <p14:creationId xmlns:p14="http://schemas.microsoft.com/office/powerpoint/2010/main" val="4289352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green box with text&#10;&#10;Description automatically generated">
            <a:extLst>
              <a:ext uri="{FF2B5EF4-FFF2-40B4-BE49-F238E27FC236}">
                <a16:creationId xmlns:a16="http://schemas.microsoft.com/office/drawing/2014/main" id="{44AB03D8-376A-F4EE-D240-F7ABDF34B46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10" y="1449735"/>
            <a:ext cx="5731510" cy="3455670"/>
          </a:xfrm>
          <a:prstGeom prst="rect">
            <a:avLst/>
          </a:prstGeom>
        </p:spPr>
      </p:pic>
      <p:sp>
        <p:nvSpPr>
          <p:cNvPr id="5" name="TextBox 4">
            <a:extLst>
              <a:ext uri="{FF2B5EF4-FFF2-40B4-BE49-F238E27FC236}">
                <a16:creationId xmlns:a16="http://schemas.microsoft.com/office/drawing/2014/main" id="{79958DFC-A3BF-42AA-C12C-6E68918623B5}"/>
              </a:ext>
            </a:extLst>
          </p:cNvPr>
          <p:cNvSpPr txBox="1"/>
          <p:nvPr/>
        </p:nvSpPr>
        <p:spPr>
          <a:xfrm>
            <a:off x="5184458" y="366623"/>
            <a:ext cx="6535102" cy="5693866"/>
          </a:xfrm>
          <a:prstGeom prst="rect">
            <a:avLst/>
          </a:prstGeom>
          <a:noFill/>
        </p:spPr>
        <p:txBody>
          <a:bodyPr wrap="square" rtlCol="0">
            <a:spAutoFit/>
          </a:bodyPr>
          <a:lstStyle/>
          <a:p>
            <a:pPr algn="just"/>
            <a:r>
              <a:rPr lang="en-US" sz="2800" dirty="0"/>
              <a:t>As a result of completing the PhD (prof) study – the Literature Review, the analysis of data, the modifying of ‘nudge theory’ </a:t>
            </a:r>
            <a:r>
              <a:rPr lang="en-US" sz="2800" dirty="0" err="1"/>
              <a:t>etc</a:t>
            </a:r>
            <a:r>
              <a:rPr lang="en-US" sz="2800" dirty="0"/>
              <a:t>; the researcher has created a concept entitled ‘Nudge the gender box’.</a:t>
            </a:r>
          </a:p>
          <a:p>
            <a:pPr algn="just"/>
            <a:endParaRPr lang="en-US" sz="2800" dirty="0"/>
          </a:p>
          <a:p>
            <a:pPr algn="just"/>
            <a:r>
              <a:rPr lang="en-US" sz="2800" dirty="0"/>
              <a:t>It is information from this concept, that the remainder of this presentation will explore.</a:t>
            </a:r>
          </a:p>
          <a:p>
            <a:pPr algn="just"/>
            <a:endParaRPr lang="en-US" sz="2800" dirty="0"/>
          </a:p>
          <a:p>
            <a:pPr algn="just"/>
            <a:r>
              <a:rPr lang="en-US" sz="2800" dirty="0"/>
              <a:t>The information is also available upon request, as a simple pdf document, minus the PhD detail contained in this </a:t>
            </a:r>
            <a:r>
              <a:rPr lang="en-US" sz="2800" dirty="0" err="1"/>
              <a:t>powerpoint</a:t>
            </a:r>
            <a:r>
              <a:rPr lang="en-US" sz="2800" dirty="0"/>
              <a:t>.</a:t>
            </a:r>
          </a:p>
        </p:txBody>
      </p:sp>
      <p:sp>
        <p:nvSpPr>
          <p:cNvPr id="9" name="Text Box 1">
            <a:extLst>
              <a:ext uri="{FF2B5EF4-FFF2-40B4-BE49-F238E27FC236}">
                <a16:creationId xmlns:a16="http://schemas.microsoft.com/office/drawing/2014/main" id="{9CFCDF33-4B3C-C662-5717-36D57396DD41}"/>
              </a:ext>
            </a:extLst>
          </p:cNvPr>
          <p:cNvSpPr txBox="1"/>
          <p:nvPr/>
        </p:nvSpPr>
        <p:spPr>
          <a:xfrm>
            <a:off x="3489325" y="4899233"/>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3299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1C1AEE-4D25-FCF7-19B9-D1E843677578}"/>
              </a:ext>
            </a:extLst>
          </p:cNvPr>
          <p:cNvSpPr txBox="1"/>
          <p:nvPr/>
        </p:nvSpPr>
        <p:spPr>
          <a:xfrm>
            <a:off x="560703" y="500063"/>
            <a:ext cx="10969309" cy="4955203"/>
          </a:xfrm>
          <a:prstGeom prst="rect">
            <a:avLst/>
          </a:prstGeom>
          <a:noFill/>
        </p:spPr>
        <p:txBody>
          <a:bodyPr wrap="square" rtlCol="0">
            <a:spAutoFit/>
          </a:bodyPr>
          <a:lstStyle/>
          <a:p>
            <a:pPr marL="457200" indent="-457200">
              <a:buFont typeface="Arial" panose="020B0604020202020204" pitchFamily="34" charset="0"/>
              <a:buChar char="•"/>
            </a:pPr>
            <a:r>
              <a:rPr lang="en-US" sz="2600" b="1" dirty="0">
                <a:hlinkClick r:id="rId2" action="ppaction://hlinksldjump"/>
              </a:rPr>
              <a:t>Section 1: The ‘what’, ‘how’ and ‘why’</a:t>
            </a:r>
            <a:endParaRPr lang="en-US" sz="2600" b="1" dirty="0"/>
          </a:p>
          <a:p>
            <a:pPr marL="914400" lvl="1" indent="-457200">
              <a:buFont typeface="Arial" panose="020B0604020202020204" pitchFamily="34" charset="0"/>
              <a:buChar char="•"/>
            </a:pPr>
            <a:r>
              <a:rPr lang="en-US" sz="2000" dirty="0">
                <a:hlinkClick r:id="rId2" action="ppaction://hlinksldjump"/>
              </a:rPr>
              <a:t>What is meant by the term ‘gender box’?</a:t>
            </a:r>
            <a:endParaRPr lang="en-US" sz="2000" dirty="0"/>
          </a:p>
          <a:p>
            <a:pPr marL="914400" lvl="1" indent="-457200">
              <a:buFont typeface="Arial" panose="020B0604020202020204" pitchFamily="34" charset="0"/>
              <a:buChar char="•"/>
            </a:pPr>
            <a:r>
              <a:rPr lang="en-US" sz="2000" dirty="0">
                <a:hlinkClick r:id="rId3" action="ppaction://hlinksldjump"/>
              </a:rPr>
              <a:t>How is this ’gender box’ created?</a:t>
            </a:r>
            <a:endParaRPr lang="en-US" sz="2000" dirty="0"/>
          </a:p>
          <a:p>
            <a:pPr marL="914400" lvl="1" indent="-457200">
              <a:buFont typeface="Arial" panose="020B0604020202020204" pitchFamily="34" charset="0"/>
              <a:buChar char="•"/>
            </a:pPr>
            <a:r>
              <a:rPr lang="en-US" sz="2000" dirty="0">
                <a:hlinkClick r:id="rId4" action="ppaction://hlinksldjump"/>
              </a:rPr>
              <a:t>Why should I be concerned about ‘gender boxes’?</a:t>
            </a:r>
            <a:endParaRPr lang="en-US" sz="2000" dirty="0"/>
          </a:p>
          <a:p>
            <a:pPr lvl="1"/>
            <a:endParaRPr lang="en-US" sz="2000" dirty="0"/>
          </a:p>
          <a:p>
            <a:pPr marL="457200" indent="-457200">
              <a:buFont typeface="Arial" panose="020B0604020202020204" pitchFamily="34" charset="0"/>
              <a:buChar char="•"/>
            </a:pPr>
            <a:r>
              <a:rPr lang="en-US" sz="2600" b="1" dirty="0">
                <a:hlinkClick r:id="rId5" action="ppaction://hlinksldjump"/>
              </a:rPr>
              <a:t>Section 2: How could school staff unknowingly perpetuate ‘gender boxes’ ?</a:t>
            </a:r>
            <a:endParaRPr lang="en-US" sz="2600" b="1" dirty="0"/>
          </a:p>
          <a:p>
            <a:endParaRPr lang="en-US" sz="2000" b="1" dirty="0"/>
          </a:p>
          <a:p>
            <a:pPr marL="457200" indent="-457200">
              <a:buFont typeface="Arial" panose="020B0604020202020204" pitchFamily="34" charset="0"/>
              <a:buChar char="•"/>
            </a:pPr>
            <a:r>
              <a:rPr lang="en-US" sz="2600" b="1" dirty="0">
                <a:hlinkClick r:id="rId6" action="ppaction://hlinksldjump"/>
              </a:rPr>
              <a:t>Section 3: What can I do?</a:t>
            </a:r>
            <a:endParaRPr lang="en-US" sz="2600" b="1" dirty="0"/>
          </a:p>
          <a:p>
            <a:pPr marL="914400" lvl="1" indent="-457200">
              <a:buFont typeface="Arial" panose="020B0604020202020204" pitchFamily="34" charset="0"/>
              <a:buChar char="•"/>
            </a:pPr>
            <a:r>
              <a:rPr lang="en-US" sz="2000" dirty="0">
                <a:hlinkClick r:id="rId7" action="ppaction://hlinksldjump"/>
              </a:rPr>
              <a:t>Social interactions</a:t>
            </a:r>
            <a:endParaRPr lang="en-US" sz="2000" dirty="0"/>
          </a:p>
          <a:p>
            <a:pPr marL="914400" lvl="1" indent="-457200">
              <a:buFont typeface="Arial" panose="020B0604020202020204" pitchFamily="34" charset="0"/>
              <a:buChar char="•"/>
            </a:pPr>
            <a:r>
              <a:rPr lang="en-US" sz="2000" dirty="0">
                <a:hlinkClick r:id="rId8" action="ppaction://hlinksldjump"/>
              </a:rPr>
              <a:t>Environmental influences</a:t>
            </a:r>
            <a:endParaRPr lang="en-US" sz="2000" dirty="0"/>
          </a:p>
          <a:p>
            <a:endParaRPr lang="en-US" sz="2000" dirty="0"/>
          </a:p>
          <a:p>
            <a:pPr marL="342900" indent="-342900">
              <a:buFont typeface="Arial" panose="020B0604020202020204" pitchFamily="34" charset="0"/>
              <a:buChar char="•"/>
            </a:pPr>
            <a:r>
              <a:rPr lang="en-US" sz="2600" b="1" dirty="0">
                <a:hlinkClick r:id="rId9" action="ppaction://hlinksldjump"/>
              </a:rPr>
              <a:t>In summary</a:t>
            </a:r>
            <a:endParaRPr lang="en-US" sz="2600" b="1" dirty="0"/>
          </a:p>
          <a:p>
            <a:pPr marL="342900" indent="-342900">
              <a:buFont typeface="Arial" panose="020B0604020202020204" pitchFamily="34" charset="0"/>
              <a:buChar char="•"/>
            </a:pPr>
            <a:endParaRPr lang="en-US" sz="2000" b="1" dirty="0"/>
          </a:p>
          <a:p>
            <a:pPr marL="342900" indent="-342900">
              <a:buFont typeface="Arial" panose="020B0604020202020204" pitchFamily="34" charset="0"/>
              <a:buChar char="•"/>
            </a:pPr>
            <a:r>
              <a:rPr lang="en-US" sz="2600" b="1" dirty="0">
                <a:hlinkClick r:id="rId10" action="ppaction://hlinksldjump"/>
              </a:rPr>
              <a:t>References</a:t>
            </a:r>
            <a:endParaRPr lang="en-US" sz="2600" b="1" dirty="0"/>
          </a:p>
        </p:txBody>
      </p:sp>
      <p:grpSp>
        <p:nvGrpSpPr>
          <p:cNvPr id="6" name="Group 5">
            <a:extLst>
              <a:ext uri="{FF2B5EF4-FFF2-40B4-BE49-F238E27FC236}">
                <a16:creationId xmlns:a16="http://schemas.microsoft.com/office/drawing/2014/main" id="{C7F0A371-BA10-9A97-E39A-49709B6E47FB}"/>
              </a:ext>
            </a:extLst>
          </p:cNvPr>
          <p:cNvGrpSpPr/>
          <p:nvPr/>
        </p:nvGrpSpPr>
        <p:grpSpPr>
          <a:xfrm>
            <a:off x="9916476" y="5317172"/>
            <a:ext cx="1959927" cy="1226185"/>
            <a:chOff x="9959338" y="5469573"/>
            <a:chExt cx="1959927" cy="1226185"/>
          </a:xfrm>
        </p:grpSpPr>
        <p:pic>
          <p:nvPicPr>
            <p:cNvPr id="7" name="Picture 6" descr="A blue and green box with text&#10;&#10;Description automatically generated">
              <a:extLst>
                <a:ext uri="{FF2B5EF4-FFF2-40B4-BE49-F238E27FC236}">
                  <a16:creationId xmlns:a16="http://schemas.microsoft.com/office/drawing/2014/main" id="{AC97DBE6-9D71-022B-AD38-62A126898A1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8" name="Text Box 1">
              <a:extLst>
                <a:ext uri="{FF2B5EF4-FFF2-40B4-BE49-F238E27FC236}">
                  <a16:creationId xmlns:a16="http://schemas.microsoft.com/office/drawing/2014/main" id="{564F6DEC-FCC9-0390-1BE8-6C0F306B59BD}"/>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9" name="TextBox 8">
            <a:extLst>
              <a:ext uri="{FF2B5EF4-FFF2-40B4-BE49-F238E27FC236}">
                <a16:creationId xmlns:a16="http://schemas.microsoft.com/office/drawing/2014/main" id="{A3E61E51-B975-A1A1-9195-1E6CA91B49FB}"/>
              </a:ext>
            </a:extLst>
          </p:cNvPr>
          <p:cNvSpPr txBox="1"/>
          <p:nvPr/>
        </p:nvSpPr>
        <p:spPr>
          <a:xfrm>
            <a:off x="2251552" y="5481282"/>
            <a:ext cx="7099616" cy="1200329"/>
          </a:xfrm>
          <a:prstGeom prst="rect">
            <a:avLst/>
          </a:prstGeom>
          <a:noFill/>
        </p:spPr>
        <p:txBody>
          <a:bodyPr wrap="square" rtlCol="0">
            <a:spAutoFit/>
          </a:bodyPr>
          <a:lstStyle/>
          <a:p>
            <a:pPr algn="ctr"/>
            <a:r>
              <a:rPr lang="en-US" sz="2400" b="1" dirty="0">
                <a:solidFill>
                  <a:schemeClr val="accent1">
                    <a:lumMod val="75000"/>
                  </a:schemeClr>
                </a:solidFill>
                <a:hlinkClick r:id="rId12" action="ppaction://hlinksldjump"/>
              </a:rPr>
              <a:t>Information about the researcher – Dr Rachael Shaw</a:t>
            </a:r>
            <a:endParaRPr lang="en-US" sz="2400" b="1" dirty="0">
              <a:solidFill>
                <a:schemeClr val="accent1">
                  <a:lumMod val="75000"/>
                </a:schemeClr>
              </a:solidFill>
            </a:endParaRPr>
          </a:p>
          <a:p>
            <a:pPr algn="ctr"/>
            <a:endParaRPr lang="en-US" sz="2400" b="1" dirty="0">
              <a:solidFill>
                <a:schemeClr val="accent1">
                  <a:lumMod val="75000"/>
                </a:schemeClr>
              </a:solidFill>
            </a:endParaRPr>
          </a:p>
          <a:p>
            <a:pPr algn="ctr"/>
            <a:r>
              <a:rPr lang="en-US" sz="2400" b="1" dirty="0">
                <a:solidFill>
                  <a:schemeClr val="accent1">
                    <a:lumMod val="75000"/>
                  </a:schemeClr>
                </a:solidFill>
                <a:hlinkClick r:id="rId13" action="ppaction://hlinksldjump"/>
              </a:rPr>
              <a:t>Contacting Dr Shaw</a:t>
            </a:r>
            <a:endParaRPr lang="en-US" sz="2400" b="1" dirty="0">
              <a:solidFill>
                <a:schemeClr val="accent1">
                  <a:lumMod val="75000"/>
                </a:schemeClr>
              </a:solidFill>
            </a:endParaRPr>
          </a:p>
        </p:txBody>
      </p:sp>
    </p:spTree>
    <p:extLst>
      <p:ext uri="{BB962C8B-B14F-4D97-AF65-F5344CB8AC3E}">
        <p14:creationId xmlns:p14="http://schemas.microsoft.com/office/powerpoint/2010/main" val="198119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0FD08-503E-18F5-6F7C-CDC8B519FDB6}"/>
              </a:ext>
            </a:extLst>
          </p:cNvPr>
          <p:cNvSpPr>
            <a:spLocks noGrp="1"/>
          </p:cNvSpPr>
          <p:nvPr>
            <p:ph type="title"/>
          </p:nvPr>
        </p:nvSpPr>
        <p:spPr>
          <a:xfrm>
            <a:off x="581025" y="336551"/>
            <a:ext cx="10515600" cy="763588"/>
          </a:xfrm>
        </p:spPr>
        <p:txBody>
          <a:bodyPr/>
          <a:lstStyle/>
          <a:p>
            <a:r>
              <a:rPr lang="en-US" b="1" dirty="0"/>
              <a:t>Section 1: The ‘what’, ‘how’ and ‘why’</a:t>
            </a:r>
          </a:p>
        </p:txBody>
      </p:sp>
      <p:sp>
        <p:nvSpPr>
          <p:cNvPr id="3" name="Content Placeholder 2">
            <a:extLst>
              <a:ext uri="{FF2B5EF4-FFF2-40B4-BE49-F238E27FC236}">
                <a16:creationId xmlns:a16="http://schemas.microsoft.com/office/drawing/2014/main" id="{09E1D92F-CB7A-975B-E7A5-B03054727A61}"/>
              </a:ext>
            </a:extLst>
          </p:cNvPr>
          <p:cNvSpPr>
            <a:spLocks noGrp="1"/>
          </p:cNvSpPr>
          <p:nvPr>
            <p:ph idx="1"/>
          </p:nvPr>
        </p:nvSpPr>
        <p:spPr>
          <a:xfrm>
            <a:off x="452437" y="1410493"/>
            <a:ext cx="11739563" cy="4351338"/>
          </a:xfrm>
        </p:spPr>
        <p:txBody>
          <a:bodyPr>
            <a:noAutofit/>
          </a:bodyPr>
          <a:lstStyle/>
          <a:p>
            <a:pPr marL="0" indent="0">
              <a:lnSpc>
                <a:spcPct val="100000"/>
              </a:lnSpc>
              <a:spcBef>
                <a:spcPts val="0"/>
              </a:spcBef>
              <a:buNone/>
            </a:pPr>
            <a:r>
              <a:rPr lang="en-GB" sz="2400" b="1" kern="100" dirty="0">
                <a:solidFill>
                  <a:srgbClr val="2F5496"/>
                </a:solidFill>
                <a:effectLst/>
                <a:ea typeface="Times New Roman" panose="02020603050405020304" pitchFamily="18" charset="0"/>
                <a:cs typeface="Times New Roman" panose="02020603050405020304" pitchFamily="18" charset="0"/>
              </a:rPr>
              <a:t>What is meant by the term ‘gender box’?</a:t>
            </a:r>
          </a:p>
          <a:p>
            <a:pPr marL="0" indent="0">
              <a:lnSpc>
                <a:spcPct val="100000"/>
              </a:lnSpc>
              <a:spcBef>
                <a:spcPts val="0"/>
              </a:spcBef>
              <a:buNone/>
            </a:pP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The World Health Organisation (WHO) defines gender as</a:t>
            </a:r>
          </a:p>
          <a:p>
            <a:pPr marL="0" indent="0">
              <a:lnSpc>
                <a:spcPct val="100000"/>
              </a:lnSpc>
              <a:spcBef>
                <a:spcPts val="0"/>
              </a:spcBef>
              <a:buNone/>
            </a:pP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GB" sz="1000" kern="100" dirty="0">
              <a:effectLst/>
              <a:ea typeface="Calibri" panose="020F0502020204030204" pitchFamily="34" charset="0"/>
              <a:cs typeface="Times New Roman" panose="02020603050405020304" pitchFamily="18" charset="0"/>
            </a:endParaRPr>
          </a:p>
          <a:p>
            <a:pPr marL="0" marR="870585"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…the characteristics of women, men, girls, and boys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that are socially constructed. This includes norms,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behaviours and roles associated with being a woman,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man, girl, or boy, as well as relationships with each other.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As a societal construct, gender varies from society to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society and can change over time (</a:t>
            </a:r>
            <a:r>
              <a:rPr lang="en-GB" sz="2400" kern="100" dirty="0">
                <a:solidFill>
                  <a:srgbClr val="000000"/>
                </a:solidFill>
                <a:effectLst/>
                <a:ea typeface="Calibri" panose="020F0502020204030204" pitchFamily="34" charset="0"/>
                <a:cs typeface="Times New Roman" panose="02020603050405020304" pitchFamily="18" charset="0"/>
              </a:rPr>
              <a:t>WHO, 2022, </a:t>
            </a:r>
            <a:r>
              <a:rPr lang="en-GB" sz="2400" kern="100" dirty="0" err="1">
                <a:solidFill>
                  <a:srgbClr val="000000"/>
                </a:solidFill>
                <a:effectLst/>
                <a:ea typeface="Calibri" panose="020F0502020204030204" pitchFamily="34" charset="0"/>
                <a:cs typeface="Times New Roman" panose="02020603050405020304" pitchFamily="18" charset="0"/>
              </a:rPr>
              <a:t>n.p.</a:t>
            </a:r>
            <a:r>
              <a:rPr lang="en-GB" sz="2400" kern="100" dirty="0">
                <a:solidFill>
                  <a:srgbClr val="000000"/>
                </a:solidFill>
                <a:effectLst/>
                <a:ea typeface="Calibri" panose="020F0502020204030204" pitchFamily="34" charset="0"/>
                <a:cs typeface="Times New Roman" panose="02020603050405020304" pitchFamily="18" charset="0"/>
              </a:rPr>
              <a:t>)</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GB" sz="2400" kern="100" dirty="0">
              <a:effectLst/>
              <a:ea typeface="Calibri" panose="020F0502020204030204" pitchFamily="34" charset="0"/>
              <a:cs typeface="Times New Roman" panose="02020603050405020304" pitchFamily="18" charset="0"/>
            </a:endParaRPr>
          </a:p>
          <a:p>
            <a:pPr>
              <a:lnSpc>
                <a:spcPct val="100000"/>
              </a:lnSpc>
              <a:spcBef>
                <a:spcPts val="0"/>
              </a:spcBef>
            </a:pPr>
            <a:endParaRPr lang="en-US" sz="2400" dirty="0"/>
          </a:p>
        </p:txBody>
      </p:sp>
      <p:grpSp>
        <p:nvGrpSpPr>
          <p:cNvPr id="4" name="Group 3">
            <a:extLst>
              <a:ext uri="{FF2B5EF4-FFF2-40B4-BE49-F238E27FC236}">
                <a16:creationId xmlns:a16="http://schemas.microsoft.com/office/drawing/2014/main" id="{5539253C-5ACD-1D8E-6C0E-2C400B2653B2}"/>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EC74BFB5-59F8-8557-0431-CD046236DB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30E9CF82-2259-E7EC-3CCF-B977C5D674E3}"/>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140369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145A59-BE46-C8AD-D765-EE5EA9A8184B}"/>
              </a:ext>
            </a:extLst>
          </p:cNvPr>
          <p:cNvSpPr>
            <a:spLocks noGrp="1"/>
          </p:cNvSpPr>
          <p:nvPr>
            <p:ph idx="1"/>
          </p:nvPr>
        </p:nvSpPr>
        <p:spPr>
          <a:xfrm>
            <a:off x="452436" y="570547"/>
            <a:ext cx="10977564" cy="4746625"/>
          </a:xfrm>
        </p:spPr>
        <p:txBody>
          <a:bodyPr>
            <a:normAutofit/>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Although one could argue that ‘gender’ is more diverse than a simple binary split between ‘male’ and ‘female’ (</a:t>
            </a:r>
            <a:r>
              <a:rPr lang="en-GB" sz="2400" kern="100" dirty="0">
                <a:solidFill>
                  <a:srgbClr val="000000"/>
                </a:solidFill>
                <a:effectLst/>
                <a:ea typeface="Calibri" panose="020F0502020204030204" pitchFamily="34" charset="0"/>
                <a:cs typeface="Times New Roman" panose="02020603050405020304" pitchFamily="18" charset="0"/>
              </a:rPr>
              <a:t>Dembroff, 2020; Joel &amp; </a:t>
            </a:r>
            <a:r>
              <a:rPr lang="en-GB" sz="2400" kern="100" dirty="0" err="1">
                <a:solidFill>
                  <a:srgbClr val="000000"/>
                </a:solidFill>
                <a:effectLst/>
                <a:ea typeface="Calibri" panose="020F0502020204030204" pitchFamily="34" charset="0"/>
                <a:cs typeface="Times New Roman" panose="02020603050405020304" pitchFamily="18" charset="0"/>
              </a:rPr>
              <a:t>Vikhanski</a:t>
            </a:r>
            <a:r>
              <a:rPr lang="en-GB" sz="2400" kern="100" dirty="0">
                <a:solidFill>
                  <a:srgbClr val="000000"/>
                </a:solidFill>
                <a:effectLst/>
                <a:ea typeface="Calibri" panose="020F0502020204030204" pitchFamily="34" charset="0"/>
                <a:cs typeface="Times New Roman" panose="02020603050405020304" pitchFamily="18" charset="0"/>
              </a:rPr>
              <a:t>, 2019; Browning, 2017</a:t>
            </a:r>
            <a:r>
              <a:rPr lang="en-GB" sz="2400" kern="100" dirty="0">
                <a:effectLst/>
                <a:ea typeface="Calibri" panose="020F0502020204030204" pitchFamily="34" charset="0"/>
                <a:cs typeface="Times New Roman" panose="02020603050405020304" pitchFamily="18" charset="0"/>
              </a:rPr>
              <a:t>) and that ‘gender’ can not be explored without taking into account other </a:t>
            </a:r>
            <a:r>
              <a:rPr lang="en-GB" sz="2400" kern="100" dirty="0">
                <a:solidFill>
                  <a:srgbClr val="000000"/>
                </a:solidFill>
                <a:effectLst/>
                <a:ea typeface="Calibri" panose="020F0502020204030204" pitchFamily="34" charset="0"/>
                <a:cs typeface="Times New Roman" panose="02020603050405020304" pitchFamily="18" charset="0"/>
              </a:rPr>
              <a:t>factors such as race, culture, social class etc (Hill Collins, 1999; Baca Zinn &amp; Thornton Dill, 1996; Hooks, 1989); </a:t>
            </a:r>
            <a:r>
              <a:rPr lang="en-GB" sz="2400" kern="100" dirty="0">
                <a:effectLst/>
                <a:ea typeface="Calibri" panose="020F0502020204030204" pitchFamily="34" charset="0"/>
                <a:cs typeface="Times New Roman" panose="02020603050405020304" pitchFamily="18" charset="0"/>
              </a:rPr>
              <a:t>for the purpose of simplicity in this </a:t>
            </a:r>
            <a:r>
              <a:rPr lang="en-GB" sz="2400" kern="100" dirty="0" err="1">
                <a:effectLst/>
                <a:ea typeface="Calibri" panose="020F0502020204030204" pitchFamily="34" charset="0"/>
                <a:cs typeface="Times New Roman" panose="02020603050405020304" pitchFamily="18" charset="0"/>
              </a:rPr>
              <a:t>powerpoint</a:t>
            </a:r>
            <a:r>
              <a:rPr lang="en-GB" sz="2400" kern="100" dirty="0">
                <a:effectLst/>
                <a:ea typeface="Calibri" panose="020F0502020204030204" pitchFamily="34" charset="0"/>
                <a:cs typeface="Times New Roman" panose="02020603050405020304" pitchFamily="18" charset="0"/>
              </a:rPr>
              <a:t>, the word ‘gender’ is being used to mean the behaviours, attributes and traits which society stereotypically dictates are indicative of being either male or female. </a:t>
            </a:r>
          </a:p>
          <a:p>
            <a:pPr marL="0" indent="0" algn="just">
              <a:lnSpc>
                <a:spcPct val="100000"/>
              </a:lnSpc>
              <a:spcBef>
                <a:spcPts val="0"/>
              </a:spcBef>
              <a:buNone/>
            </a:pPr>
            <a:endParaRPr lang="en-GB" sz="2400" kern="100" dirty="0">
              <a:effectLst/>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GB" sz="2400" kern="1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Thus, the term ‘</a:t>
            </a:r>
            <a:r>
              <a:rPr lang="en-GB" sz="2400" i="1" kern="100" dirty="0">
                <a:effectLst/>
                <a:ea typeface="Calibri" panose="020F0502020204030204" pitchFamily="34" charset="0"/>
                <a:cs typeface="Times New Roman" panose="02020603050405020304" pitchFamily="18" charset="0"/>
              </a:rPr>
              <a:t>gender box</a:t>
            </a:r>
            <a:r>
              <a:rPr lang="en-GB" sz="2400" kern="100" dirty="0">
                <a:effectLst/>
                <a:ea typeface="Calibri" panose="020F0502020204030204" pitchFamily="34" charset="0"/>
                <a:cs typeface="Times New Roman" panose="02020603050405020304" pitchFamily="18" charset="0"/>
              </a:rPr>
              <a:t>’ has been used to visualise how society constrains people to specific ‘male’ or ‘female’ boxes – with expectations of how one should, or should not, behave according to whichever ‘box’ they have been put into.</a:t>
            </a:r>
          </a:p>
          <a:p>
            <a:pPr algn="just">
              <a:lnSpc>
                <a:spcPct val="100000"/>
              </a:lnSpc>
              <a:spcBef>
                <a:spcPts val="0"/>
              </a:spcBef>
            </a:pPr>
            <a:endParaRPr lang="en-US" sz="2400" dirty="0"/>
          </a:p>
        </p:txBody>
      </p:sp>
      <p:grpSp>
        <p:nvGrpSpPr>
          <p:cNvPr id="4" name="Group 3">
            <a:extLst>
              <a:ext uri="{FF2B5EF4-FFF2-40B4-BE49-F238E27FC236}">
                <a16:creationId xmlns:a16="http://schemas.microsoft.com/office/drawing/2014/main" id="{E5A4829B-68BD-0952-38DE-A930FBC6D5C4}"/>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D6276632-7396-A3CF-A6F5-C14957ECB0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92F311F8-84AB-5E98-F7BC-0A66F6FCB54C}"/>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263902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BEBBC-E999-9DF8-D047-D35D0E367A70}"/>
              </a:ext>
            </a:extLst>
          </p:cNvPr>
          <p:cNvSpPr>
            <a:spLocks noGrp="1"/>
          </p:cNvSpPr>
          <p:nvPr>
            <p:ph idx="1"/>
          </p:nvPr>
        </p:nvSpPr>
        <p:spPr>
          <a:xfrm>
            <a:off x="838200" y="882650"/>
            <a:ext cx="10515600" cy="4351338"/>
          </a:xfrm>
        </p:spPr>
        <p:txBody>
          <a:bodyPr>
            <a:noAutofit/>
          </a:bodyPr>
          <a:lstStyle/>
          <a:p>
            <a:pPr marL="0" indent="0">
              <a:lnSpc>
                <a:spcPct val="100000"/>
              </a:lnSpc>
              <a:spcBef>
                <a:spcPts val="0"/>
              </a:spcBef>
              <a:buNone/>
            </a:pPr>
            <a:r>
              <a:rPr lang="en-GB" sz="2400" b="1" kern="100" dirty="0">
                <a:solidFill>
                  <a:srgbClr val="2F5496"/>
                </a:solidFill>
                <a:effectLst/>
                <a:ea typeface="Times New Roman" panose="02020603050405020304" pitchFamily="18" charset="0"/>
                <a:cs typeface="Times New Roman" panose="02020603050405020304" pitchFamily="18" charset="0"/>
              </a:rPr>
              <a:t>How is this ‘gender box’ created?</a:t>
            </a: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Studies have shown that children from a very young age, are often bombarded with messages about how ‘boys’ and ‘girls’ should behave – usually that males should be strong and brave, and girls should be pretty </a:t>
            </a:r>
            <a:r>
              <a:rPr lang="en-GB" sz="2400" kern="100" dirty="0">
                <a:solidFill>
                  <a:srgbClr val="000000"/>
                </a:solidFill>
                <a:effectLst/>
                <a:ea typeface="Calibri" panose="020F0502020204030204" pitchFamily="34" charset="0"/>
                <a:cs typeface="Times New Roman" panose="02020603050405020304" pitchFamily="18" charset="0"/>
              </a:rPr>
              <a:t>and weak (Ofcom, 2020; Joel &amp; </a:t>
            </a:r>
            <a:r>
              <a:rPr lang="en-GB" sz="2400" kern="100" dirty="0" err="1">
                <a:solidFill>
                  <a:srgbClr val="000000"/>
                </a:solidFill>
                <a:effectLst/>
                <a:ea typeface="Calibri" panose="020F0502020204030204" pitchFamily="34" charset="0"/>
                <a:cs typeface="Times New Roman" panose="02020603050405020304" pitchFamily="18" charset="0"/>
              </a:rPr>
              <a:t>Vikhanski</a:t>
            </a:r>
            <a:r>
              <a:rPr lang="en-GB" sz="2400" kern="100" dirty="0">
                <a:solidFill>
                  <a:srgbClr val="000000"/>
                </a:solidFill>
                <a:effectLst/>
                <a:ea typeface="Calibri" panose="020F0502020204030204" pitchFamily="34" charset="0"/>
                <a:cs typeface="Times New Roman" panose="02020603050405020304" pitchFamily="18" charset="0"/>
              </a:rPr>
              <a:t>, 2019; Wong et al., 2017). </a:t>
            </a:r>
            <a:r>
              <a:rPr lang="en-GB" sz="2400" kern="100" dirty="0">
                <a:effectLst/>
                <a:ea typeface="Calibri" panose="020F0502020204030204" pitchFamily="34" charset="0"/>
                <a:cs typeface="Times New Roman" panose="02020603050405020304" pitchFamily="18" charset="0"/>
              </a:rPr>
              <a:t>Often the perpetuation of such gender stereotypes is unintentional, as it simply reflects societal beliefs. For example, it could be through the ways in which boys and girls are treated differently by the adults around them – the expectations these adults have, the ways in which the adults interact differently with boys and girls, or with the activities they expect the children to participate in </a:t>
            </a:r>
            <a:r>
              <a:rPr lang="en-GB" sz="2400" kern="100" dirty="0">
                <a:solidFill>
                  <a:srgbClr val="000000"/>
                </a:solidFill>
                <a:effectLst/>
                <a:ea typeface="Calibri" panose="020F0502020204030204" pitchFamily="34" charset="0"/>
                <a:cs typeface="Times New Roman" panose="02020603050405020304" pitchFamily="18" charset="0"/>
              </a:rPr>
              <a:t>(Eccles &amp; Fredericks, 2005; Gonzales &amp; </a:t>
            </a:r>
            <a:r>
              <a:rPr lang="en-GB" sz="2400" kern="100" dirty="0" err="1">
                <a:solidFill>
                  <a:srgbClr val="000000"/>
                </a:solidFill>
                <a:effectLst/>
                <a:ea typeface="Calibri" panose="020F0502020204030204" pitchFamily="34" charset="0"/>
                <a:cs typeface="Times New Roman" panose="02020603050405020304" pitchFamily="18" charset="0"/>
              </a:rPr>
              <a:t>Keostner</a:t>
            </a:r>
            <a:r>
              <a:rPr lang="en-GB" sz="2400" kern="100" dirty="0">
                <a:solidFill>
                  <a:srgbClr val="000000"/>
                </a:solidFill>
                <a:effectLst/>
                <a:ea typeface="Calibri" panose="020F0502020204030204" pitchFamily="34" charset="0"/>
                <a:cs typeface="Times New Roman" panose="02020603050405020304" pitchFamily="18" charset="0"/>
              </a:rPr>
              <a:t>, 2005; Lindsey &amp; Mize, 2000). </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7DF7C25B-B75B-7C6C-2891-FFC894D4CA3F}"/>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08C84E21-588A-3A79-E355-4C28DF75DD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2097D7D6-DE55-53EE-A3E3-E406902A3F9B}"/>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666197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03A767-59F0-B117-48D2-80068F03C757}"/>
              </a:ext>
            </a:extLst>
          </p:cNvPr>
          <p:cNvSpPr>
            <a:spLocks noGrp="1"/>
          </p:cNvSpPr>
          <p:nvPr>
            <p:ph idx="1"/>
          </p:nvPr>
        </p:nvSpPr>
        <p:spPr>
          <a:xfrm>
            <a:off x="723900" y="696913"/>
            <a:ext cx="10515600" cy="4351338"/>
          </a:xfrm>
        </p:spPr>
        <p:txBody>
          <a:bodyPr>
            <a:normAutofit/>
          </a:bodyPr>
          <a:lstStyle/>
          <a:p>
            <a:pPr marL="0" indent="0" algn="just">
              <a:lnSpc>
                <a:spcPct val="100000"/>
              </a:lnSpc>
              <a:spcBef>
                <a:spcPts val="0"/>
              </a:spcBef>
              <a:buNone/>
            </a:pPr>
            <a:r>
              <a:rPr lang="en-GB" sz="2400" kern="100" dirty="0">
                <a:solidFill>
                  <a:srgbClr val="000000"/>
                </a:solidFill>
                <a:effectLst/>
                <a:ea typeface="Calibri" panose="020F0502020204030204" pitchFamily="34" charset="0"/>
                <a:cs typeface="Times New Roman" panose="02020603050405020304" pitchFamily="18" charset="0"/>
              </a:rPr>
              <a:t>Some studies have shown that gender stereotypes can be perpetuated in far more subtle ways, for example, the names given to baby boys and baby girls (Lieberson &amp; Bell, 1992); the ways in which the actual birth of a baby boy or baby girl is announced (Rubin, Provenzano &amp; Luria, 1974); </a:t>
            </a:r>
            <a:r>
              <a:rPr lang="en-GB" sz="2400" kern="100" dirty="0">
                <a:effectLst/>
                <a:ea typeface="Calibri" panose="020F0502020204030204" pitchFamily="34" charset="0"/>
                <a:cs typeface="Times New Roman" panose="02020603050405020304" pitchFamily="18" charset="0"/>
              </a:rPr>
              <a:t> and </a:t>
            </a:r>
            <a:r>
              <a:rPr lang="en-GB" sz="2400" kern="100" dirty="0">
                <a:solidFill>
                  <a:srgbClr val="000000"/>
                </a:solidFill>
                <a:effectLst/>
                <a:ea typeface="Calibri" panose="020F0502020204030204" pitchFamily="34" charset="0"/>
                <a:cs typeface="Times New Roman" panose="02020603050405020304" pitchFamily="18" charset="0"/>
              </a:rPr>
              <a:t>the styles and colours of clothing which adults choose to dress baby boys and baby girls in (</a:t>
            </a:r>
            <a:r>
              <a:rPr lang="en-GB" sz="2400" kern="100" dirty="0" err="1">
                <a:solidFill>
                  <a:srgbClr val="000000"/>
                </a:solidFill>
                <a:effectLst/>
                <a:ea typeface="Calibri" panose="020F0502020204030204" pitchFamily="34" charset="0"/>
                <a:cs typeface="Times New Roman" panose="02020603050405020304" pitchFamily="18" charset="0"/>
              </a:rPr>
              <a:t>Shakin</a:t>
            </a:r>
            <a:r>
              <a:rPr lang="en-GB" sz="2400" kern="100" dirty="0">
                <a:solidFill>
                  <a:srgbClr val="000000"/>
                </a:solidFill>
                <a:effectLst/>
                <a:ea typeface="Calibri" panose="020F0502020204030204" pitchFamily="34" charset="0"/>
                <a:cs typeface="Times New Roman" panose="02020603050405020304" pitchFamily="18" charset="0"/>
              </a:rPr>
              <a:t>, </a:t>
            </a:r>
            <a:r>
              <a:rPr lang="en-GB" sz="2400" kern="100" dirty="0" err="1">
                <a:solidFill>
                  <a:srgbClr val="000000"/>
                </a:solidFill>
                <a:effectLst/>
                <a:ea typeface="Calibri" panose="020F0502020204030204" pitchFamily="34" charset="0"/>
                <a:cs typeface="Times New Roman" panose="02020603050405020304" pitchFamily="18" charset="0"/>
              </a:rPr>
              <a:t>Shakin</a:t>
            </a:r>
            <a:r>
              <a:rPr lang="en-GB" sz="2400" kern="100" dirty="0">
                <a:solidFill>
                  <a:srgbClr val="000000"/>
                </a:solidFill>
                <a:effectLst/>
                <a:ea typeface="Calibri" panose="020F0502020204030204" pitchFamily="34" charset="0"/>
                <a:cs typeface="Times New Roman" panose="02020603050405020304" pitchFamily="18" charset="0"/>
              </a:rPr>
              <a:t> &amp; </a:t>
            </a:r>
            <a:r>
              <a:rPr lang="en-GB" sz="2400" kern="100" dirty="0" err="1">
                <a:solidFill>
                  <a:srgbClr val="000000"/>
                </a:solidFill>
                <a:effectLst/>
                <a:ea typeface="Calibri" panose="020F0502020204030204" pitchFamily="34" charset="0"/>
                <a:cs typeface="Times New Roman" panose="02020603050405020304" pitchFamily="18" charset="0"/>
              </a:rPr>
              <a:t>Sternglanz</a:t>
            </a:r>
            <a:r>
              <a:rPr lang="en-GB" sz="2400" kern="100" dirty="0">
                <a:solidFill>
                  <a:srgbClr val="000000"/>
                </a:solidFill>
                <a:effectLst/>
                <a:ea typeface="Calibri" panose="020F0502020204030204" pitchFamily="34" charset="0"/>
                <a:cs typeface="Times New Roman" panose="02020603050405020304" pitchFamily="18" charset="0"/>
              </a:rPr>
              <a:t>, 1985; Block, 1983; Bell &amp; Carver, 1980). </a:t>
            </a:r>
          </a:p>
          <a:p>
            <a:pPr marL="0" indent="0" algn="just">
              <a:lnSpc>
                <a:spcPct val="100000"/>
              </a:lnSpc>
              <a:spcBef>
                <a:spcPts val="0"/>
              </a:spcBef>
              <a:buNone/>
            </a:pPr>
            <a:endParaRPr lang="en-GB" sz="2400" kern="100" dirty="0">
              <a:solidFill>
                <a:srgbClr val="000000"/>
              </a:solidFill>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solidFill>
                  <a:srgbClr val="000000"/>
                </a:solidFill>
                <a:effectLst/>
                <a:ea typeface="Calibri" panose="020F0502020204030204" pitchFamily="34" charset="0"/>
                <a:cs typeface="Times New Roman" panose="02020603050405020304" pitchFamily="18" charset="0"/>
              </a:rPr>
              <a:t>Other studies have shown that gender stereotypes can be perpetuated more blatantly, for example, through </a:t>
            </a:r>
            <a:r>
              <a:rPr lang="en-GB" sz="2400" kern="100" dirty="0">
                <a:effectLst/>
                <a:ea typeface="Calibri" panose="020F0502020204030204" pitchFamily="34" charset="0"/>
                <a:cs typeface="Times New Roman" panose="02020603050405020304" pitchFamily="18" charset="0"/>
              </a:rPr>
              <a:t>children’s literature </a:t>
            </a:r>
            <a:r>
              <a:rPr lang="en-GB" sz="2400" kern="100" dirty="0">
                <a:solidFill>
                  <a:srgbClr val="000000"/>
                </a:solidFill>
                <a:effectLst/>
                <a:ea typeface="Calibri" panose="020F0502020204030204" pitchFamily="34" charset="0"/>
                <a:cs typeface="Times New Roman" panose="02020603050405020304" pitchFamily="18" charset="0"/>
              </a:rPr>
              <a:t>(Centre for Literacy in Primary Education, 2018; Caldwell &amp; Wilbraham, 2018; Blumberg, 2014) and through </a:t>
            </a:r>
            <a:r>
              <a:rPr lang="en-GB" sz="2400" kern="100" dirty="0">
                <a:effectLst/>
                <a:ea typeface="Calibri" panose="020F0502020204030204" pitchFamily="34" charset="0"/>
                <a:cs typeface="Times New Roman" panose="02020603050405020304" pitchFamily="18" charset="0"/>
              </a:rPr>
              <a:t>television programmes, films, and advertising </a:t>
            </a:r>
            <a:r>
              <a:rPr lang="en-GB" sz="2400" kern="100" dirty="0">
                <a:solidFill>
                  <a:srgbClr val="000000"/>
                </a:solidFill>
                <a:effectLst/>
                <a:ea typeface="Calibri" panose="020F0502020204030204" pitchFamily="34" charset="0"/>
                <a:cs typeface="Times New Roman" panose="02020603050405020304" pitchFamily="18" charset="0"/>
              </a:rPr>
              <a:t>(Fine, 2010; Jhally, 2010; </a:t>
            </a:r>
            <a:r>
              <a:rPr lang="en-GB" sz="2400" kern="100" dirty="0" err="1">
                <a:solidFill>
                  <a:srgbClr val="000000"/>
                </a:solidFill>
                <a:effectLst/>
                <a:ea typeface="Calibri" panose="020F0502020204030204" pitchFamily="34" charset="0"/>
                <a:cs typeface="Times New Roman" panose="02020603050405020304" pitchFamily="18" charset="0"/>
              </a:rPr>
              <a:t>Götz</a:t>
            </a:r>
            <a:r>
              <a:rPr lang="en-GB" sz="2400" kern="100" dirty="0">
                <a:solidFill>
                  <a:srgbClr val="000000"/>
                </a:solidFill>
                <a:effectLst/>
                <a:ea typeface="Calibri" panose="020F0502020204030204" pitchFamily="34" charset="0"/>
                <a:cs typeface="Times New Roman" panose="02020603050405020304" pitchFamily="18" charset="0"/>
              </a:rPr>
              <a:t>, 2008).</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5DE3A91D-0CA1-E693-59F1-63B833F5EE29}"/>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292FE591-7DDE-3D36-F5AF-AE53573052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12EDCB8B-1B60-884F-8866-227BADEB9440}"/>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4286802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CAB636-BBC3-8F05-1B1E-6FD96801CB73}"/>
              </a:ext>
            </a:extLst>
          </p:cNvPr>
          <p:cNvSpPr>
            <a:spLocks noGrp="1"/>
          </p:cNvSpPr>
          <p:nvPr>
            <p:ph idx="1"/>
          </p:nvPr>
        </p:nvSpPr>
        <p:spPr>
          <a:xfrm>
            <a:off x="681037" y="1220946"/>
            <a:ext cx="10515600" cy="3665379"/>
          </a:xfrm>
        </p:spPr>
        <p:txBody>
          <a:bodyPr>
            <a:normAutofit/>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Thus, Fine (2010) believes that children are </a:t>
            </a: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marR="870585"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…born into a world in which gender is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continually emphasised through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conventions of dress, appearance,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language, colour, segregation, and symbols.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Everything around the child indicates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that whether one is male, or female, </a:t>
            </a:r>
          </a:p>
          <a:p>
            <a:pPr marL="0" marR="870585" indent="0" algn="just">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is a matter of great importance (p. 212)</a:t>
            </a: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00B41022-A304-8BA8-31D1-C90A65966197}"/>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738303C7-0AAA-5155-FC56-92653CC682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E73ECBFF-D6EF-BC9F-29F2-21C141FB3C7D}"/>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991813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07ECE2-FEE3-FC19-B35B-BDF43FCAE481}"/>
              </a:ext>
            </a:extLst>
          </p:cNvPr>
          <p:cNvSpPr>
            <a:spLocks noGrp="1"/>
          </p:cNvSpPr>
          <p:nvPr>
            <p:ph idx="1"/>
          </p:nvPr>
        </p:nvSpPr>
        <p:spPr>
          <a:xfrm>
            <a:off x="838200" y="1225550"/>
            <a:ext cx="10515600" cy="3346450"/>
          </a:xfrm>
        </p:spPr>
        <p:txBody>
          <a:bodyPr>
            <a:normAutofit/>
          </a:bodyPr>
          <a:lstStyle/>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and Joel and </a:t>
            </a:r>
            <a:r>
              <a:rPr lang="en-GB" sz="2400" kern="100" dirty="0" err="1">
                <a:effectLst/>
                <a:ea typeface="Calibri" panose="020F0502020204030204" pitchFamily="34" charset="0"/>
                <a:cs typeface="Times New Roman" panose="02020603050405020304" pitchFamily="18" charset="0"/>
              </a:rPr>
              <a:t>Vikhanski</a:t>
            </a:r>
            <a:r>
              <a:rPr lang="en-GB" sz="2400" kern="100" dirty="0">
                <a:effectLst/>
                <a:ea typeface="Calibri" panose="020F0502020204030204" pitchFamily="34" charset="0"/>
                <a:cs typeface="Times New Roman" panose="02020603050405020304" pitchFamily="18" charset="0"/>
              </a:rPr>
              <a:t> (2019) note that </a:t>
            </a:r>
          </a:p>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marR="870585" indent="0" algn="just">
              <a:lnSpc>
                <a:spcPct val="100000"/>
              </a:lnSpc>
              <a:spcBef>
                <a:spcPts val="0"/>
              </a:spcBef>
              <a:buNone/>
            </a:pPr>
            <a:r>
              <a:rPr lang="en-GB" sz="2400" dirty="0">
                <a:effectLst/>
                <a:ea typeface="Times New Roman" panose="02020603050405020304" pitchFamily="18" charset="0"/>
              </a:rPr>
              <a:t>		...the differences in how we treat girls and boys </a:t>
            </a:r>
          </a:p>
          <a:p>
            <a:pPr marL="0" marR="870585" indent="0" algn="just">
              <a:lnSpc>
                <a:spcPct val="100000"/>
              </a:lnSpc>
              <a:spcBef>
                <a:spcPts val="0"/>
              </a:spcBef>
              <a:buNone/>
            </a:pPr>
            <a:r>
              <a:rPr lang="en-GB" sz="2400" dirty="0">
                <a:ea typeface="Times New Roman" panose="02020603050405020304" pitchFamily="18" charset="0"/>
              </a:rPr>
              <a:t>		</a:t>
            </a:r>
            <a:r>
              <a:rPr lang="en-GB" sz="2400" dirty="0">
                <a:effectLst/>
                <a:ea typeface="Times New Roman" panose="02020603050405020304" pitchFamily="18" charset="0"/>
              </a:rPr>
              <a:t>are typically small, but coming from many people </a:t>
            </a:r>
          </a:p>
          <a:p>
            <a:pPr marL="0" marR="870585" indent="0" algn="just">
              <a:lnSpc>
                <a:spcPct val="100000"/>
              </a:lnSpc>
              <a:spcBef>
                <a:spcPts val="0"/>
              </a:spcBef>
              <a:buNone/>
            </a:pPr>
            <a:r>
              <a:rPr lang="en-GB" sz="2400" dirty="0">
                <a:ea typeface="Times New Roman" panose="02020603050405020304" pitchFamily="18" charset="0"/>
              </a:rPr>
              <a:t>		</a:t>
            </a:r>
            <a:r>
              <a:rPr lang="en-GB" sz="2400" dirty="0">
                <a:effectLst/>
                <a:ea typeface="Times New Roman" panose="02020603050405020304" pitchFamily="18" charset="0"/>
              </a:rPr>
              <a:t>over one’s lifetime, they end up harming both </a:t>
            </a:r>
          </a:p>
          <a:p>
            <a:pPr marL="0" marR="870585" indent="0" algn="just">
              <a:lnSpc>
                <a:spcPct val="100000"/>
              </a:lnSpc>
              <a:spcBef>
                <a:spcPts val="0"/>
              </a:spcBef>
              <a:buNone/>
            </a:pPr>
            <a:r>
              <a:rPr lang="en-GB" sz="2400" dirty="0">
                <a:ea typeface="Times New Roman" panose="02020603050405020304" pitchFamily="18" charset="0"/>
              </a:rPr>
              <a:t>		</a:t>
            </a:r>
            <a:r>
              <a:rPr lang="en-GB" sz="2400" dirty="0">
                <a:effectLst/>
                <a:ea typeface="Times New Roman" panose="02020603050405020304" pitchFamily="18" charset="0"/>
              </a:rPr>
              <a:t>sexes. By placing kids in emotional straitjackets </a:t>
            </a:r>
          </a:p>
          <a:p>
            <a:pPr marL="0" marR="870585" indent="0" algn="just">
              <a:lnSpc>
                <a:spcPct val="100000"/>
              </a:lnSpc>
              <a:spcBef>
                <a:spcPts val="0"/>
              </a:spcBef>
              <a:buNone/>
            </a:pPr>
            <a:r>
              <a:rPr lang="en-GB" sz="2400" dirty="0">
                <a:ea typeface="Times New Roman" panose="02020603050405020304" pitchFamily="18" charset="0"/>
              </a:rPr>
              <a:t>		</a:t>
            </a:r>
            <a:r>
              <a:rPr lang="en-GB" sz="2400" dirty="0">
                <a:effectLst/>
                <a:ea typeface="Times New Roman" panose="02020603050405020304" pitchFamily="18" charset="0"/>
              </a:rPr>
              <a:t>of gender, we raise power-disabled girls </a:t>
            </a:r>
          </a:p>
          <a:p>
            <a:pPr marL="0" marR="870585" indent="0" algn="just">
              <a:lnSpc>
                <a:spcPct val="100000"/>
              </a:lnSpc>
              <a:spcBef>
                <a:spcPts val="0"/>
              </a:spcBef>
              <a:buNone/>
            </a:pPr>
            <a:r>
              <a:rPr lang="en-GB" sz="2400" dirty="0">
                <a:ea typeface="Times New Roman" panose="02020603050405020304" pitchFamily="18" charset="0"/>
              </a:rPr>
              <a:t>		</a:t>
            </a:r>
            <a:r>
              <a:rPr lang="en-GB" sz="2400" dirty="0">
                <a:effectLst/>
                <a:ea typeface="Times New Roman" panose="02020603050405020304" pitchFamily="18" charset="0"/>
              </a:rPr>
              <a:t>and emotion-disabled boys (p.1268). </a:t>
            </a: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B73C51DF-1302-B5D6-C457-80E65624D649}"/>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34939B50-B7C0-1C25-5161-8DC3743587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8E47922C-C2AA-B6EC-1B00-BEE8D5B643BC}"/>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464168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BE36F1-998F-231A-7DA7-6FB0AD283F27}"/>
              </a:ext>
            </a:extLst>
          </p:cNvPr>
          <p:cNvSpPr>
            <a:spLocks noGrp="1"/>
          </p:cNvSpPr>
          <p:nvPr>
            <p:ph idx="1"/>
          </p:nvPr>
        </p:nvSpPr>
        <p:spPr>
          <a:xfrm>
            <a:off x="438150" y="314643"/>
            <a:ext cx="11301414" cy="4351338"/>
          </a:xfrm>
        </p:spPr>
        <p:txBody>
          <a:bodyPr>
            <a:noAutofit/>
          </a:bodyPr>
          <a:lstStyle/>
          <a:p>
            <a:pPr marL="0" indent="0">
              <a:lnSpc>
                <a:spcPct val="100000"/>
              </a:lnSpc>
              <a:spcBef>
                <a:spcPts val="0"/>
              </a:spcBef>
              <a:buNone/>
            </a:pPr>
            <a:r>
              <a:rPr lang="en-GB" sz="2400" b="1" kern="100" dirty="0">
                <a:solidFill>
                  <a:srgbClr val="2F5496"/>
                </a:solidFill>
                <a:effectLst/>
                <a:ea typeface="Times New Roman" panose="02020603050405020304" pitchFamily="18" charset="0"/>
                <a:cs typeface="Times New Roman" panose="02020603050405020304" pitchFamily="18" charset="0"/>
              </a:rPr>
              <a:t>Why should I be concerned about ‘gender boxes’?</a:t>
            </a: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Studies have shown that children’s perceptions about ‘gender’ and what boys and girls should or should not do, can affect subject choice in later aspects of education. </a:t>
            </a:r>
          </a:p>
          <a:p>
            <a:pPr marL="0" indent="0" algn="just">
              <a:lnSpc>
                <a:spcPct val="100000"/>
              </a:lnSpc>
              <a:spcBef>
                <a:spcPts val="0"/>
              </a:spcBef>
              <a:buNone/>
            </a:pPr>
            <a:endParaRPr lang="en-GB" sz="2400" kern="100" dirty="0">
              <a:effectLst/>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For example, </a:t>
            </a:r>
          </a:p>
          <a:p>
            <a:pPr algn="just">
              <a:lnSpc>
                <a:spcPct val="100000"/>
              </a:lnSpc>
              <a:spcBef>
                <a:spcPts val="0"/>
              </a:spcBef>
            </a:pPr>
            <a:r>
              <a:rPr lang="en-GB" sz="2400" kern="100" dirty="0">
                <a:effectLst/>
                <a:ea typeface="Calibri" panose="020F0502020204030204" pitchFamily="34" charset="0"/>
                <a:cs typeface="Times New Roman" panose="02020603050405020304" pitchFamily="18" charset="0"/>
              </a:rPr>
              <a:t>with regards to Maths (Tiedemann, 2000; Yee &amp; Eccles 1998; Jacobs &amp; Eccles, 1992) </a:t>
            </a:r>
          </a:p>
          <a:p>
            <a:pPr algn="just">
              <a:lnSpc>
                <a:spcPct val="100000"/>
              </a:lnSpc>
              <a:spcBef>
                <a:spcPts val="0"/>
              </a:spcBef>
            </a:pPr>
            <a:r>
              <a:rPr lang="en-GB" sz="2400" kern="100" dirty="0">
                <a:effectLst/>
                <a:ea typeface="Calibri" panose="020F0502020204030204" pitchFamily="34" charset="0"/>
                <a:cs typeface="Times New Roman" panose="02020603050405020304" pitchFamily="18" charset="0"/>
              </a:rPr>
              <a:t>with regards to Science </a:t>
            </a:r>
            <a:r>
              <a:rPr lang="en-GB" sz="2400" kern="100" dirty="0">
                <a:solidFill>
                  <a:srgbClr val="000000"/>
                </a:solidFill>
                <a:effectLst/>
                <a:ea typeface="Calibri" panose="020F0502020204030204" pitchFamily="34" charset="0"/>
                <a:cs typeface="Times New Roman" panose="02020603050405020304" pitchFamily="18" charset="0"/>
              </a:rPr>
              <a:t>(Curran &amp; Kellogg, 2016; Morgan et al., 2016) </a:t>
            </a:r>
          </a:p>
          <a:p>
            <a:pPr algn="just">
              <a:lnSpc>
                <a:spcPct val="100000"/>
              </a:lnSpc>
              <a:spcBef>
                <a:spcPts val="0"/>
              </a:spcBef>
            </a:pPr>
            <a:r>
              <a:rPr lang="en-GB" sz="2400" kern="100" dirty="0">
                <a:effectLst/>
                <a:ea typeface="Calibri" panose="020F0502020204030204" pitchFamily="34" charset="0"/>
                <a:cs typeface="Times New Roman" panose="02020603050405020304" pitchFamily="18" charset="0"/>
              </a:rPr>
              <a:t>and with regards to future overall career aspirations (</a:t>
            </a:r>
            <a:r>
              <a:rPr lang="en-GB" sz="2400" kern="100" dirty="0">
                <a:solidFill>
                  <a:srgbClr val="000000"/>
                </a:solidFill>
                <a:effectLst/>
                <a:ea typeface="Calibri" panose="020F0502020204030204" pitchFamily="34" charset="0"/>
                <a:cs typeface="Times New Roman" panose="02020603050405020304" pitchFamily="18" charset="0"/>
              </a:rPr>
              <a:t>Wood, Hutchinson, Aitken &amp; Cunningham, 2021 Gunderson, Ramirez, Levine &amp; </a:t>
            </a:r>
            <a:r>
              <a:rPr lang="en-GB" sz="2400" kern="100" dirty="0" err="1">
                <a:solidFill>
                  <a:srgbClr val="000000"/>
                </a:solidFill>
                <a:effectLst/>
                <a:ea typeface="Calibri" panose="020F0502020204030204" pitchFamily="34" charset="0"/>
                <a:cs typeface="Times New Roman" panose="02020603050405020304" pitchFamily="18" charset="0"/>
              </a:rPr>
              <a:t>Beilock</a:t>
            </a:r>
            <a:r>
              <a:rPr lang="en-GB" sz="2400" kern="100" dirty="0">
                <a:solidFill>
                  <a:srgbClr val="000000"/>
                </a:solidFill>
                <a:effectLst/>
                <a:ea typeface="Calibri" panose="020F0502020204030204" pitchFamily="34" charset="0"/>
                <a:cs typeface="Times New Roman" panose="02020603050405020304" pitchFamily="18" charset="0"/>
              </a:rPr>
              <a:t>, 2012). </a:t>
            </a:r>
          </a:p>
          <a:p>
            <a:pPr marL="0" indent="0" algn="just">
              <a:lnSpc>
                <a:spcPct val="100000"/>
              </a:lnSpc>
              <a:spcBef>
                <a:spcPts val="0"/>
              </a:spcBef>
              <a:buNone/>
            </a:pPr>
            <a:endParaRPr lang="en-GB" sz="2400" kern="100" dirty="0">
              <a:solidFill>
                <a:srgbClr val="000000"/>
              </a:solidFill>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solidFill>
                  <a:srgbClr val="000000"/>
                </a:solidFill>
                <a:effectLst/>
                <a:ea typeface="Calibri" panose="020F0502020204030204" pitchFamily="34" charset="0"/>
                <a:cs typeface="Times New Roman" panose="02020603050405020304" pitchFamily="18" charset="0"/>
              </a:rPr>
              <a:t>This has raised concerns about, for example, the numbers of young people choosing to study Science, Engineering, Technology and Mathematics (STEM) subjects at university and beyond (Davenport et al, 2021; Chambers et al., 2018; Bian et al., 2017)</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160F9FF6-7D0F-F38C-5775-D93C8F837554}"/>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D29614A4-2865-807B-DE7F-AA718F06EA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408B6F35-04FB-B573-CE26-3B5DD18D80A3}"/>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849209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B9C0A7-898E-F060-AAEC-3CFFE05CA2FF}"/>
              </a:ext>
            </a:extLst>
          </p:cNvPr>
          <p:cNvSpPr>
            <a:spLocks noGrp="1"/>
          </p:cNvSpPr>
          <p:nvPr>
            <p:ph idx="1"/>
          </p:nvPr>
        </p:nvSpPr>
        <p:spPr>
          <a:xfrm>
            <a:off x="566738" y="482599"/>
            <a:ext cx="10920412" cy="5675313"/>
          </a:xfrm>
        </p:spPr>
        <p:txBody>
          <a:bodyPr>
            <a:noAutofit/>
          </a:bodyPr>
          <a:lstStyle/>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Studies have also shown that children’s perceptions about gender and what boys and girls should or should not do, can impact on the mental health of children and young people </a:t>
            </a:r>
            <a:r>
              <a:rPr lang="en-GB" sz="2400" kern="100" dirty="0">
                <a:solidFill>
                  <a:srgbClr val="000000"/>
                </a:solidFill>
                <a:effectLst/>
                <a:ea typeface="Calibri" panose="020F0502020204030204" pitchFamily="34" charset="0"/>
                <a:cs typeface="Times New Roman" panose="02020603050405020304" pitchFamily="18" charset="0"/>
              </a:rPr>
              <a:t>(Horn, 2018; Killerman, 2013) </a:t>
            </a:r>
            <a:r>
              <a:rPr lang="en-GB" sz="2400" kern="100" dirty="0">
                <a:effectLst/>
                <a:ea typeface="Calibri" panose="020F0502020204030204" pitchFamily="34" charset="0"/>
                <a:cs typeface="Times New Roman" panose="02020603050405020304" pitchFamily="18" charset="0"/>
              </a:rPr>
              <a:t>indeed in 2020, with the culmination of an 18-month process of evidence gathering and research on ‘gender stereotypes in early childhood’ the Fawcett Society (2020) stated that </a:t>
            </a:r>
          </a:p>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marR="870585"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…gender expectations significantly limit children,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causing problems such as lower self-esteem in girls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and poorer reading skills in boys…[these] stereotypes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contribute towards the mental health crisis among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children and young people [and] are at the root of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girls’ problems with body image and eating disorders,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higher male suicide rates, and violence against women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and girls </a:t>
            </a:r>
            <a:r>
              <a:rPr lang="en-GB" sz="2400" kern="100" dirty="0">
                <a:solidFill>
                  <a:srgbClr val="000000"/>
                </a:solidFill>
                <a:effectLst/>
                <a:ea typeface="Calibri" panose="020F0502020204030204" pitchFamily="34" charset="0"/>
                <a:cs typeface="Times New Roman" panose="02020603050405020304" pitchFamily="18" charset="0"/>
              </a:rPr>
              <a:t>(Fawcett Society, 2020, p.1)</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4E9056D0-52CD-32EE-DAEB-97259665BBC8}"/>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6C610A8A-82B4-B3F8-3E4A-1BEB0EF090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F63401C9-8659-97BB-25E3-72648561D5E3}"/>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932882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7ECDE8-8FCA-2D76-D6E2-B21F58BDA707}"/>
              </a:ext>
            </a:extLst>
          </p:cNvPr>
          <p:cNvSpPr>
            <a:spLocks noGrp="1"/>
          </p:cNvSpPr>
          <p:nvPr>
            <p:ph idx="1"/>
          </p:nvPr>
        </p:nvSpPr>
        <p:spPr>
          <a:xfrm>
            <a:off x="280987" y="225424"/>
            <a:ext cx="10791825" cy="6132514"/>
          </a:xfrm>
        </p:spPr>
        <p:txBody>
          <a:bodyPr>
            <a:noAutofit/>
          </a:bodyPr>
          <a:lstStyle/>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In 2021, a letter was written by the White Ribbon Charity to the then Secretary of State for Education (Gavin Williamson). In the letter they stated that </a:t>
            </a:r>
          </a:p>
          <a:p>
            <a:pPr marL="0"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marR="870585"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…despite the best efforts of many educators, stereotyping is 	reinforced daily in the school environment. The curriculum,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books, displays, language, and assumptions perpetuate notions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of active men and passive women, of ‘strong’ boys who should </a:t>
            </a:r>
          </a:p>
          <a:p>
            <a:pPr marL="0" marR="870585" indent="0">
              <a:lnSpc>
                <a:spcPct val="100000"/>
              </a:lnSpc>
              <a:spcBef>
                <a:spcPts val="0"/>
              </a:spcBef>
              <a:buNone/>
            </a:pPr>
            <a:r>
              <a:rPr lang="en-GB" sz="2400" kern="100" dirty="0">
                <a:ea typeface="Calibri" panose="020F0502020204030204" pitchFamily="34" charset="0"/>
                <a:cs typeface="Times New Roman" panose="02020603050405020304" pitchFamily="18" charset="0"/>
              </a:rPr>
              <a:t>	</a:t>
            </a:r>
            <a:r>
              <a:rPr lang="en-GB" sz="2400" kern="100" dirty="0">
                <a:effectLst/>
                <a:ea typeface="Calibri" panose="020F0502020204030204" pitchFamily="34" charset="0"/>
                <a:cs typeface="Times New Roman" panose="02020603050405020304" pitchFamily="18" charset="0"/>
              </a:rPr>
              <a:t>stifle their emotions, and ‘caring’ girls whose role is to please others.</a:t>
            </a:r>
          </a:p>
          <a:p>
            <a:pPr marL="0" marR="870585"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marR="870585" indent="0">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Girls are aware from all too young of how their bodies are judged and 	valued. Boys, in turn, often feel pressure to define themselves as ‘men’ 	by conforming to outdated ideals of masculinity. These learnt dynamics 	lead to a range of unequal outcomes throughout life, fuelling male 	violence against women and girls, high rates of male suicide and 	limiting children’s aspirations along gender lines.</a:t>
            </a:r>
          </a:p>
          <a:p>
            <a:pPr marL="0" marR="870585" indent="0">
              <a:lnSpc>
                <a:spcPct val="100000"/>
              </a:lnSpc>
              <a:spcBef>
                <a:spcPts val="0"/>
              </a:spcBef>
              <a:buNone/>
            </a:pPr>
            <a:r>
              <a:rPr lang="en-GB" sz="2400" kern="100" dirty="0">
                <a:solidFill>
                  <a:srgbClr val="000000"/>
                </a:solidFill>
                <a:ea typeface="Calibri" panose="020F0502020204030204" pitchFamily="34" charset="0"/>
                <a:cs typeface="Times New Roman" panose="02020603050405020304" pitchFamily="18" charset="0"/>
              </a:rPr>
              <a:t>	</a:t>
            </a:r>
            <a:r>
              <a:rPr lang="en-GB" sz="2400" kern="100" dirty="0">
                <a:solidFill>
                  <a:srgbClr val="000000"/>
                </a:solidFill>
                <a:effectLst/>
                <a:ea typeface="Calibri" panose="020F0502020204030204" pitchFamily="34" charset="0"/>
                <a:cs typeface="Times New Roman" panose="02020603050405020304" pitchFamily="18" charset="0"/>
              </a:rPr>
              <a:t>(White Ribbon, 2021, p.1) </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5" name="Group 4">
            <a:extLst>
              <a:ext uri="{FF2B5EF4-FFF2-40B4-BE49-F238E27FC236}">
                <a16:creationId xmlns:a16="http://schemas.microsoft.com/office/drawing/2014/main" id="{B055C6DB-15CC-B32C-067E-15EBE5D628E6}"/>
              </a:ext>
            </a:extLst>
          </p:cNvPr>
          <p:cNvGrpSpPr/>
          <p:nvPr/>
        </p:nvGrpSpPr>
        <p:grpSpPr>
          <a:xfrm>
            <a:off x="9916476" y="5317172"/>
            <a:ext cx="1959927" cy="1226185"/>
            <a:chOff x="9959338" y="5469573"/>
            <a:chExt cx="1959927" cy="1226185"/>
          </a:xfrm>
        </p:grpSpPr>
        <p:pic>
          <p:nvPicPr>
            <p:cNvPr id="6" name="Picture 5" descr="A blue and green box with text&#10;&#10;Description automatically generated">
              <a:extLst>
                <a:ext uri="{FF2B5EF4-FFF2-40B4-BE49-F238E27FC236}">
                  <a16:creationId xmlns:a16="http://schemas.microsoft.com/office/drawing/2014/main" id="{3D2A52A0-55A6-41FD-E891-204176B3AC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7" name="Text Box 1">
              <a:extLst>
                <a:ext uri="{FF2B5EF4-FFF2-40B4-BE49-F238E27FC236}">
                  <a16:creationId xmlns:a16="http://schemas.microsoft.com/office/drawing/2014/main" id="{634F5C1B-93DF-A214-3A30-667D6225FE83}"/>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777315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A7398-72D9-F3E9-D147-CEEBAD30CF2B}"/>
              </a:ext>
            </a:extLst>
          </p:cNvPr>
          <p:cNvSpPr>
            <a:spLocks noGrp="1"/>
          </p:cNvSpPr>
          <p:nvPr>
            <p:ph type="title"/>
          </p:nvPr>
        </p:nvSpPr>
        <p:spPr>
          <a:xfrm>
            <a:off x="531492" y="314643"/>
            <a:ext cx="10837547" cy="1198563"/>
          </a:xfrm>
        </p:spPr>
        <p:txBody>
          <a:bodyPr>
            <a:normAutofit fontScale="90000"/>
          </a:bodyPr>
          <a:lstStyle/>
          <a:p>
            <a:r>
              <a:rPr lang="en-US" b="1" dirty="0"/>
              <a:t>Section 2: How could school staff unknowingly perpetuate ‘gender boxes’ ?</a:t>
            </a:r>
          </a:p>
        </p:txBody>
      </p:sp>
      <p:sp>
        <p:nvSpPr>
          <p:cNvPr id="3" name="Content Placeholder 2">
            <a:extLst>
              <a:ext uri="{FF2B5EF4-FFF2-40B4-BE49-F238E27FC236}">
                <a16:creationId xmlns:a16="http://schemas.microsoft.com/office/drawing/2014/main" id="{2E021746-F673-9CC7-95F9-5873A5713F55}"/>
              </a:ext>
            </a:extLst>
          </p:cNvPr>
          <p:cNvSpPr>
            <a:spLocks noGrp="1"/>
          </p:cNvSpPr>
          <p:nvPr>
            <p:ph idx="1"/>
          </p:nvPr>
        </p:nvSpPr>
        <p:spPr>
          <a:xfrm>
            <a:off x="531493" y="1640206"/>
            <a:ext cx="10837547" cy="4351338"/>
          </a:xfrm>
        </p:spPr>
        <p:txBody>
          <a:bodyPr>
            <a:noAutofit/>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School staff have tremendous powers to manipulate the environment in their classrooms and schools, as their actions impact on children’s thoughts, feelings, and behaviours </a:t>
            </a:r>
            <a:r>
              <a:rPr lang="en-GB" sz="2400" kern="100" dirty="0">
                <a:solidFill>
                  <a:srgbClr val="000000"/>
                </a:solidFill>
                <a:effectLst/>
                <a:ea typeface="Calibri" panose="020F0502020204030204" pitchFamily="34" charset="0"/>
                <a:cs typeface="Times New Roman" panose="02020603050405020304" pitchFamily="18" charset="0"/>
              </a:rPr>
              <a:t>(Rippon, 2021; Olsson &amp; </a:t>
            </a:r>
            <a:r>
              <a:rPr lang="en-GB" sz="2400" kern="100" dirty="0" err="1">
                <a:solidFill>
                  <a:srgbClr val="000000"/>
                </a:solidFill>
                <a:effectLst/>
                <a:ea typeface="Calibri" panose="020F0502020204030204" pitchFamily="34" charset="0"/>
                <a:cs typeface="Times New Roman" panose="02020603050405020304" pitchFamily="18" charset="0"/>
              </a:rPr>
              <a:t>Martiny</a:t>
            </a:r>
            <a:r>
              <a:rPr lang="en-GB" sz="2400" kern="100" dirty="0">
                <a:solidFill>
                  <a:srgbClr val="000000"/>
                </a:solidFill>
                <a:effectLst/>
                <a:ea typeface="Calibri" panose="020F0502020204030204" pitchFamily="34" charset="0"/>
                <a:cs typeface="Times New Roman" panose="02020603050405020304" pitchFamily="18" charset="0"/>
              </a:rPr>
              <a:t>, 2018); and they create and reinforce the ethos in their classes through repeated expectations (Leinhardt, et al., 2014; Thorne, 1993). </a:t>
            </a:r>
          </a:p>
          <a:p>
            <a:pPr marL="0" indent="0" algn="just">
              <a:lnSpc>
                <a:spcPct val="100000"/>
              </a:lnSpc>
              <a:spcBef>
                <a:spcPts val="0"/>
              </a:spcBef>
              <a:buNone/>
            </a:pPr>
            <a:endParaRPr lang="en-GB" sz="2400" kern="100" dirty="0">
              <a:solidFill>
                <a:srgbClr val="000000"/>
              </a:solidFill>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In 2021, </a:t>
            </a:r>
            <a:r>
              <a:rPr lang="en-GB" sz="2400" kern="100" dirty="0">
                <a:solidFill>
                  <a:srgbClr val="000000"/>
                </a:solidFill>
                <a:effectLst/>
                <a:ea typeface="Calibri" panose="020F0502020204030204" pitchFamily="34" charset="0"/>
                <a:cs typeface="Times New Roman" panose="02020603050405020304" pitchFamily="18" charset="0"/>
              </a:rPr>
              <a:t>Hamel (2021) carried out a literature review and concluded that there were five aspects demonstrated by staff, which have the potential to cause and/or perpetuate harmful gender stereotyping with children and young people. These were “teacher perception, curriculum, teacher interactions, gender identity [and] social standing” (p.271). </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4" name="Group 3">
            <a:extLst>
              <a:ext uri="{FF2B5EF4-FFF2-40B4-BE49-F238E27FC236}">
                <a16:creationId xmlns:a16="http://schemas.microsoft.com/office/drawing/2014/main" id="{6CC5FE68-CB15-3607-DBF5-5AC04FB14208}"/>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6AFCE2CC-B1E1-A232-58AB-1B141A14B9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1B52F325-3F0E-C17D-8FF1-B0886294628A}"/>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0175922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6F6D84-6C69-E55E-B93F-F66444AB96CD}"/>
              </a:ext>
            </a:extLst>
          </p:cNvPr>
          <p:cNvSpPr>
            <a:spLocks noGrp="1"/>
          </p:cNvSpPr>
          <p:nvPr>
            <p:ph idx="1"/>
          </p:nvPr>
        </p:nvSpPr>
        <p:spPr>
          <a:xfrm>
            <a:off x="495300" y="396875"/>
            <a:ext cx="10515600" cy="1131887"/>
          </a:xfrm>
        </p:spPr>
        <p:txBody>
          <a:bodyPr>
            <a:normAutofit lnSpcReduction="10000"/>
          </a:bodyPr>
          <a:lstStyle/>
          <a:p>
            <a:pPr marL="0" indent="0" algn="just">
              <a:lnSpc>
                <a:spcPct val="100000"/>
              </a:lnSpc>
              <a:spcBef>
                <a:spcPts val="0"/>
              </a:spcBef>
              <a:buNone/>
            </a:pPr>
            <a:r>
              <a:rPr lang="en-GB" sz="2400" kern="100" dirty="0">
                <a:solidFill>
                  <a:srgbClr val="000000"/>
                </a:solidFill>
                <a:effectLst/>
                <a:ea typeface="Calibri" panose="020F0502020204030204" pitchFamily="34" charset="0"/>
                <a:cs typeface="Times New Roman" panose="02020603050405020304" pitchFamily="18" charset="0"/>
              </a:rPr>
              <a:t>From the review of literature which was carried out as part of a PhD study (Shaw, 2023) the assumptions were made that:</a:t>
            </a:r>
            <a:endParaRPr lang="en-GB" sz="2400" kern="100" dirty="0">
              <a:effectLst/>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indent="0">
              <a:lnSpc>
                <a:spcPct val="100000"/>
              </a:lnSpc>
              <a:spcBef>
                <a:spcPts val="0"/>
              </a:spcBef>
              <a:buNone/>
            </a:pPr>
            <a:endParaRPr lang="en-US" sz="2400" dirty="0"/>
          </a:p>
        </p:txBody>
      </p:sp>
      <p:sp>
        <p:nvSpPr>
          <p:cNvPr id="5" name="TextBox 4">
            <a:extLst>
              <a:ext uri="{FF2B5EF4-FFF2-40B4-BE49-F238E27FC236}">
                <a16:creationId xmlns:a16="http://schemas.microsoft.com/office/drawing/2014/main" id="{B5C83016-D5C5-A56D-8D66-EA989D1014A8}"/>
              </a:ext>
            </a:extLst>
          </p:cNvPr>
          <p:cNvSpPr txBox="1"/>
          <p:nvPr/>
        </p:nvSpPr>
        <p:spPr>
          <a:xfrm>
            <a:off x="495300" y="1528762"/>
            <a:ext cx="10410825" cy="1569660"/>
          </a:xfrm>
          <a:prstGeom prst="rect">
            <a:avLst/>
          </a:prstGeom>
          <a:noFill/>
        </p:spPr>
        <p:txBody>
          <a:bodyPr wrap="square" rtlCol="0">
            <a:spAutoFit/>
          </a:bodyPr>
          <a:lstStyle/>
          <a:p>
            <a:pPr marL="0" lvl="0" indent="0" algn="just">
              <a:lnSpc>
                <a:spcPct val="100000"/>
              </a:lnSpc>
              <a:spcBef>
                <a:spcPts val="0"/>
              </a:spcBef>
              <a:buNone/>
              <a:tabLst>
                <a:tab pos="228600" algn="l"/>
              </a:tabLst>
            </a:pPr>
            <a:r>
              <a:rPr lang="en-GB" sz="2400" b="1" dirty="0">
                <a:effectLst/>
                <a:ea typeface="Times New Roman" panose="02020603050405020304" pitchFamily="18" charset="0"/>
              </a:rPr>
              <a:t>1. School staff have the power to manipulate the classroom environment</a:t>
            </a:r>
            <a:r>
              <a:rPr lang="en-GB" sz="2400" dirty="0">
                <a:effectLst/>
                <a:ea typeface="Times New Roman" panose="02020603050405020304" pitchFamily="18" charset="0"/>
              </a:rPr>
              <a:t> for example, through the rules, rituals, and traditions they enforce within their classroom, such as lining up, seating arrangements and the expectations on how children move from one area of the school to another.</a:t>
            </a:r>
          </a:p>
        </p:txBody>
      </p:sp>
      <p:sp>
        <p:nvSpPr>
          <p:cNvPr id="6" name="TextBox 5">
            <a:extLst>
              <a:ext uri="{FF2B5EF4-FFF2-40B4-BE49-F238E27FC236}">
                <a16:creationId xmlns:a16="http://schemas.microsoft.com/office/drawing/2014/main" id="{8E24AC00-F446-C06A-93C1-53D02C6D233B}"/>
              </a:ext>
            </a:extLst>
          </p:cNvPr>
          <p:cNvSpPr txBox="1"/>
          <p:nvPr/>
        </p:nvSpPr>
        <p:spPr>
          <a:xfrm>
            <a:off x="328612" y="3402391"/>
            <a:ext cx="10382250" cy="2308324"/>
          </a:xfrm>
          <a:prstGeom prst="rect">
            <a:avLst/>
          </a:prstGeom>
          <a:noFill/>
        </p:spPr>
        <p:txBody>
          <a:bodyPr wrap="square" rtlCol="0">
            <a:spAutoFit/>
          </a:bodyPr>
          <a:lstStyle/>
          <a:p>
            <a:pPr lvl="0" algn="just">
              <a:tabLst>
                <a:tab pos="228600" algn="l"/>
              </a:tabLst>
            </a:pPr>
            <a:r>
              <a:rPr lang="en-GB" sz="2400" b="1" dirty="0">
                <a:effectLst/>
                <a:ea typeface="Times New Roman" panose="02020603050405020304" pitchFamily="18" charset="0"/>
              </a:rPr>
              <a:t>2. Children will observe, listen, and react to, the actions of the school staff</a:t>
            </a:r>
            <a:r>
              <a:rPr lang="en-GB" sz="2400" dirty="0">
                <a:effectLst/>
                <a:ea typeface="Times New Roman" panose="02020603050405020304" pitchFamily="18" charset="0"/>
              </a:rPr>
              <a:t> - be this consciously or unconsciously made. For example, the ways in which staff might treat boys and girls differently such as talking less to boys than girls, or telling girls off more harshly than boys even when they are demonstrating the same inappropriate behaviours</a:t>
            </a:r>
            <a:r>
              <a:rPr lang="en-GB" sz="2400" b="1" dirty="0">
                <a:effectLst/>
                <a:ea typeface="Times New Roman" panose="02020603050405020304" pitchFamily="18" charset="0"/>
              </a:rPr>
              <a:t>. </a:t>
            </a:r>
            <a:r>
              <a:rPr lang="en-GB" sz="2400" dirty="0">
                <a:effectLst/>
                <a:ea typeface="Times New Roman" panose="02020603050405020304" pitchFamily="18" charset="0"/>
              </a:rPr>
              <a:t>It could also be actions such as the gender labels which staff assign to attributes such as ‘strong boys’ and ‘pretty girls.’ </a:t>
            </a:r>
          </a:p>
        </p:txBody>
      </p:sp>
      <p:grpSp>
        <p:nvGrpSpPr>
          <p:cNvPr id="8" name="Group 7">
            <a:extLst>
              <a:ext uri="{FF2B5EF4-FFF2-40B4-BE49-F238E27FC236}">
                <a16:creationId xmlns:a16="http://schemas.microsoft.com/office/drawing/2014/main" id="{331DBCA7-F27A-D241-0CD4-983BBFB3EE91}"/>
              </a:ext>
            </a:extLst>
          </p:cNvPr>
          <p:cNvGrpSpPr/>
          <p:nvPr/>
        </p:nvGrpSpPr>
        <p:grpSpPr>
          <a:xfrm>
            <a:off x="9916476" y="5317172"/>
            <a:ext cx="1959927" cy="1226185"/>
            <a:chOff x="9959338" y="5469573"/>
            <a:chExt cx="1959927" cy="1226185"/>
          </a:xfrm>
        </p:grpSpPr>
        <p:pic>
          <p:nvPicPr>
            <p:cNvPr id="9" name="Picture 8" descr="A blue and green box with text&#10;&#10;Description automatically generated">
              <a:extLst>
                <a:ext uri="{FF2B5EF4-FFF2-40B4-BE49-F238E27FC236}">
                  <a16:creationId xmlns:a16="http://schemas.microsoft.com/office/drawing/2014/main" id="{BB3B43B9-7363-3BE5-9BA6-688A0B28F5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10" name="Text Box 1">
              <a:extLst>
                <a:ext uri="{FF2B5EF4-FFF2-40B4-BE49-F238E27FC236}">
                  <a16:creationId xmlns:a16="http://schemas.microsoft.com/office/drawing/2014/main" id="{CD3B4996-226E-D143-CB1C-31FCAFFEE957}"/>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70834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904978-03A1-5FC5-15FA-BB31C01019B2}"/>
              </a:ext>
            </a:extLst>
          </p:cNvPr>
          <p:cNvSpPr>
            <a:spLocks noGrp="1"/>
          </p:cNvSpPr>
          <p:nvPr>
            <p:ph idx="1"/>
          </p:nvPr>
        </p:nvSpPr>
        <p:spPr>
          <a:xfrm>
            <a:off x="581023" y="359707"/>
            <a:ext cx="10991852" cy="2432050"/>
          </a:xfrm>
        </p:spPr>
        <p:txBody>
          <a:bodyPr>
            <a:normAutofit/>
          </a:bodyPr>
          <a:lstStyle/>
          <a:p>
            <a:pPr marL="0" indent="0" algn="just">
              <a:lnSpc>
                <a:spcPct val="100000"/>
              </a:lnSpc>
              <a:spcBef>
                <a:spcPts val="0"/>
              </a:spcBef>
              <a:buNone/>
            </a:pPr>
            <a:r>
              <a:rPr lang="en-GB" sz="2400" b="1" dirty="0">
                <a:effectLst/>
                <a:ea typeface="Times New Roman" panose="02020603050405020304" pitchFamily="18" charset="0"/>
              </a:rPr>
              <a:t>3. The resources used, and environments created by teachers impact on gender perceptions of children. </a:t>
            </a:r>
            <a:r>
              <a:rPr lang="en-GB" sz="2400" dirty="0">
                <a:effectLst/>
                <a:ea typeface="Times New Roman" panose="02020603050405020304" pitchFamily="18" charset="0"/>
              </a:rPr>
              <a:t>For example,</a:t>
            </a:r>
            <a:r>
              <a:rPr lang="en-GB" sz="2400" b="1" dirty="0">
                <a:effectLst/>
                <a:ea typeface="Times New Roman" panose="02020603050405020304" pitchFamily="18" charset="0"/>
              </a:rPr>
              <a:t> </a:t>
            </a:r>
            <a:r>
              <a:rPr lang="en-GB" sz="2400" dirty="0">
                <a:effectLst/>
                <a:ea typeface="Times New Roman" panose="02020603050405020304" pitchFamily="18" charset="0"/>
              </a:rPr>
              <a:t>this could be through the spaces provided for activities to physically take place in, such as larger spaces for boys to take part in boisterous play but only smaller spaces for quieter activities for girls. Or it could be through the actual resources which are used – literature, films, worksheets – which inadvertently perpetuate gender stereotypes.</a:t>
            </a:r>
          </a:p>
          <a:p>
            <a:pPr marL="0" indent="0" algn="just">
              <a:lnSpc>
                <a:spcPct val="100000"/>
              </a:lnSpc>
              <a:spcBef>
                <a:spcPts val="0"/>
              </a:spcBef>
              <a:buNone/>
            </a:pPr>
            <a:endParaRPr lang="en-US" sz="2400" dirty="0"/>
          </a:p>
        </p:txBody>
      </p:sp>
      <p:sp>
        <p:nvSpPr>
          <p:cNvPr id="4" name="TextBox 3">
            <a:extLst>
              <a:ext uri="{FF2B5EF4-FFF2-40B4-BE49-F238E27FC236}">
                <a16:creationId xmlns:a16="http://schemas.microsoft.com/office/drawing/2014/main" id="{4F363781-5C07-8242-A8CF-A0F473E4CBA0}"/>
              </a:ext>
            </a:extLst>
          </p:cNvPr>
          <p:cNvSpPr txBox="1"/>
          <p:nvPr/>
        </p:nvSpPr>
        <p:spPr>
          <a:xfrm>
            <a:off x="581023" y="3084968"/>
            <a:ext cx="10820402" cy="1938992"/>
          </a:xfrm>
          <a:prstGeom prst="rect">
            <a:avLst/>
          </a:prstGeom>
          <a:noFill/>
        </p:spPr>
        <p:txBody>
          <a:bodyPr wrap="square" rtlCol="0">
            <a:spAutoFit/>
          </a:bodyPr>
          <a:lstStyle/>
          <a:p>
            <a:pPr lvl="0" algn="just">
              <a:tabLst>
                <a:tab pos="228600" algn="l"/>
              </a:tabLst>
            </a:pPr>
            <a:r>
              <a:rPr lang="en-GB" sz="2400" b="1" dirty="0">
                <a:effectLst/>
                <a:ea typeface="Times New Roman" panose="02020603050405020304" pitchFamily="18" charset="0"/>
              </a:rPr>
              <a:t>4. The perceptions about gender which staff have, can mean that they treat boys and girls differently, albeit consciously or unconsciously. </a:t>
            </a:r>
            <a:r>
              <a:rPr lang="en-GB" sz="2400" dirty="0">
                <a:effectLst/>
                <a:ea typeface="Times New Roman" panose="02020603050405020304" pitchFamily="18" charset="0"/>
              </a:rPr>
              <a:t>For example, when making assumptions about whether girls or boys are better at writing or STEM subjects; or how much time staff spend talking to / listening to boys or girls; or even the terms of endearment and language used when staff talk to either boys or girls. </a:t>
            </a:r>
          </a:p>
        </p:txBody>
      </p:sp>
      <p:sp>
        <p:nvSpPr>
          <p:cNvPr id="5" name="TextBox 4">
            <a:extLst>
              <a:ext uri="{FF2B5EF4-FFF2-40B4-BE49-F238E27FC236}">
                <a16:creationId xmlns:a16="http://schemas.microsoft.com/office/drawing/2014/main" id="{5E90DB5C-50AF-67DE-13CA-8CE8EBBA6720}"/>
              </a:ext>
            </a:extLst>
          </p:cNvPr>
          <p:cNvSpPr txBox="1"/>
          <p:nvPr/>
        </p:nvSpPr>
        <p:spPr>
          <a:xfrm>
            <a:off x="581023" y="5317172"/>
            <a:ext cx="8520115" cy="1200329"/>
          </a:xfrm>
          <a:prstGeom prst="rect">
            <a:avLst/>
          </a:prstGeom>
          <a:noFill/>
        </p:spPr>
        <p:txBody>
          <a:bodyPr wrap="square" rtlCol="0">
            <a:spAutoFit/>
          </a:bodyPr>
          <a:lstStyle/>
          <a:p>
            <a:pPr algn="just"/>
            <a:r>
              <a:rPr lang="en-GB" sz="2400" dirty="0">
                <a:solidFill>
                  <a:srgbClr val="0070C0"/>
                </a:solidFill>
                <a:effectLst/>
                <a:ea typeface="Times New Roman" panose="02020603050405020304" pitchFamily="18" charset="0"/>
              </a:rPr>
              <a:t>It can be seen therefore, that staff could easily be perpetuating gender stereotypes and adding to the concept of ‘gender boxes’ without even realising it.</a:t>
            </a:r>
          </a:p>
        </p:txBody>
      </p:sp>
      <p:grpSp>
        <p:nvGrpSpPr>
          <p:cNvPr id="6" name="Group 5">
            <a:extLst>
              <a:ext uri="{FF2B5EF4-FFF2-40B4-BE49-F238E27FC236}">
                <a16:creationId xmlns:a16="http://schemas.microsoft.com/office/drawing/2014/main" id="{5FF6795F-2F2B-5BA2-9258-63286B7ADE18}"/>
              </a:ext>
            </a:extLst>
          </p:cNvPr>
          <p:cNvGrpSpPr/>
          <p:nvPr/>
        </p:nvGrpSpPr>
        <p:grpSpPr>
          <a:xfrm>
            <a:off x="9916476" y="5317172"/>
            <a:ext cx="1959927" cy="1226185"/>
            <a:chOff x="9959338" y="5469573"/>
            <a:chExt cx="1959927" cy="1226185"/>
          </a:xfrm>
        </p:grpSpPr>
        <p:pic>
          <p:nvPicPr>
            <p:cNvPr id="7" name="Picture 6" descr="A blue and green box with text&#10;&#10;Description automatically generated">
              <a:extLst>
                <a:ext uri="{FF2B5EF4-FFF2-40B4-BE49-F238E27FC236}">
                  <a16:creationId xmlns:a16="http://schemas.microsoft.com/office/drawing/2014/main" id="{6A704E5E-1D69-1D76-EADA-817AD4AA98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8" name="Text Box 1">
              <a:extLst>
                <a:ext uri="{FF2B5EF4-FFF2-40B4-BE49-F238E27FC236}">
                  <a16:creationId xmlns:a16="http://schemas.microsoft.com/office/drawing/2014/main" id="{F27F620B-9309-4EC4-D7E9-C42A946AB1BE}"/>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11416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E5D57-DF72-33A1-FEE8-0F89EB32B53D}"/>
              </a:ext>
            </a:extLst>
          </p:cNvPr>
          <p:cNvSpPr>
            <a:spLocks noGrp="1"/>
          </p:cNvSpPr>
          <p:nvPr>
            <p:ph type="title"/>
          </p:nvPr>
        </p:nvSpPr>
        <p:spPr>
          <a:xfrm>
            <a:off x="523875" y="271460"/>
            <a:ext cx="10515600" cy="935038"/>
          </a:xfrm>
        </p:spPr>
        <p:txBody>
          <a:bodyPr/>
          <a:lstStyle/>
          <a:p>
            <a:r>
              <a:rPr lang="en-US" b="1" dirty="0"/>
              <a:t>Section 3: What can I do?</a:t>
            </a:r>
          </a:p>
        </p:txBody>
      </p:sp>
      <p:sp>
        <p:nvSpPr>
          <p:cNvPr id="3" name="Content Placeholder 2">
            <a:extLst>
              <a:ext uri="{FF2B5EF4-FFF2-40B4-BE49-F238E27FC236}">
                <a16:creationId xmlns:a16="http://schemas.microsoft.com/office/drawing/2014/main" id="{C99D948F-3D81-4BC0-007C-585942462B2F}"/>
              </a:ext>
            </a:extLst>
          </p:cNvPr>
          <p:cNvSpPr>
            <a:spLocks noGrp="1"/>
          </p:cNvSpPr>
          <p:nvPr>
            <p:ph idx="1"/>
          </p:nvPr>
        </p:nvSpPr>
        <p:spPr>
          <a:xfrm>
            <a:off x="531493" y="1132836"/>
            <a:ext cx="10515600" cy="4351338"/>
          </a:xfrm>
        </p:spPr>
        <p:txBody>
          <a:bodyPr>
            <a:noAutofit/>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In 2021, Spinner et al., (2021) carried out a study to measure the effects of weekly “intensive school-based interventions” (p.444) which had been specifically designed to challenge gender stereotyping. Their study concluded that it was possible to challenge gender perceptions of children by carrying out such interventions. </a:t>
            </a:r>
          </a:p>
          <a:p>
            <a:pPr marL="0" indent="0" algn="just">
              <a:lnSpc>
                <a:spcPct val="100000"/>
              </a:lnSpc>
              <a:spcBef>
                <a:spcPts val="0"/>
              </a:spcBef>
              <a:buNone/>
            </a:pPr>
            <a:endParaRPr lang="en-GB" sz="2400" kern="1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However, in their PhD study, Shaw (2023) noted that such interventions can be costly both in terms of time to carry out, in what is already a busy curriculum, and in terms of cost, in purchasing such material when school budgets are already stretched. The participating staff in Shaw’s (2023) study, challenged stereotypical gender perceptions in a variety of far subtler ways, which one could call ‘nudges’.</a:t>
            </a:r>
          </a:p>
          <a:p>
            <a:pPr marL="0" indent="0">
              <a:lnSpc>
                <a:spcPct val="100000"/>
              </a:lnSpc>
              <a:spcBef>
                <a:spcPts val="0"/>
              </a:spcBef>
              <a:buNone/>
            </a:pPr>
            <a:endParaRPr lang="en-US" sz="2400" dirty="0"/>
          </a:p>
        </p:txBody>
      </p:sp>
      <p:grpSp>
        <p:nvGrpSpPr>
          <p:cNvPr id="4" name="Group 3">
            <a:extLst>
              <a:ext uri="{FF2B5EF4-FFF2-40B4-BE49-F238E27FC236}">
                <a16:creationId xmlns:a16="http://schemas.microsoft.com/office/drawing/2014/main" id="{F3582B55-3107-9DD6-74C5-2F2711F8D61E}"/>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7AD4B1C0-775F-1961-6165-C16F030CA6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0CACA7A9-EF1D-6F9D-67B5-4D231B24CCD9}"/>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854392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7D09E3-D679-B0A2-67F9-F9E83A7C3265}"/>
              </a:ext>
            </a:extLst>
          </p:cNvPr>
          <p:cNvSpPr>
            <a:spLocks noGrp="1"/>
          </p:cNvSpPr>
          <p:nvPr>
            <p:ph idx="1"/>
          </p:nvPr>
        </p:nvSpPr>
        <p:spPr>
          <a:xfrm>
            <a:off x="638175" y="625475"/>
            <a:ext cx="10515600" cy="4832350"/>
          </a:xfrm>
        </p:spPr>
        <p:txBody>
          <a:bodyPr>
            <a:normAutofit lnSpcReduction="10000"/>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Shaw (2023) examined the concept of ‘nudge theory’ </a:t>
            </a:r>
            <a:r>
              <a:rPr lang="en-GB" sz="2400" kern="100" dirty="0">
                <a:solidFill>
                  <a:srgbClr val="000000"/>
                </a:solidFill>
                <a:effectLst/>
                <a:ea typeface="Calibri" panose="020F0502020204030204" pitchFamily="34" charset="0"/>
                <a:cs typeface="Times New Roman" panose="02020603050405020304" pitchFamily="18" charset="0"/>
              </a:rPr>
              <a:t>which was first created in 2008 (Thaler &amp; Sunstein, 2008)</a:t>
            </a:r>
            <a:r>
              <a:rPr lang="en-GB" sz="2400" kern="100" dirty="0">
                <a:effectLst/>
                <a:ea typeface="Calibri" panose="020F0502020204030204" pitchFamily="34" charset="0"/>
                <a:cs typeface="Times New Roman" panose="02020603050405020304" pitchFamily="18" charset="0"/>
              </a:rPr>
              <a:t> in the fields of economics and business, to explain how groups of people’s behaviour can be modified and influenced in subtle ways. Nudge theory has been extended by other researchers (</a:t>
            </a:r>
            <a:r>
              <a:rPr lang="en-GB" sz="2400" kern="100" dirty="0">
                <a:solidFill>
                  <a:srgbClr val="000000"/>
                </a:solidFill>
                <a:effectLst/>
                <a:ea typeface="Calibri" panose="020F0502020204030204" pitchFamily="34" charset="0"/>
                <a:cs typeface="Times New Roman" panose="02020603050405020304" pitchFamily="18" charset="0"/>
              </a:rPr>
              <a:t>Damgaard &amp; Nielson, 2018), including examining it’s use in early childhood (Park &amp; </a:t>
            </a:r>
            <a:r>
              <a:rPr lang="en-GB" sz="2400" kern="100" dirty="0" err="1">
                <a:solidFill>
                  <a:srgbClr val="000000"/>
                </a:solidFill>
                <a:effectLst/>
                <a:ea typeface="Calibri" panose="020F0502020204030204" pitchFamily="34" charset="0"/>
                <a:cs typeface="Times New Roman" panose="02020603050405020304" pitchFamily="18" charset="0"/>
              </a:rPr>
              <a:t>Clemenson</a:t>
            </a:r>
            <a:r>
              <a:rPr lang="en-GB" sz="2400" kern="100" dirty="0">
                <a:solidFill>
                  <a:srgbClr val="000000"/>
                </a:solidFill>
                <a:effectLst/>
                <a:ea typeface="Calibri" panose="020F0502020204030204" pitchFamily="34" charset="0"/>
                <a:cs typeface="Times New Roman" panose="02020603050405020304" pitchFamily="18" charset="0"/>
              </a:rPr>
              <a:t>, 2020) and has also been modified by its original creators in 2021 (Thaler &amp; Sunstein, 2021).  </a:t>
            </a:r>
          </a:p>
          <a:p>
            <a:pPr marL="0" indent="0" algn="just">
              <a:lnSpc>
                <a:spcPct val="100000"/>
              </a:lnSpc>
              <a:spcBef>
                <a:spcPts val="0"/>
              </a:spcBef>
              <a:buNone/>
            </a:pPr>
            <a:endParaRPr lang="en-GB" sz="2400" kern="100" dirty="0">
              <a:solidFill>
                <a:srgbClr val="000000"/>
              </a:solidFill>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GB" sz="2400" kern="100" dirty="0">
              <a:solidFill>
                <a:srgbClr val="000000"/>
              </a:solidFill>
              <a:effectLst/>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GB" sz="2400" kern="100" dirty="0">
                <a:solidFill>
                  <a:srgbClr val="000000"/>
                </a:solidFill>
                <a:effectLst/>
                <a:ea typeface="Calibri" panose="020F0502020204030204" pitchFamily="34" charset="0"/>
                <a:cs typeface="Times New Roman" panose="02020603050405020304" pitchFamily="18" charset="0"/>
              </a:rPr>
              <a:t>Thus, taking these versions of nudge theory into account, alongside the findings from their PhD studies and modifying nudge theory to fit with the concept of ‘challenging gender perceptions in children’; Shaw (2023) created two overall areas of consideration if staff in schools wish to ‘</a:t>
            </a:r>
            <a:r>
              <a:rPr lang="en-GB" sz="2400" b="1" i="1" kern="100" dirty="0">
                <a:solidFill>
                  <a:srgbClr val="000000"/>
                </a:solidFill>
                <a:effectLst/>
                <a:ea typeface="Calibri" panose="020F0502020204030204" pitchFamily="34" charset="0"/>
                <a:cs typeface="Times New Roman" panose="02020603050405020304" pitchFamily="18" charset="0"/>
              </a:rPr>
              <a:t>nudge the gender box</a:t>
            </a:r>
            <a:r>
              <a:rPr lang="en-GB" sz="2400" kern="100" dirty="0">
                <a:solidFill>
                  <a:srgbClr val="000000"/>
                </a:solidFill>
                <a:effectLst/>
                <a:ea typeface="Calibri" panose="020F0502020204030204" pitchFamily="34" charset="0"/>
                <a:cs typeface="Times New Roman" panose="02020603050405020304" pitchFamily="18" charset="0"/>
              </a:rPr>
              <a:t>’ and ensure they are challenging gender perceptions in children. These are entitled “</a:t>
            </a:r>
            <a:r>
              <a:rPr lang="en-GB" sz="2400" b="1" kern="100" dirty="0">
                <a:effectLst/>
                <a:ea typeface="Calibri" panose="020F0502020204030204" pitchFamily="34" charset="0"/>
                <a:cs typeface="Times New Roman" panose="02020603050405020304" pitchFamily="18" charset="0"/>
              </a:rPr>
              <a:t>social interactions</a:t>
            </a:r>
            <a:r>
              <a:rPr lang="en-GB" sz="2400" kern="100" dirty="0">
                <a:effectLst/>
                <a:ea typeface="Calibri" panose="020F0502020204030204" pitchFamily="34" charset="0"/>
                <a:cs typeface="Times New Roman" panose="02020603050405020304" pitchFamily="18" charset="0"/>
              </a:rPr>
              <a:t>” and </a:t>
            </a:r>
            <a:r>
              <a:rPr lang="en-GB" sz="2400" kern="100" dirty="0">
                <a:solidFill>
                  <a:srgbClr val="000000"/>
                </a:solidFill>
                <a:effectLst/>
                <a:ea typeface="Calibri" panose="020F0502020204030204" pitchFamily="34" charset="0"/>
                <a:cs typeface="Times New Roman" panose="02020603050405020304" pitchFamily="18" charset="0"/>
              </a:rPr>
              <a:t>“</a:t>
            </a:r>
            <a:r>
              <a:rPr lang="en-GB" sz="2400" b="1" kern="100" dirty="0">
                <a:solidFill>
                  <a:srgbClr val="000000"/>
                </a:solidFill>
                <a:effectLst/>
                <a:ea typeface="Calibri" panose="020F0502020204030204" pitchFamily="34" charset="0"/>
                <a:cs typeface="Times New Roman" panose="02020603050405020304" pitchFamily="18" charset="0"/>
              </a:rPr>
              <a:t>environmental influences</a:t>
            </a:r>
            <a:r>
              <a:rPr lang="en-GB" sz="2400" kern="100" dirty="0">
                <a:solidFill>
                  <a:srgbClr val="000000"/>
                </a:solidFill>
                <a:effectLst/>
                <a:ea typeface="Calibri" panose="020F0502020204030204" pitchFamily="34" charset="0"/>
                <a:cs typeface="Times New Roman" panose="02020603050405020304" pitchFamily="18" charset="0"/>
              </a:rPr>
              <a:t>” (Shaw, 2023, p.223).</a:t>
            </a:r>
            <a:endParaRPr lang="en-GB" sz="24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grpSp>
        <p:nvGrpSpPr>
          <p:cNvPr id="4" name="Group 3">
            <a:extLst>
              <a:ext uri="{FF2B5EF4-FFF2-40B4-BE49-F238E27FC236}">
                <a16:creationId xmlns:a16="http://schemas.microsoft.com/office/drawing/2014/main" id="{CF17744A-C24B-00B3-5A5B-2D6BFB810994}"/>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4A50CF35-D3A9-65F1-FDD6-F7DF012DEF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A9590A34-AE7E-4894-F872-D109AD9850FD}"/>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1766810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DF8A08-ECF9-6732-2A8E-B8B8DD384474}"/>
              </a:ext>
            </a:extLst>
          </p:cNvPr>
          <p:cNvSpPr>
            <a:spLocks noGrp="1"/>
          </p:cNvSpPr>
          <p:nvPr>
            <p:ph idx="1"/>
          </p:nvPr>
        </p:nvSpPr>
        <p:spPr>
          <a:xfrm>
            <a:off x="452438" y="525463"/>
            <a:ext cx="10515600" cy="1374775"/>
          </a:xfrm>
        </p:spPr>
        <p:txBody>
          <a:bodyPr>
            <a:noAutofit/>
          </a:bodyPr>
          <a:lstStyle/>
          <a:p>
            <a:pPr marL="0" indent="0">
              <a:lnSpc>
                <a:spcPct val="100000"/>
              </a:lnSpc>
              <a:spcBef>
                <a:spcPts val="0"/>
              </a:spcBef>
              <a:buNone/>
            </a:pPr>
            <a:r>
              <a:rPr lang="en-GB" sz="2400" b="1" kern="100" dirty="0">
                <a:solidFill>
                  <a:srgbClr val="2F5496"/>
                </a:solidFill>
                <a:effectLst/>
                <a:ea typeface="Times New Roman" panose="02020603050405020304" pitchFamily="18" charset="0"/>
                <a:cs typeface="Times New Roman" panose="02020603050405020304" pitchFamily="18" charset="0"/>
              </a:rPr>
              <a:t>Social interactions</a:t>
            </a:r>
          </a:p>
          <a:p>
            <a:pPr marL="0" indent="0">
              <a:lnSpc>
                <a:spcPct val="100000"/>
              </a:lnSpc>
              <a:spcBef>
                <a:spcPts val="0"/>
              </a:spcBef>
              <a:buNone/>
            </a:pPr>
            <a:endParaRPr lang="en-GB" sz="2400" b="1" kern="100" dirty="0">
              <a:solidFill>
                <a:srgbClr val="2F5496"/>
              </a:solidFill>
              <a:effectLst/>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Staff in schools can ‘</a:t>
            </a:r>
            <a:r>
              <a:rPr lang="en-GB" sz="2400" b="1" i="1" kern="100" dirty="0">
                <a:effectLst/>
                <a:ea typeface="Calibri" panose="020F0502020204030204" pitchFamily="34" charset="0"/>
                <a:cs typeface="Times New Roman" panose="02020603050405020304" pitchFamily="18" charset="0"/>
              </a:rPr>
              <a:t>nudge the gender box</a:t>
            </a:r>
            <a:r>
              <a:rPr lang="en-GB" sz="2400" kern="100" dirty="0">
                <a:effectLst/>
                <a:ea typeface="Calibri" panose="020F0502020204030204" pitchFamily="34" charset="0"/>
                <a:cs typeface="Times New Roman" panose="02020603050405020304" pitchFamily="18" charset="0"/>
              </a:rPr>
              <a:t>’ by:</a:t>
            </a:r>
          </a:p>
          <a:p>
            <a:pPr marL="0" indent="0" algn="just">
              <a:lnSpc>
                <a:spcPct val="100000"/>
              </a:lnSpc>
              <a:spcBef>
                <a:spcPts val="0"/>
              </a:spcBef>
              <a:buNone/>
            </a:pPr>
            <a:endParaRPr lang="en-GB" sz="2400" kern="100" dirty="0">
              <a:effectLst/>
              <a:ea typeface="Calibri" panose="020F0502020204030204" pitchFamily="34" charset="0"/>
              <a:cs typeface="Times New Roman" panose="02020603050405020304" pitchFamily="18" charset="0"/>
            </a:endParaRPr>
          </a:p>
          <a:p>
            <a:pPr lvl="0" algn="just">
              <a:lnSpc>
                <a:spcPct val="100000"/>
              </a:lnSpc>
              <a:spcBef>
                <a:spcPts val="0"/>
              </a:spcBef>
              <a:buSzPts val="1000"/>
              <a:buFont typeface="Wingdings" pitchFamily="2" charset="2"/>
              <a:buChar char="Ø"/>
              <a:tabLst>
                <a:tab pos="228600" algn="l"/>
              </a:tabLst>
            </a:pPr>
            <a:endParaRPr lang="en-GB" sz="20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sp>
        <p:nvSpPr>
          <p:cNvPr id="4" name="TextBox 3">
            <a:extLst>
              <a:ext uri="{FF2B5EF4-FFF2-40B4-BE49-F238E27FC236}">
                <a16:creationId xmlns:a16="http://schemas.microsoft.com/office/drawing/2014/main" id="{5462490D-648D-4FA5-8B3A-242038CA1D91}"/>
              </a:ext>
            </a:extLst>
          </p:cNvPr>
          <p:cNvSpPr txBox="1"/>
          <p:nvPr/>
        </p:nvSpPr>
        <p:spPr>
          <a:xfrm>
            <a:off x="452437" y="4149001"/>
            <a:ext cx="10515599" cy="1200329"/>
          </a:xfrm>
          <a:prstGeom prst="rect">
            <a:avLst/>
          </a:prstGeom>
          <a:noFill/>
        </p:spPr>
        <p:txBody>
          <a:bodyPr wrap="square" rtlCol="0">
            <a:spAutoFit/>
          </a:bodyPr>
          <a:lstStyle/>
          <a:p>
            <a:pPr marL="285750" lvl="0" indent="-285750" algn="just">
              <a:lnSpc>
                <a:spcPct val="100000"/>
              </a:lnSpc>
              <a:spcBef>
                <a:spcPts val="0"/>
              </a:spcBef>
              <a:buSzPts val="1000"/>
              <a:buFont typeface="Wingdings" pitchFamily="2" charset="2"/>
              <a:buChar char="Ø"/>
              <a:tabLst>
                <a:tab pos="228600" algn="l"/>
              </a:tabLst>
            </a:pPr>
            <a:r>
              <a:rPr lang="en-GB" sz="2400" dirty="0">
                <a:effectLst/>
                <a:ea typeface="Times New Roman" panose="02020603050405020304" pitchFamily="18" charset="0"/>
              </a:rPr>
              <a:t>avoiding the use of direct competition between boys and girls, particularly when this would involve stereotypical gender attributes, for example physical prowess, or skills in nurturing.</a:t>
            </a:r>
          </a:p>
        </p:txBody>
      </p:sp>
      <p:sp>
        <p:nvSpPr>
          <p:cNvPr id="5" name="TextBox 4">
            <a:extLst>
              <a:ext uri="{FF2B5EF4-FFF2-40B4-BE49-F238E27FC236}">
                <a16:creationId xmlns:a16="http://schemas.microsoft.com/office/drawing/2014/main" id="{094DF758-344E-3E18-1EA3-E36E72227F0A}"/>
              </a:ext>
            </a:extLst>
          </p:cNvPr>
          <p:cNvSpPr txBox="1"/>
          <p:nvPr/>
        </p:nvSpPr>
        <p:spPr>
          <a:xfrm>
            <a:off x="452437" y="3121284"/>
            <a:ext cx="10515599" cy="1200329"/>
          </a:xfrm>
          <a:prstGeom prst="rect">
            <a:avLst/>
          </a:prstGeom>
          <a:noFill/>
        </p:spPr>
        <p:txBody>
          <a:bodyPr wrap="square" rtlCol="0">
            <a:spAutoFit/>
          </a:bodyPr>
          <a:lstStyle/>
          <a:p>
            <a:pPr marL="285750" lvl="0" indent="-285750" algn="just">
              <a:lnSpc>
                <a:spcPct val="100000"/>
              </a:lnSpc>
              <a:spcBef>
                <a:spcPts val="0"/>
              </a:spcBef>
              <a:buSzPts val="1000"/>
              <a:buFont typeface="Wingdings" pitchFamily="2" charset="2"/>
              <a:buChar char="Ø"/>
              <a:tabLst>
                <a:tab pos="228600" algn="l"/>
              </a:tabLst>
            </a:pPr>
            <a:r>
              <a:rPr lang="en-GB" sz="2400" dirty="0">
                <a:effectLst/>
                <a:ea typeface="Times New Roman" panose="02020603050405020304" pitchFamily="18" charset="0"/>
              </a:rPr>
              <a:t>avoiding the unnecessary use of sex or gender as a means of segregating children. </a:t>
            </a:r>
          </a:p>
          <a:p>
            <a:pPr marL="342900" lvl="0" indent="-342900" algn="just">
              <a:lnSpc>
                <a:spcPct val="100000"/>
              </a:lnSpc>
              <a:spcBef>
                <a:spcPts val="0"/>
              </a:spcBef>
              <a:buSzPts val="1000"/>
              <a:buFont typeface="Wingdings" pitchFamily="2" charset="2"/>
              <a:buChar char="Ø"/>
              <a:tabLst>
                <a:tab pos="228600" algn="l"/>
              </a:tabLst>
            </a:pPr>
            <a:endParaRPr lang="en-GB" sz="2400" dirty="0">
              <a:effectLst/>
              <a:ea typeface="Times New Roman" panose="02020603050405020304" pitchFamily="18" charset="0"/>
            </a:endParaRPr>
          </a:p>
        </p:txBody>
      </p:sp>
      <p:sp>
        <p:nvSpPr>
          <p:cNvPr id="6" name="TextBox 5">
            <a:extLst>
              <a:ext uri="{FF2B5EF4-FFF2-40B4-BE49-F238E27FC236}">
                <a16:creationId xmlns:a16="http://schemas.microsoft.com/office/drawing/2014/main" id="{8DA2D410-8EB2-6089-AF17-6C44000EACBE}"/>
              </a:ext>
            </a:extLst>
          </p:cNvPr>
          <p:cNvSpPr txBox="1"/>
          <p:nvPr/>
        </p:nvSpPr>
        <p:spPr>
          <a:xfrm>
            <a:off x="452437" y="1948458"/>
            <a:ext cx="10515599" cy="830997"/>
          </a:xfrm>
          <a:prstGeom prst="rect">
            <a:avLst/>
          </a:prstGeom>
          <a:noFill/>
        </p:spPr>
        <p:txBody>
          <a:bodyPr wrap="square" rtlCol="0">
            <a:spAutoFit/>
          </a:bodyPr>
          <a:lstStyle/>
          <a:p>
            <a:pPr marL="342900" lvl="0" indent="-342900" algn="just">
              <a:lnSpc>
                <a:spcPct val="100000"/>
              </a:lnSpc>
              <a:spcBef>
                <a:spcPts val="0"/>
              </a:spcBef>
              <a:buSzPts val="1000"/>
              <a:buFont typeface="Wingdings" pitchFamily="2" charset="2"/>
              <a:buChar char="Ø"/>
              <a:tabLst>
                <a:tab pos="228600" algn="l"/>
              </a:tabLst>
            </a:pPr>
            <a:r>
              <a:rPr lang="en-GB" sz="2400" kern="100" dirty="0">
                <a:effectLst/>
                <a:ea typeface="Calibri" panose="020F0502020204030204" pitchFamily="34" charset="0"/>
                <a:cs typeface="Times New Roman" panose="02020603050405020304" pitchFamily="18" charset="0"/>
              </a:rPr>
              <a:t>ensuring that some physical groupings which they create, involves the use of mixed-sex participants as opposed to always using same-sex grouping.</a:t>
            </a:r>
          </a:p>
        </p:txBody>
      </p:sp>
      <p:grpSp>
        <p:nvGrpSpPr>
          <p:cNvPr id="7" name="Group 6">
            <a:extLst>
              <a:ext uri="{FF2B5EF4-FFF2-40B4-BE49-F238E27FC236}">
                <a16:creationId xmlns:a16="http://schemas.microsoft.com/office/drawing/2014/main" id="{B8E4861C-7AD7-F3B2-7D7A-3E9F8E117368}"/>
              </a:ext>
            </a:extLst>
          </p:cNvPr>
          <p:cNvGrpSpPr/>
          <p:nvPr/>
        </p:nvGrpSpPr>
        <p:grpSpPr>
          <a:xfrm>
            <a:off x="9916476" y="5317172"/>
            <a:ext cx="1959927" cy="1226185"/>
            <a:chOff x="9959338" y="5469573"/>
            <a:chExt cx="1959927" cy="1226185"/>
          </a:xfrm>
        </p:grpSpPr>
        <p:pic>
          <p:nvPicPr>
            <p:cNvPr id="8" name="Picture 7" descr="A blue and green box with text&#10;&#10;Description automatically generated">
              <a:extLst>
                <a:ext uri="{FF2B5EF4-FFF2-40B4-BE49-F238E27FC236}">
                  <a16:creationId xmlns:a16="http://schemas.microsoft.com/office/drawing/2014/main" id="{D23A9CA7-36C6-7AFF-3FB6-89E747F4C1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9" name="Text Box 1">
              <a:extLst>
                <a:ext uri="{FF2B5EF4-FFF2-40B4-BE49-F238E27FC236}">
                  <a16:creationId xmlns:a16="http://schemas.microsoft.com/office/drawing/2014/main" id="{DA04412E-46B2-BFFE-4B55-910D7D15C732}"/>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21411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BA7E74-DC14-F44B-9CB6-5CF30C49BE91}"/>
              </a:ext>
            </a:extLst>
          </p:cNvPr>
          <p:cNvSpPr>
            <a:spLocks noGrp="1"/>
          </p:cNvSpPr>
          <p:nvPr>
            <p:ph idx="1"/>
          </p:nvPr>
        </p:nvSpPr>
        <p:spPr>
          <a:xfrm>
            <a:off x="552450" y="545505"/>
            <a:ext cx="10306050" cy="1117600"/>
          </a:xfrm>
        </p:spPr>
        <p:txBody>
          <a:bodyPr>
            <a:normAutofit/>
          </a:bodyPr>
          <a:lstStyle/>
          <a:p>
            <a:pPr lvl="0" algn="just">
              <a:lnSpc>
                <a:spcPct val="100000"/>
              </a:lnSpc>
              <a:spcBef>
                <a:spcPts val="0"/>
              </a:spcBef>
              <a:buSzPts val="1000"/>
              <a:buFont typeface="Wingdings" pitchFamily="2" charset="2"/>
              <a:buChar char="Ø"/>
              <a:tabLst>
                <a:tab pos="228600" algn="l"/>
              </a:tabLst>
            </a:pPr>
            <a:r>
              <a:rPr lang="en-GB" sz="2400" dirty="0">
                <a:effectLst/>
                <a:ea typeface="Times New Roman" panose="02020603050405020304" pitchFamily="18" charset="0"/>
              </a:rPr>
              <a:t>dealing with appropriate and inappropriate behaviours equally and fairly, regardless of the biological sex or gender of the individual.</a:t>
            </a:r>
          </a:p>
          <a:p>
            <a:pPr>
              <a:buFont typeface="Wingdings" pitchFamily="2" charset="2"/>
              <a:buChar char="Ø"/>
            </a:pPr>
            <a:endParaRPr lang="en-US" sz="2400" dirty="0"/>
          </a:p>
        </p:txBody>
      </p:sp>
      <p:sp>
        <p:nvSpPr>
          <p:cNvPr id="4" name="TextBox 3">
            <a:extLst>
              <a:ext uri="{FF2B5EF4-FFF2-40B4-BE49-F238E27FC236}">
                <a16:creationId xmlns:a16="http://schemas.microsoft.com/office/drawing/2014/main" id="{646B051C-03A9-AE2D-832D-26E960B4ECFE}"/>
              </a:ext>
            </a:extLst>
          </p:cNvPr>
          <p:cNvSpPr txBox="1"/>
          <p:nvPr/>
        </p:nvSpPr>
        <p:spPr>
          <a:xfrm>
            <a:off x="552450" y="1534518"/>
            <a:ext cx="10306050" cy="1200329"/>
          </a:xfrm>
          <a:prstGeom prst="rect">
            <a:avLst/>
          </a:prstGeom>
          <a:noFill/>
        </p:spPr>
        <p:txBody>
          <a:bodyPr wrap="square" rtlCol="0">
            <a:spAutoFit/>
          </a:bodyPr>
          <a:lstStyle/>
          <a:p>
            <a:pPr marL="342900" lvl="0" indent="-342900" algn="just">
              <a:lnSpc>
                <a:spcPct val="100000"/>
              </a:lnSpc>
              <a:spcBef>
                <a:spcPts val="0"/>
              </a:spcBef>
              <a:buSzPts val="1000"/>
              <a:buFont typeface="Wingdings" pitchFamily="2" charset="2"/>
              <a:buChar char="Ø"/>
              <a:tabLst>
                <a:tab pos="228600" algn="l"/>
              </a:tabLst>
            </a:pPr>
            <a:r>
              <a:rPr lang="en-GB" sz="2400" dirty="0">
                <a:effectLst/>
                <a:ea typeface="Times New Roman" panose="02020603050405020304" pitchFamily="18" charset="0"/>
              </a:rPr>
              <a:t>ensuring they do not hold any gender stereotypical biases whereby they consider boys and girls to be different in terms of their emotional, behavioural, or academic needs and/or expectations, but rather see children as individuals. </a:t>
            </a:r>
          </a:p>
        </p:txBody>
      </p:sp>
      <p:sp>
        <p:nvSpPr>
          <p:cNvPr id="5" name="TextBox 4">
            <a:extLst>
              <a:ext uri="{FF2B5EF4-FFF2-40B4-BE49-F238E27FC236}">
                <a16:creationId xmlns:a16="http://schemas.microsoft.com/office/drawing/2014/main" id="{66AFBC9E-D50C-3233-B3D9-8131845812B9}"/>
              </a:ext>
            </a:extLst>
          </p:cNvPr>
          <p:cNvSpPr txBox="1"/>
          <p:nvPr/>
        </p:nvSpPr>
        <p:spPr>
          <a:xfrm>
            <a:off x="552450" y="2884695"/>
            <a:ext cx="10306050" cy="1569660"/>
          </a:xfrm>
          <a:prstGeom prst="rect">
            <a:avLst/>
          </a:prstGeom>
          <a:noFill/>
        </p:spPr>
        <p:txBody>
          <a:bodyPr wrap="square" rtlCol="0">
            <a:spAutoFit/>
          </a:bodyPr>
          <a:lstStyle/>
          <a:p>
            <a:pPr marL="342900" lvl="0" indent="-342900" algn="just">
              <a:lnSpc>
                <a:spcPct val="100000"/>
              </a:lnSpc>
              <a:spcBef>
                <a:spcPts val="0"/>
              </a:spcBef>
              <a:buSzPts val="1000"/>
              <a:buFont typeface="Wingdings" pitchFamily="2" charset="2"/>
              <a:buChar char="Ø"/>
              <a:tabLst>
                <a:tab pos="228600" algn="l"/>
              </a:tabLst>
            </a:pPr>
            <a:r>
              <a:rPr lang="en-GB" sz="2400" dirty="0">
                <a:effectLst/>
                <a:ea typeface="Times New Roman" panose="02020603050405020304" pitchFamily="18" charset="0"/>
              </a:rPr>
              <a:t>interacting in similar ways with both boys and girls given the same circumstances - engaging both boys and girls in equal amounts of verbal and physical interactions and ensuring that these interactions are of a similar standard in terms of degrees of complexity.</a:t>
            </a:r>
          </a:p>
        </p:txBody>
      </p:sp>
      <p:sp>
        <p:nvSpPr>
          <p:cNvPr id="7" name="Content Placeholder 2">
            <a:extLst>
              <a:ext uri="{FF2B5EF4-FFF2-40B4-BE49-F238E27FC236}">
                <a16:creationId xmlns:a16="http://schemas.microsoft.com/office/drawing/2014/main" id="{347DAF50-8FAA-F93D-03C8-EE523733EB88}"/>
              </a:ext>
            </a:extLst>
          </p:cNvPr>
          <p:cNvSpPr txBox="1">
            <a:spLocks/>
          </p:cNvSpPr>
          <p:nvPr/>
        </p:nvSpPr>
        <p:spPr>
          <a:xfrm>
            <a:off x="552450" y="4604203"/>
            <a:ext cx="10306050" cy="11176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buSzPts val="1000"/>
              <a:buFont typeface="Wingdings" pitchFamily="2" charset="2"/>
              <a:buChar char="Ø"/>
              <a:tabLst>
                <a:tab pos="228600" algn="l"/>
              </a:tabLst>
            </a:pPr>
            <a:r>
              <a:rPr lang="en-GB" sz="2400" dirty="0">
                <a:ea typeface="Times New Roman" panose="02020603050405020304" pitchFamily="18" charset="0"/>
              </a:rPr>
              <a:t>focussing on the diversity which can be found within a gender group – thus emphasising the similarities between girls and boys.</a:t>
            </a:r>
          </a:p>
          <a:p>
            <a:pPr marL="0" indent="0" algn="just">
              <a:lnSpc>
                <a:spcPct val="100000"/>
              </a:lnSpc>
              <a:spcBef>
                <a:spcPts val="0"/>
              </a:spcBef>
              <a:buSzPts val="1000"/>
              <a:buNone/>
              <a:tabLst>
                <a:tab pos="228600" algn="l"/>
              </a:tabLst>
            </a:pPr>
            <a:endParaRPr lang="en-GB" sz="2400" dirty="0">
              <a:ea typeface="Times New Roman" panose="02020603050405020304" pitchFamily="18" charset="0"/>
            </a:endParaRPr>
          </a:p>
          <a:p>
            <a:pPr marL="0" indent="0" algn="just">
              <a:lnSpc>
                <a:spcPct val="100000"/>
              </a:lnSpc>
              <a:spcBef>
                <a:spcPts val="0"/>
              </a:spcBef>
              <a:buSzPts val="1000"/>
              <a:buNone/>
              <a:tabLst>
                <a:tab pos="228600" algn="l"/>
              </a:tabLst>
            </a:pPr>
            <a:r>
              <a:rPr lang="en-GB" sz="2400" dirty="0">
                <a:ea typeface="Times New Roman" panose="02020603050405020304" pitchFamily="18" charset="0"/>
              </a:rPr>
              <a:t>  </a:t>
            </a:r>
            <a:r>
              <a:rPr lang="en-GB" sz="2400" dirty="0">
                <a:effectLst/>
                <a:ea typeface="Times New Roman" panose="02020603050405020304" pitchFamily="18" charset="0"/>
              </a:rPr>
              <a:t>(Shaw, 2023, p.225)</a:t>
            </a:r>
          </a:p>
          <a:p>
            <a:pPr marL="0" indent="0" algn="just">
              <a:lnSpc>
                <a:spcPct val="100000"/>
              </a:lnSpc>
              <a:spcBef>
                <a:spcPts val="0"/>
              </a:spcBef>
              <a:buSzPts val="1000"/>
              <a:buNone/>
              <a:tabLst>
                <a:tab pos="228600" algn="l"/>
              </a:tabLst>
            </a:pPr>
            <a:endParaRPr lang="en-GB" sz="2400" dirty="0">
              <a:ea typeface="Times New Roman" panose="02020603050405020304" pitchFamily="18" charset="0"/>
            </a:endParaRPr>
          </a:p>
          <a:p>
            <a:pPr>
              <a:buFont typeface="Wingdings" pitchFamily="2" charset="2"/>
              <a:buChar char="Ø"/>
            </a:pPr>
            <a:endParaRPr lang="en-US" sz="2400" dirty="0"/>
          </a:p>
        </p:txBody>
      </p:sp>
      <p:grpSp>
        <p:nvGrpSpPr>
          <p:cNvPr id="10" name="Group 9">
            <a:extLst>
              <a:ext uri="{FF2B5EF4-FFF2-40B4-BE49-F238E27FC236}">
                <a16:creationId xmlns:a16="http://schemas.microsoft.com/office/drawing/2014/main" id="{1B5147DD-CF7D-5E9B-FE5E-9422673AC6F0}"/>
              </a:ext>
            </a:extLst>
          </p:cNvPr>
          <p:cNvGrpSpPr/>
          <p:nvPr/>
        </p:nvGrpSpPr>
        <p:grpSpPr>
          <a:xfrm>
            <a:off x="9916476" y="5317172"/>
            <a:ext cx="1959927" cy="1226185"/>
            <a:chOff x="9959338" y="5469573"/>
            <a:chExt cx="1959927" cy="1226185"/>
          </a:xfrm>
        </p:grpSpPr>
        <p:pic>
          <p:nvPicPr>
            <p:cNvPr id="11" name="Picture 10" descr="A blue and green box with text&#10;&#10;Description automatically generated">
              <a:extLst>
                <a:ext uri="{FF2B5EF4-FFF2-40B4-BE49-F238E27FC236}">
                  <a16:creationId xmlns:a16="http://schemas.microsoft.com/office/drawing/2014/main" id="{B4F93B2E-6037-4766-33ED-B0D40183F7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12" name="Text Box 1">
              <a:extLst>
                <a:ext uri="{FF2B5EF4-FFF2-40B4-BE49-F238E27FC236}">
                  <a16:creationId xmlns:a16="http://schemas.microsoft.com/office/drawing/2014/main" id="{86D7C484-3F42-0696-0526-914960561AB0}"/>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56421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0C59B8EF-EEC0-0B2C-7035-F89C616B13EC}"/>
              </a:ext>
            </a:extLst>
          </p:cNvPr>
          <p:cNvSpPr>
            <a:spLocks noGrp="1"/>
          </p:cNvSpPr>
          <p:nvPr>
            <p:ph idx="1"/>
          </p:nvPr>
        </p:nvSpPr>
        <p:spPr>
          <a:xfrm>
            <a:off x="452438" y="525463"/>
            <a:ext cx="10515600" cy="1374775"/>
          </a:xfrm>
        </p:spPr>
        <p:txBody>
          <a:bodyPr>
            <a:noAutofit/>
          </a:bodyPr>
          <a:lstStyle/>
          <a:p>
            <a:pPr marL="0" indent="0">
              <a:lnSpc>
                <a:spcPct val="100000"/>
              </a:lnSpc>
              <a:spcBef>
                <a:spcPts val="0"/>
              </a:spcBef>
              <a:buNone/>
            </a:pPr>
            <a:r>
              <a:rPr lang="en-GB" sz="2400" b="1" kern="100" dirty="0">
                <a:solidFill>
                  <a:srgbClr val="2F5496"/>
                </a:solidFill>
                <a:effectLst/>
                <a:ea typeface="Times New Roman" panose="02020603050405020304" pitchFamily="18" charset="0"/>
                <a:cs typeface="Times New Roman" panose="02020603050405020304" pitchFamily="18" charset="0"/>
              </a:rPr>
              <a:t>Environmental influences</a:t>
            </a:r>
          </a:p>
          <a:p>
            <a:pPr marL="0" indent="0">
              <a:lnSpc>
                <a:spcPct val="100000"/>
              </a:lnSpc>
              <a:spcBef>
                <a:spcPts val="0"/>
              </a:spcBef>
              <a:buNone/>
            </a:pPr>
            <a:endParaRPr lang="en-GB" sz="2000" b="1" kern="100" dirty="0">
              <a:solidFill>
                <a:srgbClr val="2F5496"/>
              </a:solidFill>
              <a:effectLst/>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Staff in schools can ‘</a:t>
            </a:r>
            <a:r>
              <a:rPr lang="en-GB" sz="2400" b="1" i="1" kern="100" dirty="0">
                <a:effectLst/>
                <a:ea typeface="Calibri" panose="020F0502020204030204" pitchFamily="34" charset="0"/>
                <a:cs typeface="Times New Roman" panose="02020603050405020304" pitchFamily="18" charset="0"/>
              </a:rPr>
              <a:t>nudge the gender box</a:t>
            </a:r>
            <a:r>
              <a:rPr lang="en-GB" sz="2400" kern="100" dirty="0">
                <a:effectLst/>
                <a:ea typeface="Calibri" panose="020F0502020204030204" pitchFamily="34" charset="0"/>
                <a:cs typeface="Times New Roman" panose="02020603050405020304" pitchFamily="18" charset="0"/>
              </a:rPr>
              <a:t>’ by:</a:t>
            </a:r>
          </a:p>
          <a:p>
            <a:pPr marL="0" indent="0" algn="just">
              <a:lnSpc>
                <a:spcPct val="100000"/>
              </a:lnSpc>
              <a:spcBef>
                <a:spcPts val="0"/>
              </a:spcBef>
              <a:buNone/>
            </a:pPr>
            <a:endParaRPr lang="en-GB" sz="2000" kern="100" dirty="0">
              <a:effectLst/>
              <a:ea typeface="Calibri" panose="020F0502020204030204" pitchFamily="34" charset="0"/>
              <a:cs typeface="Times New Roman" panose="02020603050405020304" pitchFamily="18" charset="0"/>
            </a:endParaRPr>
          </a:p>
          <a:p>
            <a:pPr lvl="0" algn="just">
              <a:lnSpc>
                <a:spcPct val="100000"/>
              </a:lnSpc>
              <a:spcBef>
                <a:spcPts val="0"/>
              </a:spcBef>
              <a:buSzPts val="1000"/>
              <a:buFont typeface="Wingdings" pitchFamily="2" charset="2"/>
              <a:buChar char="Ø"/>
              <a:tabLst>
                <a:tab pos="228600" algn="l"/>
              </a:tabLst>
            </a:pPr>
            <a:endParaRPr lang="en-GB" sz="2000" kern="1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endParaRPr lang="en-US" sz="2400" dirty="0"/>
          </a:p>
        </p:txBody>
      </p:sp>
      <p:sp>
        <p:nvSpPr>
          <p:cNvPr id="11" name="TextBox 10">
            <a:extLst>
              <a:ext uri="{FF2B5EF4-FFF2-40B4-BE49-F238E27FC236}">
                <a16:creationId xmlns:a16="http://schemas.microsoft.com/office/drawing/2014/main" id="{2BBD9D2C-695E-BE17-69C0-81BFCEE9F156}"/>
              </a:ext>
            </a:extLst>
          </p:cNvPr>
          <p:cNvSpPr txBox="1"/>
          <p:nvPr/>
        </p:nvSpPr>
        <p:spPr>
          <a:xfrm>
            <a:off x="452437" y="4347378"/>
            <a:ext cx="10182223" cy="830997"/>
          </a:xfrm>
          <a:prstGeom prst="rect">
            <a:avLst/>
          </a:prstGeom>
          <a:noFill/>
        </p:spPr>
        <p:txBody>
          <a:bodyPr wrap="square" rtlCol="0">
            <a:spAutoFit/>
          </a:bodyPr>
          <a:lstStyle/>
          <a:p>
            <a:pPr marL="342900" lvl="0" indent="-342900">
              <a:buSzPts val="1000"/>
              <a:buFont typeface="Wingdings" pitchFamily="2" charset="2"/>
              <a:buChar char="Ø"/>
              <a:tabLst>
                <a:tab pos="-449580" algn="l"/>
                <a:tab pos="270510" algn="l"/>
              </a:tabLst>
            </a:pPr>
            <a:r>
              <a:rPr lang="en-GB" sz="2400" dirty="0">
                <a:effectLst/>
                <a:ea typeface="Times New Roman" panose="02020603050405020304" pitchFamily="18" charset="0"/>
              </a:rPr>
              <a:t>recognising when there is the need for something to be challenged, such as when an un-planned situation occurs.</a:t>
            </a:r>
          </a:p>
        </p:txBody>
      </p:sp>
      <p:sp>
        <p:nvSpPr>
          <p:cNvPr id="12" name="TextBox 11">
            <a:extLst>
              <a:ext uri="{FF2B5EF4-FFF2-40B4-BE49-F238E27FC236}">
                <a16:creationId xmlns:a16="http://schemas.microsoft.com/office/drawing/2014/main" id="{794A4280-C11B-F567-57E0-5EBD15A317FC}"/>
              </a:ext>
            </a:extLst>
          </p:cNvPr>
          <p:cNvSpPr txBox="1"/>
          <p:nvPr/>
        </p:nvSpPr>
        <p:spPr>
          <a:xfrm>
            <a:off x="452437" y="2335684"/>
            <a:ext cx="10182223" cy="1569660"/>
          </a:xfrm>
          <a:prstGeom prst="rect">
            <a:avLst/>
          </a:prstGeom>
          <a:noFill/>
        </p:spPr>
        <p:txBody>
          <a:bodyPr wrap="square" rtlCol="0">
            <a:spAutoFit/>
          </a:bodyPr>
          <a:lstStyle/>
          <a:p>
            <a:pPr marL="342900" lvl="0" indent="-342900" algn="just">
              <a:buSzPts val="1000"/>
              <a:buFont typeface="Wingdings" pitchFamily="2" charset="2"/>
              <a:buChar char="Ø"/>
              <a:tabLst>
                <a:tab pos="270510" algn="l"/>
              </a:tabLst>
            </a:pPr>
            <a:r>
              <a:rPr lang="en-GB" sz="2400" kern="100" dirty="0">
                <a:effectLst/>
                <a:ea typeface="Calibri" panose="020F0502020204030204" pitchFamily="34" charset="0"/>
                <a:cs typeface="Times New Roman" panose="02020603050405020304" pitchFamily="18" charset="0"/>
              </a:rPr>
              <a:t>continually considering how to challenge gender stereotypes when planning all activities to take place in the classroom; for example, ensuring consideration has been given to not only the resources to be used, but also the physical environments which are created and utilised.</a:t>
            </a:r>
          </a:p>
        </p:txBody>
      </p:sp>
      <p:grpSp>
        <p:nvGrpSpPr>
          <p:cNvPr id="15" name="Group 14">
            <a:extLst>
              <a:ext uri="{FF2B5EF4-FFF2-40B4-BE49-F238E27FC236}">
                <a16:creationId xmlns:a16="http://schemas.microsoft.com/office/drawing/2014/main" id="{80F83858-E055-956D-68E2-5387E75B609D}"/>
              </a:ext>
            </a:extLst>
          </p:cNvPr>
          <p:cNvGrpSpPr/>
          <p:nvPr/>
        </p:nvGrpSpPr>
        <p:grpSpPr>
          <a:xfrm>
            <a:off x="9916476" y="5317172"/>
            <a:ext cx="1959927" cy="1226185"/>
            <a:chOff x="9959338" y="5469573"/>
            <a:chExt cx="1959927" cy="1226185"/>
          </a:xfrm>
        </p:grpSpPr>
        <p:pic>
          <p:nvPicPr>
            <p:cNvPr id="16" name="Picture 15" descr="A blue and green box with text&#10;&#10;Description automatically generated">
              <a:extLst>
                <a:ext uri="{FF2B5EF4-FFF2-40B4-BE49-F238E27FC236}">
                  <a16:creationId xmlns:a16="http://schemas.microsoft.com/office/drawing/2014/main" id="{005B9FCC-4ABA-0846-E46F-2C70ADE26F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17" name="Text Box 1">
              <a:extLst>
                <a:ext uri="{FF2B5EF4-FFF2-40B4-BE49-F238E27FC236}">
                  <a16:creationId xmlns:a16="http://schemas.microsoft.com/office/drawing/2014/main" id="{84157BCF-B466-8187-EB2C-2ED62BC99CAD}"/>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78448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98814E-916D-116C-1CA6-A615D07DE2EC}"/>
              </a:ext>
            </a:extLst>
          </p:cNvPr>
          <p:cNvSpPr txBox="1"/>
          <p:nvPr/>
        </p:nvSpPr>
        <p:spPr>
          <a:xfrm>
            <a:off x="409573" y="645258"/>
            <a:ext cx="10182223" cy="1569660"/>
          </a:xfrm>
          <a:prstGeom prst="rect">
            <a:avLst/>
          </a:prstGeom>
          <a:noFill/>
        </p:spPr>
        <p:txBody>
          <a:bodyPr wrap="square" rtlCol="0">
            <a:spAutoFit/>
          </a:bodyPr>
          <a:lstStyle/>
          <a:p>
            <a:pPr marL="342900" lvl="0" indent="-342900">
              <a:spcBef>
                <a:spcPts val="600"/>
              </a:spcBef>
              <a:spcAft>
                <a:spcPts val="600"/>
              </a:spcAft>
              <a:buSzPts val="1000"/>
              <a:buFont typeface="Wingdings" pitchFamily="2" charset="2"/>
              <a:buChar char="Ø"/>
              <a:tabLst>
                <a:tab pos="-449580" algn="l"/>
                <a:tab pos="270510" algn="l"/>
              </a:tabLst>
            </a:pPr>
            <a:r>
              <a:rPr lang="en-GB" sz="2400" dirty="0">
                <a:effectLst/>
                <a:ea typeface="Times New Roman" panose="02020603050405020304" pitchFamily="18" charset="0"/>
              </a:rPr>
              <a:t>ensuring that no item, activity, or behaviour, unnecessarily receives a gender label, which could then create or perpetuate a stereotypical perception that something is, or is not, acceptable, achievable, or expected simply by being a boy, or being a girl.</a:t>
            </a:r>
          </a:p>
        </p:txBody>
      </p:sp>
      <p:sp>
        <p:nvSpPr>
          <p:cNvPr id="5" name="TextBox 4">
            <a:extLst>
              <a:ext uri="{FF2B5EF4-FFF2-40B4-BE49-F238E27FC236}">
                <a16:creationId xmlns:a16="http://schemas.microsoft.com/office/drawing/2014/main" id="{A6468CCA-6726-E797-C7FD-A055482A20B3}"/>
              </a:ext>
            </a:extLst>
          </p:cNvPr>
          <p:cNvSpPr txBox="1"/>
          <p:nvPr/>
        </p:nvSpPr>
        <p:spPr>
          <a:xfrm>
            <a:off x="742950" y="2458913"/>
            <a:ext cx="2671762" cy="461665"/>
          </a:xfrm>
          <a:prstGeom prst="rect">
            <a:avLst/>
          </a:prstGeom>
          <a:noFill/>
        </p:spPr>
        <p:txBody>
          <a:bodyPr wrap="square" rtlCol="0">
            <a:spAutoFit/>
          </a:bodyPr>
          <a:lstStyle/>
          <a:p>
            <a:pPr>
              <a:spcBef>
                <a:spcPts val="600"/>
              </a:spcBef>
              <a:spcAft>
                <a:spcPts val="600"/>
              </a:spcAft>
            </a:pPr>
            <a:r>
              <a:rPr lang="en-GB" sz="2400" dirty="0">
                <a:effectLst/>
                <a:ea typeface="Times New Roman" panose="02020603050405020304" pitchFamily="18" charset="0"/>
              </a:rPr>
              <a:t>(Shaw, 2023, p.226)</a:t>
            </a:r>
          </a:p>
        </p:txBody>
      </p:sp>
      <p:grpSp>
        <p:nvGrpSpPr>
          <p:cNvPr id="6" name="Group 5">
            <a:extLst>
              <a:ext uri="{FF2B5EF4-FFF2-40B4-BE49-F238E27FC236}">
                <a16:creationId xmlns:a16="http://schemas.microsoft.com/office/drawing/2014/main" id="{649DC9F2-7510-0D8E-B72D-B81DCB67A594}"/>
              </a:ext>
            </a:extLst>
          </p:cNvPr>
          <p:cNvGrpSpPr/>
          <p:nvPr/>
        </p:nvGrpSpPr>
        <p:grpSpPr>
          <a:xfrm>
            <a:off x="9916476" y="5317172"/>
            <a:ext cx="1959927" cy="1226185"/>
            <a:chOff x="9959338" y="5469573"/>
            <a:chExt cx="1959927" cy="1226185"/>
          </a:xfrm>
        </p:grpSpPr>
        <p:pic>
          <p:nvPicPr>
            <p:cNvPr id="7" name="Picture 6" descr="A blue and green box with text&#10;&#10;Description automatically generated">
              <a:extLst>
                <a:ext uri="{FF2B5EF4-FFF2-40B4-BE49-F238E27FC236}">
                  <a16:creationId xmlns:a16="http://schemas.microsoft.com/office/drawing/2014/main" id="{BACDF745-3AF5-AAFD-27E0-71F455933B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8" name="Text Box 1">
              <a:extLst>
                <a:ext uri="{FF2B5EF4-FFF2-40B4-BE49-F238E27FC236}">
                  <a16:creationId xmlns:a16="http://schemas.microsoft.com/office/drawing/2014/main" id="{513D52EC-A594-EC55-2752-9ED72B824592}"/>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6281210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3ACA5-4421-E522-8A3A-ED9AC1B517CC}"/>
              </a:ext>
            </a:extLst>
          </p:cNvPr>
          <p:cNvSpPr>
            <a:spLocks noGrp="1"/>
          </p:cNvSpPr>
          <p:nvPr>
            <p:ph type="title"/>
          </p:nvPr>
        </p:nvSpPr>
        <p:spPr>
          <a:xfrm>
            <a:off x="838200" y="365126"/>
            <a:ext cx="10515600" cy="920750"/>
          </a:xfrm>
        </p:spPr>
        <p:txBody>
          <a:bodyPr/>
          <a:lstStyle/>
          <a:p>
            <a:r>
              <a:rPr lang="en-US" b="1" dirty="0"/>
              <a:t>In summary…</a:t>
            </a:r>
          </a:p>
        </p:txBody>
      </p:sp>
      <p:sp>
        <p:nvSpPr>
          <p:cNvPr id="3" name="Content Placeholder 2">
            <a:extLst>
              <a:ext uri="{FF2B5EF4-FFF2-40B4-BE49-F238E27FC236}">
                <a16:creationId xmlns:a16="http://schemas.microsoft.com/office/drawing/2014/main" id="{AE3FAC0F-B5AA-01B7-AAEE-95484B68C48C}"/>
              </a:ext>
            </a:extLst>
          </p:cNvPr>
          <p:cNvSpPr>
            <a:spLocks noGrp="1"/>
          </p:cNvSpPr>
          <p:nvPr>
            <p:ph idx="1"/>
          </p:nvPr>
        </p:nvSpPr>
        <p:spPr>
          <a:xfrm>
            <a:off x="838200" y="1425575"/>
            <a:ext cx="10515600" cy="1637665"/>
          </a:xfrm>
        </p:spPr>
        <p:txBody>
          <a:bodyPr>
            <a:noAutofit/>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Staff who work in schools need to be aware of the harmful impacts that the perpetuation of gender stereotyping could have on children and young people; and that their actions whether consciously or unconsciously made, have an important part to play in this. It is important to remember that:</a:t>
            </a:r>
          </a:p>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 </a:t>
            </a:r>
          </a:p>
          <a:p>
            <a:pPr marL="0" marR="870585" indent="0" algn="just">
              <a:lnSpc>
                <a:spcPct val="100000"/>
              </a:lnSpc>
              <a:spcBef>
                <a:spcPts val="0"/>
              </a:spcBef>
              <a:buNone/>
            </a:pPr>
            <a:r>
              <a:rPr lang="en-GB" sz="2400" dirty="0">
                <a:effectLst/>
                <a:ea typeface="Times New Roman" panose="02020603050405020304" pitchFamily="18" charset="0"/>
              </a:rPr>
              <a:t>		</a:t>
            </a:r>
            <a:endParaRPr lang="en-US" sz="2400" dirty="0"/>
          </a:p>
        </p:txBody>
      </p:sp>
      <p:grpSp>
        <p:nvGrpSpPr>
          <p:cNvPr id="4" name="Group 3">
            <a:extLst>
              <a:ext uri="{FF2B5EF4-FFF2-40B4-BE49-F238E27FC236}">
                <a16:creationId xmlns:a16="http://schemas.microsoft.com/office/drawing/2014/main" id="{2AE9828E-2094-833E-7E2C-B5CFD92DF5D6}"/>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D8E7404A-D0A0-754E-29E1-179872020F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93FB96FD-5CB8-2943-CA89-01751AFB417D}"/>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7" name="Content Placeholder 2">
            <a:extLst>
              <a:ext uri="{FF2B5EF4-FFF2-40B4-BE49-F238E27FC236}">
                <a16:creationId xmlns:a16="http://schemas.microsoft.com/office/drawing/2014/main" id="{2424FAC3-4C7B-B4F0-36A8-59FFB2D3E634}"/>
              </a:ext>
            </a:extLst>
          </p:cNvPr>
          <p:cNvSpPr txBox="1">
            <a:spLocks/>
          </p:cNvSpPr>
          <p:nvPr/>
        </p:nvSpPr>
        <p:spPr>
          <a:xfrm>
            <a:off x="946148" y="3524568"/>
            <a:ext cx="10515600" cy="20034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870585" indent="0" algn="just">
              <a:lnSpc>
                <a:spcPct val="100000"/>
              </a:lnSpc>
              <a:spcBef>
                <a:spcPts val="0"/>
              </a:spcBef>
              <a:buFont typeface="Arial" panose="020B0604020202020204" pitchFamily="34" charset="0"/>
              <a:buNone/>
            </a:pPr>
            <a:r>
              <a:rPr lang="en-GB" sz="2400" dirty="0">
                <a:ea typeface="Times New Roman" panose="02020603050405020304" pitchFamily="18" charset="0"/>
              </a:rPr>
              <a:t>		...children arrive in school with strong assumptions </a:t>
            </a:r>
          </a:p>
          <a:p>
            <a:pPr marL="0" marR="870585" indent="0" algn="just">
              <a:lnSpc>
                <a:spcPct val="100000"/>
              </a:lnSpc>
              <a:spcBef>
                <a:spcPts val="0"/>
              </a:spcBef>
              <a:buFont typeface="Arial" panose="020B0604020202020204" pitchFamily="34" charset="0"/>
              <a:buNone/>
            </a:pPr>
            <a:r>
              <a:rPr lang="en-GB" sz="2400" dirty="0">
                <a:ea typeface="Times New Roman" panose="02020603050405020304" pitchFamily="18" charset="0"/>
              </a:rPr>
              <a:t>		based on their day-to-day experience [and it is schools </a:t>
            </a:r>
          </a:p>
          <a:p>
            <a:pPr marL="0" marR="870585" indent="0" algn="just">
              <a:lnSpc>
                <a:spcPct val="100000"/>
              </a:lnSpc>
              <a:spcBef>
                <a:spcPts val="0"/>
              </a:spcBef>
              <a:buFont typeface="Arial" panose="020B0604020202020204" pitchFamily="34" charset="0"/>
              <a:buNone/>
            </a:pPr>
            <a:r>
              <a:rPr lang="en-GB" sz="2400" dirty="0">
                <a:ea typeface="Times New Roman" panose="02020603050405020304" pitchFamily="18" charset="0"/>
              </a:rPr>
              <a:t>		which] help them to discover their passions and </a:t>
            </a:r>
          </a:p>
          <a:p>
            <a:pPr marL="0" marR="870585" indent="0" algn="just">
              <a:lnSpc>
                <a:spcPct val="100000"/>
              </a:lnSpc>
              <a:spcBef>
                <a:spcPts val="0"/>
              </a:spcBef>
              <a:buFont typeface="Arial" panose="020B0604020202020204" pitchFamily="34" charset="0"/>
              <a:buNone/>
            </a:pPr>
            <a:r>
              <a:rPr lang="en-GB" sz="2400" dirty="0">
                <a:ea typeface="Times New Roman" panose="02020603050405020304" pitchFamily="18" charset="0"/>
              </a:rPr>
              <a:t>		aspirations, develop their potential and find their </a:t>
            </a:r>
          </a:p>
          <a:p>
            <a:pPr marL="0" marR="870585" indent="0" algn="just">
              <a:lnSpc>
                <a:spcPct val="100000"/>
              </a:lnSpc>
              <a:spcBef>
                <a:spcPts val="0"/>
              </a:spcBef>
              <a:buFont typeface="Arial" panose="020B0604020202020204" pitchFamily="34" charset="0"/>
              <a:buNone/>
            </a:pPr>
            <a:r>
              <a:rPr lang="en-GB" sz="2400" dirty="0">
                <a:ea typeface="Times New Roman" panose="02020603050405020304" pitchFamily="18" charset="0"/>
              </a:rPr>
              <a:t>		place in society (Chambers, et al., 2018, </a:t>
            </a:r>
            <a:r>
              <a:rPr lang="en-GB" sz="2400" dirty="0" err="1">
                <a:ea typeface="Times New Roman" panose="02020603050405020304" pitchFamily="18" charset="0"/>
              </a:rPr>
              <a:t>p.vii</a:t>
            </a:r>
            <a:r>
              <a:rPr lang="en-GB" sz="2400" dirty="0">
                <a:ea typeface="Times New Roman" panose="02020603050405020304" pitchFamily="18" charset="0"/>
              </a:rPr>
              <a:t>). </a:t>
            </a:r>
          </a:p>
          <a:p>
            <a:pPr marL="0" indent="0">
              <a:lnSpc>
                <a:spcPct val="100000"/>
              </a:lnSpc>
              <a:spcBef>
                <a:spcPts val="0"/>
              </a:spcBef>
              <a:buFont typeface="Arial" panose="020B0604020202020204" pitchFamily="34" charset="0"/>
              <a:buNone/>
            </a:pPr>
            <a:endParaRPr lang="en-US" sz="2400" dirty="0"/>
          </a:p>
        </p:txBody>
      </p:sp>
    </p:spTree>
    <p:extLst>
      <p:ext uri="{BB962C8B-B14F-4D97-AF65-F5344CB8AC3E}">
        <p14:creationId xmlns:p14="http://schemas.microsoft.com/office/powerpoint/2010/main" val="727985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BE53F-D621-04E5-FE1D-3AA77D32D276}"/>
              </a:ext>
            </a:extLst>
          </p:cNvPr>
          <p:cNvSpPr>
            <a:spLocks noGrp="1"/>
          </p:cNvSpPr>
          <p:nvPr>
            <p:ph idx="1"/>
          </p:nvPr>
        </p:nvSpPr>
        <p:spPr>
          <a:xfrm>
            <a:off x="738187" y="654050"/>
            <a:ext cx="10515600" cy="2103438"/>
          </a:xfrm>
        </p:spPr>
        <p:txBody>
          <a:bodyPr>
            <a:normAutofit/>
          </a:bodyPr>
          <a:lstStyle/>
          <a:p>
            <a:pPr marL="0" indent="0">
              <a:lnSpc>
                <a:spcPct val="100000"/>
              </a:lnSpc>
              <a:spcBef>
                <a:spcPts val="0"/>
              </a:spcBef>
              <a:buNone/>
            </a:pPr>
            <a:r>
              <a:rPr lang="en-GB" sz="2400" dirty="0">
                <a:effectLst/>
                <a:ea typeface="Times New Roman" panose="02020603050405020304" pitchFamily="18" charset="0"/>
              </a:rPr>
              <a:t>However, if one takes time to consider ‘gender stereotyping’ and consider their subsequent actions in terms of ‘</a:t>
            </a:r>
            <a:r>
              <a:rPr lang="en-GB" sz="2400" b="1" dirty="0">
                <a:effectLst/>
                <a:ea typeface="Times New Roman" panose="02020603050405020304" pitchFamily="18" charset="0"/>
              </a:rPr>
              <a:t>social interactions’</a:t>
            </a:r>
            <a:r>
              <a:rPr lang="en-GB" sz="2400" dirty="0">
                <a:effectLst/>
                <a:ea typeface="Times New Roman" panose="02020603050405020304" pitchFamily="18" charset="0"/>
              </a:rPr>
              <a:t> and ‘</a:t>
            </a:r>
            <a:r>
              <a:rPr lang="en-GB" sz="2400" b="1" dirty="0">
                <a:effectLst/>
                <a:ea typeface="Times New Roman" panose="02020603050405020304" pitchFamily="18" charset="0"/>
              </a:rPr>
              <a:t>environmental influences</a:t>
            </a:r>
            <a:r>
              <a:rPr lang="en-GB" sz="2400" dirty="0">
                <a:effectLst/>
                <a:ea typeface="Times New Roman" panose="02020603050405020304" pitchFamily="18" charset="0"/>
              </a:rPr>
              <a:t>’, staff who work in schools will be able to play their part to ‘</a:t>
            </a:r>
            <a:r>
              <a:rPr lang="en-GB" sz="2400" b="1" i="1" u="sng" dirty="0">
                <a:effectLst/>
                <a:ea typeface="Times New Roman" panose="02020603050405020304" pitchFamily="18" charset="0"/>
              </a:rPr>
              <a:t>nudge the gender box</a:t>
            </a:r>
            <a:r>
              <a:rPr lang="en-GB" sz="2400" dirty="0">
                <a:effectLst/>
                <a:ea typeface="Times New Roman" panose="02020603050405020304" pitchFamily="18" charset="0"/>
              </a:rPr>
              <a:t>’ and allow children to be free to explore themselves and the world around them without potentially harmful stereotypical gender constraints.</a:t>
            </a:r>
          </a:p>
          <a:p>
            <a:pPr marL="0" indent="0">
              <a:lnSpc>
                <a:spcPct val="100000"/>
              </a:lnSpc>
              <a:spcBef>
                <a:spcPts val="0"/>
              </a:spcBef>
              <a:buNone/>
            </a:pPr>
            <a:endParaRPr lang="en-US" sz="2400" dirty="0"/>
          </a:p>
        </p:txBody>
      </p:sp>
      <p:pic>
        <p:nvPicPr>
          <p:cNvPr id="4" name="Picture 3" descr="A blue and green box with text&#10;&#10;Description automatically generated">
            <a:extLst>
              <a:ext uri="{FF2B5EF4-FFF2-40B4-BE49-F238E27FC236}">
                <a16:creationId xmlns:a16="http://schemas.microsoft.com/office/drawing/2014/main" id="{55EBD65F-A47F-17C5-DB23-7C5AE379105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0232" y="2978498"/>
            <a:ext cx="5731510" cy="3455670"/>
          </a:xfrm>
          <a:prstGeom prst="rect">
            <a:avLst/>
          </a:prstGeom>
        </p:spPr>
      </p:pic>
      <p:sp>
        <p:nvSpPr>
          <p:cNvPr id="5" name="Text Box 1">
            <a:extLst>
              <a:ext uri="{FF2B5EF4-FFF2-40B4-BE49-F238E27FC236}">
                <a16:creationId xmlns:a16="http://schemas.microsoft.com/office/drawing/2014/main" id="{4893B923-D51E-D201-520F-05E390CD8BB8}"/>
              </a:ext>
            </a:extLst>
          </p:cNvPr>
          <p:cNvSpPr txBox="1"/>
          <p:nvPr/>
        </p:nvSpPr>
        <p:spPr>
          <a:xfrm>
            <a:off x="7175500" y="630716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0082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9F8FF-0091-B2EC-824D-B960249CA208}"/>
              </a:ext>
            </a:extLst>
          </p:cNvPr>
          <p:cNvSpPr>
            <a:spLocks noGrp="1"/>
          </p:cNvSpPr>
          <p:nvPr>
            <p:ph type="title"/>
          </p:nvPr>
        </p:nvSpPr>
        <p:spPr>
          <a:xfrm>
            <a:off x="609599" y="260350"/>
            <a:ext cx="10515600" cy="749300"/>
          </a:xfrm>
        </p:spPr>
        <p:txBody>
          <a:bodyPr/>
          <a:lstStyle/>
          <a:p>
            <a:r>
              <a:rPr lang="en-US" b="1" dirty="0"/>
              <a:t>Information about Dr Rachael Shaw</a:t>
            </a:r>
          </a:p>
        </p:txBody>
      </p:sp>
      <p:sp>
        <p:nvSpPr>
          <p:cNvPr id="3" name="Content Placeholder 2">
            <a:extLst>
              <a:ext uri="{FF2B5EF4-FFF2-40B4-BE49-F238E27FC236}">
                <a16:creationId xmlns:a16="http://schemas.microsoft.com/office/drawing/2014/main" id="{8F054DB4-BCB3-46C6-C897-35FE8AF85E32}"/>
              </a:ext>
            </a:extLst>
          </p:cNvPr>
          <p:cNvSpPr>
            <a:spLocks noGrp="1"/>
          </p:cNvSpPr>
          <p:nvPr>
            <p:ph idx="1"/>
          </p:nvPr>
        </p:nvSpPr>
        <p:spPr>
          <a:xfrm>
            <a:off x="609599" y="1138237"/>
            <a:ext cx="11091863" cy="5330826"/>
          </a:xfrm>
        </p:spPr>
        <p:txBody>
          <a:bodyPr>
            <a:noAutofit/>
          </a:bodyPr>
          <a:lstStyle/>
          <a:p>
            <a:pPr marL="0" indent="0" algn="just">
              <a:lnSpc>
                <a:spcPct val="100000"/>
              </a:lnSpc>
              <a:spcBef>
                <a:spcPts val="0"/>
              </a:spcBef>
              <a:buNone/>
            </a:pPr>
            <a:r>
              <a:rPr lang="en-GB" sz="2400" kern="100" dirty="0">
                <a:effectLst/>
                <a:ea typeface="Calibri" panose="020F0502020204030204" pitchFamily="34" charset="0"/>
                <a:cs typeface="Times New Roman" panose="02020603050405020304" pitchFamily="18" charset="0"/>
              </a:rPr>
              <a:t>Dr Rachael Shaw is the headteacher of a Junior School in Lincolnshire, UK. She has been involved in education since 1992 – teaching in Cyprus and Belgium, but predominantly in the UK. She has been a headteacher since 2009. During her career to date, she has participated in several international projects and has presented in the UK, Portugal, Spain, Belgium, Poland, the Netherlands, Guadeloupe, South Africa, and Germany, on a range of different subjects related to education. </a:t>
            </a:r>
          </a:p>
          <a:p>
            <a:pPr marL="0" indent="0" algn="just">
              <a:lnSpc>
                <a:spcPct val="100000"/>
              </a:lnSpc>
              <a:spcBef>
                <a:spcPts val="0"/>
              </a:spcBef>
              <a:buNone/>
            </a:pPr>
            <a:endParaRPr lang="en-US" sz="2400" dirty="0"/>
          </a:p>
          <a:p>
            <a:pPr marL="0" indent="0" algn="just">
              <a:lnSpc>
                <a:spcPct val="110000"/>
              </a:lnSpc>
              <a:spcBef>
                <a:spcPts val="0"/>
              </a:spcBef>
              <a:buNone/>
            </a:pPr>
            <a:r>
              <a:rPr lang="en-GB" sz="2400" kern="100" dirty="0">
                <a:solidFill>
                  <a:srgbClr val="000000"/>
                </a:solidFill>
                <a:effectLst/>
                <a:ea typeface="Calibri" panose="020F0502020204030204" pitchFamily="34" charset="0"/>
                <a:cs typeface="Times New Roman" panose="02020603050405020304" pitchFamily="18" charset="0"/>
              </a:rPr>
              <a:t>This </a:t>
            </a:r>
            <a:r>
              <a:rPr lang="en-GB" sz="2400" kern="100" dirty="0" err="1">
                <a:solidFill>
                  <a:srgbClr val="000000"/>
                </a:solidFill>
                <a:effectLst/>
                <a:ea typeface="Calibri" panose="020F0502020204030204" pitchFamily="34" charset="0"/>
                <a:cs typeface="Times New Roman" panose="02020603050405020304" pitchFamily="18" charset="0"/>
              </a:rPr>
              <a:t>powerpoint</a:t>
            </a:r>
            <a:r>
              <a:rPr lang="en-GB" sz="2400" kern="100" dirty="0">
                <a:solidFill>
                  <a:srgbClr val="000000"/>
                </a:solidFill>
                <a:effectLst/>
                <a:ea typeface="Calibri" panose="020F0502020204030204" pitchFamily="34" charset="0"/>
                <a:cs typeface="Times New Roman" panose="02020603050405020304" pitchFamily="18" charset="0"/>
              </a:rPr>
              <a:t> has been created to disseminate some of the information from Dr Shaw’s PhD </a:t>
            </a:r>
            <a:r>
              <a:rPr lang="en-GB" sz="2400" kern="100">
                <a:solidFill>
                  <a:srgbClr val="000000"/>
                </a:solidFill>
                <a:effectLst/>
                <a:ea typeface="Calibri" panose="020F0502020204030204" pitchFamily="34" charset="0"/>
                <a:cs typeface="Times New Roman" panose="02020603050405020304" pitchFamily="18" charset="0"/>
              </a:rPr>
              <a:t>(prof) study</a:t>
            </a:r>
            <a:r>
              <a:rPr lang="en-GB" sz="2400" kern="100" dirty="0">
                <a:solidFill>
                  <a:srgbClr val="000000"/>
                </a:solidFill>
                <a:effectLst/>
                <a:ea typeface="Calibri" panose="020F0502020204030204" pitchFamily="34" charset="0"/>
                <a:cs typeface="Times New Roman" panose="02020603050405020304" pitchFamily="18" charset="0"/>
              </a:rPr>
              <a:t>, in the hope that you, the reader, can be motivated to realise how important it is for school staff to challenge the gender perceptions of children, and be inspired to realise that even the smallest of actions from yourself can have a huge, and much-needed, positive impact on children for their current and future wellbeing, self-esteem and aspirations.</a:t>
            </a:r>
            <a:endParaRPr lang="en-GB" sz="2400" kern="100" dirty="0">
              <a:effectLst/>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US" sz="2400" dirty="0"/>
          </a:p>
        </p:txBody>
      </p:sp>
    </p:spTree>
    <p:extLst>
      <p:ext uri="{BB962C8B-B14F-4D97-AF65-F5344CB8AC3E}">
        <p14:creationId xmlns:p14="http://schemas.microsoft.com/office/powerpoint/2010/main" val="742974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BD688-96D4-9470-3756-AA36D94BB969}"/>
              </a:ext>
            </a:extLst>
          </p:cNvPr>
          <p:cNvSpPr>
            <a:spLocks noGrp="1"/>
          </p:cNvSpPr>
          <p:nvPr>
            <p:ph type="title"/>
          </p:nvPr>
        </p:nvSpPr>
        <p:spPr>
          <a:xfrm>
            <a:off x="551056" y="399447"/>
            <a:ext cx="10515600" cy="906463"/>
          </a:xfrm>
        </p:spPr>
        <p:txBody>
          <a:bodyPr/>
          <a:lstStyle/>
          <a:p>
            <a:r>
              <a:rPr lang="en-US" dirty="0">
                <a:solidFill>
                  <a:schemeClr val="accent1">
                    <a:lumMod val="75000"/>
                  </a:schemeClr>
                </a:solidFill>
              </a:rPr>
              <a:t>Contacting Dr Rachael Shaw</a:t>
            </a:r>
          </a:p>
        </p:txBody>
      </p:sp>
      <p:sp>
        <p:nvSpPr>
          <p:cNvPr id="3" name="Content Placeholder 2">
            <a:extLst>
              <a:ext uri="{FF2B5EF4-FFF2-40B4-BE49-F238E27FC236}">
                <a16:creationId xmlns:a16="http://schemas.microsoft.com/office/drawing/2014/main" id="{5AB91409-068B-61CD-517C-E3B754FFB260}"/>
              </a:ext>
            </a:extLst>
          </p:cNvPr>
          <p:cNvSpPr>
            <a:spLocks noGrp="1"/>
          </p:cNvSpPr>
          <p:nvPr>
            <p:ph idx="1"/>
          </p:nvPr>
        </p:nvSpPr>
        <p:spPr>
          <a:xfrm>
            <a:off x="551056" y="1527175"/>
            <a:ext cx="11135422" cy="3803650"/>
          </a:xfrm>
        </p:spPr>
        <p:txBody>
          <a:bodyPr>
            <a:normAutofit/>
          </a:bodyPr>
          <a:lstStyle/>
          <a:p>
            <a:pPr marL="0" indent="0" algn="just">
              <a:lnSpc>
                <a:spcPct val="100000"/>
              </a:lnSpc>
              <a:spcBef>
                <a:spcPts val="0"/>
              </a:spcBef>
              <a:buNone/>
            </a:pPr>
            <a:r>
              <a:rPr lang="en-GB" sz="2400" dirty="0">
                <a:effectLst/>
                <a:ea typeface="Times New Roman" panose="02020603050405020304" pitchFamily="18" charset="0"/>
              </a:rPr>
              <a:t>You are most welcome to contact Rachael Shaw to share the actions you subsequently take as a result of using this </a:t>
            </a:r>
            <a:r>
              <a:rPr lang="en-GB" sz="2400" dirty="0" err="1">
                <a:effectLst/>
                <a:ea typeface="Times New Roman" panose="02020603050405020304" pitchFamily="18" charset="0"/>
              </a:rPr>
              <a:t>powerpoint</a:t>
            </a:r>
            <a:r>
              <a:rPr lang="en-GB" sz="2400" dirty="0">
                <a:effectLst/>
                <a:ea typeface="Times New Roman" panose="02020603050405020304" pitchFamily="18" charset="0"/>
              </a:rPr>
              <a:t>, to answer any questions you may have, or to find out more information about the PhD study. </a:t>
            </a:r>
          </a:p>
          <a:p>
            <a:pPr marL="0" indent="0" algn="just">
              <a:lnSpc>
                <a:spcPct val="100000"/>
              </a:lnSpc>
              <a:spcBef>
                <a:spcPts val="0"/>
              </a:spcBef>
              <a:buNone/>
            </a:pPr>
            <a:endParaRPr lang="en-GB" sz="2400" dirty="0">
              <a:ea typeface="Times New Roman" panose="02020603050405020304" pitchFamily="18" charset="0"/>
            </a:endParaRPr>
          </a:p>
          <a:p>
            <a:pPr marL="0" indent="0" algn="just">
              <a:lnSpc>
                <a:spcPct val="100000"/>
              </a:lnSpc>
              <a:spcBef>
                <a:spcPts val="0"/>
              </a:spcBef>
              <a:buNone/>
            </a:pPr>
            <a:r>
              <a:rPr lang="en-GB" sz="2400" dirty="0">
                <a:effectLst/>
                <a:ea typeface="Times New Roman" panose="02020603050405020304" pitchFamily="18" charset="0"/>
              </a:rPr>
              <a:t>Rachael would also be interested to get feedback on this </a:t>
            </a:r>
            <a:r>
              <a:rPr lang="en-GB" sz="2400" dirty="0" err="1">
                <a:effectLst/>
                <a:ea typeface="Times New Roman" panose="02020603050405020304" pitchFamily="18" charset="0"/>
              </a:rPr>
              <a:t>powerpoint</a:t>
            </a:r>
            <a:r>
              <a:rPr lang="en-GB" sz="2400" dirty="0">
                <a:ea typeface="Times New Roman" panose="02020603050405020304" pitchFamily="18" charset="0"/>
              </a:rPr>
              <a:t>, and/or your thoughts about the whole subject matter.</a:t>
            </a:r>
            <a:endParaRPr lang="en-GB" sz="2400" dirty="0">
              <a:effectLst/>
              <a:ea typeface="Times New Roman" panose="02020603050405020304" pitchFamily="18" charset="0"/>
            </a:endParaRPr>
          </a:p>
          <a:p>
            <a:pPr marL="0" indent="0" algn="just">
              <a:lnSpc>
                <a:spcPct val="100000"/>
              </a:lnSpc>
              <a:spcBef>
                <a:spcPts val="0"/>
              </a:spcBef>
              <a:buNone/>
            </a:pPr>
            <a:endParaRPr lang="en-GB" sz="2400" dirty="0">
              <a:effectLst/>
              <a:ea typeface="Times New Roman" panose="02020603050405020304" pitchFamily="18" charset="0"/>
            </a:endParaRPr>
          </a:p>
          <a:p>
            <a:pPr marL="0" indent="0" algn="just">
              <a:lnSpc>
                <a:spcPct val="100000"/>
              </a:lnSpc>
              <a:spcBef>
                <a:spcPts val="0"/>
              </a:spcBef>
              <a:buNone/>
            </a:pPr>
            <a:r>
              <a:rPr lang="en-GB" sz="2400" dirty="0">
                <a:effectLst/>
                <a:ea typeface="Times New Roman" panose="02020603050405020304" pitchFamily="18" charset="0"/>
              </a:rPr>
              <a:t>Please email </a:t>
            </a:r>
            <a:r>
              <a:rPr lang="en-GB" sz="2400" u="sng" dirty="0">
                <a:solidFill>
                  <a:srgbClr val="0563C1"/>
                </a:solidFill>
                <a:effectLst/>
                <a:ea typeface="Times New Roman" panose="02020603050405020304" pitchFamily="18" charset="0"/>
                <a:hlinkClick r:id="rId3"/>
              </a:rPr>
              <a:t>rs@res-ed.co.uk</a:t>
            </a:r>
            <a:r>
              <a:rPr lang="en-GB" sz="2400" dirty="0">
                <a:effectLst/>
                <a:ea typeface="Times New Roman" panose="02020603050405020304" pitchFamily="18" charset="0"/>
              </a:rPr>
              <a:t>  or use Twitter/X </a:t>
            </a:r>
            <a:r>
              <a:rPr lang="en-GB" sz="2400" dirty="0">
                <a:solidFill>
                  <a:srgbClr val="4472C4"/>
                </a:solidFill>
                <a:effectLst/>
                <a:ea typeface="Times New Roman" panose="02020603050405020304" pitchFamily="18" charset="0"/>
              </a:rPr>
              <a:t>@RESED03 </a:t>
            </a:r>
          </a:p>
          <a:p>
            <a:pPr marL="0" indent="0" algn="just">
              <a:lnSpc>
                <a:spcPct val="100000"/>
              </a:lnSpc>
              <a:spcBef>
                <a:spcPts val="0"/>
              </a:spcBef>
              <a:buNone/>
            </a:pPr>
            <a:endParaRPr lang="en-GB" sz="2400" dirty="0">
              <a:solidFill>
                <a:srgbClr val="4472C4"/>
              </a:solidFill>
              <a:ea typeface="Times New Roman" panose="02020603050405020304" pitchFamily="18" charset="0"/>
            </a:endParaRPr>
          </a:p>
          <a:p>
            <a:pPr marL="0" indent="0" algn="just">
              <a:lnSpc>
                <a:spcPct val="100000"/>
              </a:lnSpc>
              <a:spcBef>
                <a:spcPts val="0"/>
              </a:spcBef>
              <a:buNone/>
            </a:pPr>
            <a:r>
              <a:rPr lang="en-GB" sz="2400" i="1" dirty="0">
                <a:effectLst/>
                <a:ea typeface="Times New Roman" panose="02020603050405020304" pitchFamily="18" charset="0"/>
              </a:rPr>
              <a:t>Please use #</a:t>
            </a:r>
            <a:r>
              <a:rPr lang="en-GB" sz="2400" i="1" dirty="0" err="1">
                <a:effectLst/>
                <a:ea typeface="Times New Roman" panose="02020603050405020304" pitchFamily="18" charset="0"/>
              </a:rPr>
              <a:t>nudgethegenderbox</a:t>
            </a:r>
            <a:endParaRPr lang="en-GB" sz="2400" i="1" dirty="0">
              <a:effectLst/>
              <a:ea typeface="Times New Roman" panose="02020603050405020304" pitchFamily="18" charset="0"/>
            </a:endParaRPr>
          </a:p>
          <a:p>
            <a:pPr marL="0" indent="0">
              <a:lnSpc>
                <a:spcPct val="100000"/>
              </a:lnSpc>
              <a:spcBef>
                <a:spcPts val="0"/>
              </a:spcBef>
              <a:buNone/>
            </a:pPr>
            <a:endParaRPr lang="en-US" sz="2400" dirty="0"/>
          </a:p>
        </p:txBody>
      </p:sp>
      <p:grpSp>
        <p:nvGrpSpPr>
          <p:cNvPr id="4" name="Group 3">
            <a:extLst>
              <a:ext uri="{FF2B5EF4-FFF2-40B4-BE49-F238E27FC236}">
                <a16:creationId xmlns:a16="http://schemas.microsoft.com/office/drawing/2014/main" id="{626554EC-7CE4-4010-7F25-2774727D01BC}"/>
              </a:ext>
            </a:extLst>
          </p:cNvPr>
          <p:cNvGrpSpPr/>
          <p:nvPr/>
        </p:nvGrpSpPr>
        <p:grpSpPr>
          <a:xfrm>
            <a:off x="9916476" y="5317172"/>
            <a:ext cx="1959927" cy="1226185"/>
            <a:chOff x="9959338" y="5469573"/>
            <a:chExt cx="1959927" cy="1226185"/>
          </a:xfrm>
        </p:grpSpPr>
        <p:pic>
          <p:nvPicPr>
            <p:cNvPr id="5" name="Picture 4" descr="A blue and green box with text&#10;&#10;Description automatically generated">
              <a:extLst>
                <a:ext uri="{FF2B5EF4-FFF2-40B4-BE49-F238E27FC236}">
                  <a16:creationId xmlns:a16="http://schemas.microsoft.com/office/drawing/2014/main" id="{3149EB94-8CC5-D451-C2F6-ECB632F948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59338" y="5469573"/>
              <a:ext cx="1823088" cy="1099185"/>
            </a:xfrm>
            <a:prstGeom prst="rect">
              <a:avLst/>
            </a:prstGeom>
          </p:spPr>
        </p:pic>
        <p:sp>
          <p:nvSpPr>
            <p:cNvPr id="6" name="Text Box 1">
              <a:extLst>
                <a:ext uri="{FF2B5EF4-FFF2-40B4-BE49-F238E27FC236}">
                  <a16:creationId xmlns:a16="http://schemas.microsoft.com/office/drawing/2014/main" id="{2F36E595-5C12-EB1B-1154-0D4DB50EF1AE}"/>
                </a:ext>
              </a:extLst>
            </p:cNvPr>
            <p:cNvSpPr txBox="1"/>
            <p:nvPr/>
          </p:nvSpPr>
          <p:spPr>
            <a:xfrm>
              <a:off x="11089955" y="6441758"/>
              <a:ext cx="829310" cy="2540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sym typeface="Symbol" pitchFamily="2" charset="2"/>
                </a:rPr>
                <a:t></a:t>
              </a:r>
              <a:r>
                <a:rPr lang="en-GB" sz="800" b="1" kern="100" dirty="0">
                  <a:solidFill>
                    <a:srgbClr val="808080"/>
                  </a:solidFill>
                  <a:effectLst/>
                  <a:latin typeface="Calibri" panose="020F0502020204030204" pitchFamily="34" charset="0"/>
                  <a:ea typeface="Calibri" panose="020F0502020204030204" pitchFamily="34" charset="0"/>
                  <a:cs typeface="Times New Roman" panose="02020603050405020304" pitchFamily="18" charset="0"/>
                </a:rPr>
                <a:t>2023 RES-Ed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9230241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A204E-DE79-1F35-618A-B2CE68F752C9}"/>
              </a:ext>
            </a:extLst>
          </p:cNvPr>
          <p:cNvSpPr>
            <a:spLocks noGrp="1"/>
          </p:cNvSpPr>
          <p:nvPr>
            <p:ph type="title"/>
          </p:nvPr>
        </p:nvSpPr>
        <p:spPr>
          <a:xfrm>
            <a:off x="838200" y="393701"/>
            <a:ext cx="10515600" cy="520700"/>
          </a:xfrm>
        </p:spPr>
        <p:txBody>
          <a:bodyPr>
            <a:normAutofit/>
          </a:bodyPr>
          <a:lstStyle/>
          <a:p>
            <a:r>
              <a:rPr lang="en-US" sz="2400" b="1" dirty="0"/>
              <a:t>References</a:t>
            </a:r>
          </a:p>
        </p:txBody>
      </p:sp>
      <p:sp>
        <p:nvSpPr>
          <p:cNvPr id="3" name="Content Placeholder 2">
            <a:extLst>
              <a:ext uri="{FF2B5EF4-FFF2-40B4-BE49-F238E27FC236}">
                <a16:creationId xmlns:a16="http://schemas.microsoft.com/office/drawing/2014/main" id="{6A3C12DF-58B3-0122-F6D5-23C85D15F1B7}"/>
              </a:ext>
            </a:extLst>
          </p:cNvPr>
          <p:cNvSpPr>
            <a:spLocks noGrp="1"/>
          </p:cNvSpPr>
          <p:nvPr>
            <p:ph idx="1"/>
          </p:nvPr>
        </p:nvSpPr>
        <p:spPr>
          <a:xfrm>
            <a:off x="450056" y="1085851"/>
            <a:ext cx="11291888" cy="4943474"/>
          </a:xfrm>
        </p:spPr>
        <p:txBody>
          <a:bodyPr>
            <a:noAutofit/>
          </a:bodyPr>
          <a:lstStyle/>
          <a:p>
            <a:pPr>
              <a:spcBef>
                <a:spcPts val="0"/>
              </a:spcBef>
            </a:pPr>
            <a:r>
              <a:rPr lang="en-GB" sz="1200" dirty="0">
                <a:effectLst/>
                <a:ea typeface="Times New Roman" panose="02020603050405020304" pitchFamily="18" charset="0"/>
              </a:rPr>
              <a:t>Baca Zinn, M., &amp; Thornton Dill, B. (1996). Theorizing difference from multiracial feminism. </a:t>
            </a:r>
            <a:r>
              <a:rPr lang="en-GB" sz="1200" i="1" dirty="0">
                <a:effectLst/>
                <a:ea typeface="Times New Roman" panose="02020603050405020304" pitchFamily="18" charset="0"/>
              </a:rPr>
              <a:t>Feminist Studies, (22), </a:t>
            </a:r>
            <a:r>
              <a:rPr lang="en-GB" sz="1200" dirty="0">
                <a:effectLst/>
                <a:ea typeface="Times New Roman" panose="02020603050405020304" pitchFamily="18" charset="0"/>
              </a:rPr>
              <a:t>321-333.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/10.2307/3178416 </a:t>
            </a:r>
          </a:p>
          <a:p>
            <a:pPr>
              <a:spcBef>
                <a:spcPts val="0"/>
              </a:spcBef>
            </a:pPr>
            <a:r>
              <a:rPr lang="en-GB" sz="1200" dirty="0">
                <a:effectLst/>
                <a:ea typeface="Times New Roman" panose="02020603050405020304" pitchFamily="18" charset="0"/>
              </a:rPr>
              <a:t>Bell, N.J., &amp; Carver, W. (1980). A re-evaluation of gender label effects: Expectant mothers’ responses to infants. </a:t>
            </a:r>
            <a:r>
              <a:rPr lang="en-GB" sz="1200" i="1" dirty="0">
                <a:effectLst/>
                <a:ea typeface="Times New Roman" panose="02020603050405020304" pitchFamily="18" charset="0"/>
              </a:rPr>
              <a:t>Child Development, 51</a:t>
            </a:r>
            <a:r>
              <a:rPr lang="en-GB" sz="1200" dirty="0">
                <a:effectLst/>
                <a:ea typeface="Times New Roman" panose="02020603050405020304" pitchFamily="18" charset="0"/>
              </a:rPr>
              <a:t>(3), 925-927.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/10.2307/1129489 </a:t>
            </a:r>
          </a:p>
          <a:p>
            <a:pPr>
              <a:spcBef>
                <a:spcPts val="0"/>
              </a:spcBef>
            </a:pPr>
            <a:r>
              <a:rPr lang="en-GB" sz="1200" dirty="0">
                <a:effectLst/>
                <a:latin typeface="TimesNewRomanPSMT"/>
                <a:ea typeface="Times New Roman" panose="02020603050405020304" pitchFamily="18" charset="0"/>
              </a:rPr>
              <a:t>Bian, L., Leslie, S., &amp; </a:t>
            </a:r>
            <a:r>
              <a:rPr lang="en-GB" sz="1200" dirty="0" err="1">
                <a:effectLst/>
                <a:latin typeface="TimesNewRomanPSMT"/>
                <a:ea typeface="Times New Roman" panose="02020603050405020304" pitchFamily="18" charset="0"/>
              </a:rPr>
              <a:t>Cimpian</a:t>
            </a:r>
            <a:r>
              <a:rPr lang="en-GB" sz="1200" dirty="0">
                <a:effectLst/>
                <a:latin typeface="TimesNewRomanPSMT"/>
                <a:ea typeface="Times New Roman" panose="02020603050405020304" pitchFamily="18" charset="0"/>
              </a:rPr>
              <a:t>, A. (2017) Gender stereotypes about intellectual ability emerge early and influence children’s interests. </a:t>
            </a:r>
            <a:r>
              <a:rPr lang="en-GB" sz="1200" i="1" dirty="0">
                <a:effectLst/>
                <a:latin typeface="TimesNewRomanPS"/>
                <a:ea typeface="Times New Roman" panose="02020603050405020304" pitchFamily="18" charset="0"/>
              </a:rPr>
              <a:t>Science, 355</a:t>
            </a:r>
            <a:r>
              <a:rPr lang="en-GB" sz="1200" dirty="0">
                <a:effectLst/>
                <a:latin typeface="TimesNewRomanPSMT"/>
                <a:ea typeface="Times New Roman" panose="02020603050405020304" pitchFamily="18" charset="0"/>
              </a:rPr>
              <a:t>(6323), 389-381. https://</a:t>
            </a:r>
            <a:r>
              <a:rPr lang="en-GB" sz="1200" dirty="0" err="1">
                <a:effectLst/>
                <a:latin typeface="TimesNewRomanPSMT"/>
                <a:ea typeface="Times New Roman" panose="02020603050405020304" pitchFamily="18" charset="0"/>
              </a:rPr>
              <a:t>doi.org</a:t>
            </a:r>
            <a:r>
              <a:rPr lang="en-GB" sz="1200" dirty="0">
                <a:effectLst/>
                <a:latin typeface="TimesNewRomanPSMT"/>
                <a:ea typeface="Times New Roman" panose="02020603050405020304" pitchFamily="18" charset="0"/>
              </a:rPr>
              <a:t>/10.1126/science.aah6524 </a:t>
            </a:r>
            <a:endParaRPr lang="en-GB" sz="1200" dirty="0">
              <a:effectLst/>
              <a:latin typeface="Times New Roman" panose="02020603050405020304" pitchFamily="18" charset="0"/>
              <a:ea typeface="Times New Roman" panose="02020603050405020304" pitchFamily="18" charset="0"/>
            </a:endParaRPr>
          </a:p>
          <a:p>
            <a:pPr>
              <a:spcBef>
                <a:spcPts val="0"/>
              </a:spcBef>
            </a:pPr>
            <a:r>
              <a:rPr lang="en-GB" sz="1200" dirty="0">
                <a:effectLst/>
                <a:ea typeface="Times New Roman" panose="02020603050405020304" pitchFamily="18" charset="0"/>
              </a:rPr>
              <a:t>Block, J.H. (1983). Differential premises arising from differential socialisation of the sexes: some conjectures. </a:t>
            </a:r>
            <a:r>
              <a:rPr lang="en-GB" sz="1200" i="1" dirty="0">
                <a:effectLst/>
                <a:ea typeface="Times New Roman" panose="02020603050405020304" pitchFamily="18" charset="0"/>
              </a:rPr>
              <a:t>Child Development, 54</a:t>
            </a:r>
            <a:r>
              <a:rPr lang="en-GB" sz="1200" dirty="0">
                <a:effectLst/>
                <a:ea typeface="Times New Roman" panose="02020603050405020304" pitchFamily="18" charset="0"/>
              </a:rPr>
              <a:t>(6)</a:t>
            </a:r>
            <a:r>
              <a:rPr lang="en-GB" sz="1200" i="1" dirty="0">
                <a:effectLst/>
                <a:ea typeface="Times New Roman" panose="02020603050405020304" pitchFamily="18" charset="0"/>
              </a:rPr>
              <a:t>, </a:t>
            </a:r>
            <a:r>
              <a:rPr lang="en-GB" sz="1200" dirty="0">
                <a:effectLst/>
                <a:ea typeface="Times New Roman" panose="02020603050405020304" pitchFamily="18" charset="0"/>
              </a:rPr>
              <a:t>1335-1354. https://</a:t>
            </a:r>
            <a:r>
              <a:rPr lang="en-GB" sz="1200" dirty="0" err="1">
                <a:effectLst/>
                <a:ea typeface="Times New Roman" panose="02020603050405020304" pitchFamily="18" charset="0"/>
              </a:rPr>
              <a:t>www.ncbi.nlm.nih.gov</a:t>
            </a:r>
            <a:r>
              <a:rPr lang="en-GB" sz="1200" dirty="0">
                <a:effectLst/>
                <a:ea typeface="Times New Roman" panose="02020603050405020304" pitchFamily="18" charset="0"/>
              </a:rPr>
              <a:t>/</a:t>
            </a:r>
            <a:r>
              <a:rPr lang="en-GB" sz="1200" dirty="0" err="1">
                <a:effectLst/>
                <a:ea typeface="Times New Roman" panose="02020603050405020304" pitchFamily="18" charset="0"/>
              </a:rPr>
              <a:t>pubmed</a:t>
            </a:r>
            <a:r>
              <a:rPr lang="en-GB" sz="1200" dirty="0">
                <a:effectLst/>
                <a:ea typeface="Times New Roman" panose="02020603050405020304" pitchFamily="18" charset="0"/>
              </a:rPr>
              <a:t>/6661940 </a:t>
            </a:r>
          </a:p>
          <a:p>
            <a:pPr>
              <a:spcBef>
                <a:spcPts val="0"/>
              </a:spcBef>
            </a:pPr>
            <a:r>
              <a:rPr lang="en-GB" sz="1200" dirty="0">
                <a:solidFill>
                  <a:srgbClr val="000000"/>
                </a:solidFill>
                <a:effectLst/>
                <a:ea typeface="Times New Roman" panose="02020603050405020304" pitchFamily="18" charset="0"/>
              </a:rPr>
              <a:t>Blumberg, R.L. (2014). </a:t>
            </a:r>
            <a:r>
              <a:rPr lang="en-GB" sz="1200" i="1" dirty="0">
                <a:solidFill>
                  <a:srgbClr val="000000"/>
                </a:solidFill>
                <a:effectLst/>
                <a:ea typeface="Times New Roman" panose="02020603050405020304" pitchFamily="18" charset="0"/>
              </a:rPr>
              <a:t>Eliminating gender bias in textbooks: Pushing for policy reforms that promote gender equity in education. </a:t>
            </a:r>
            <a:r>
              <a:rPr lang="en-GB" sz="1200" dirty="0">
                <a:solidFill>
                  <a:srgbClr val="000000"/>
                </a:solidFill>
                <a:effectLst/>
                <a:ea typeface="Times New Roman" panose="02020603050405020304" pitchFamily="18" charset="0"/>
              </a:rPr>
              <a:t>https://</a:t>
            </a:r>
            <a:r>
              <a:rPr lang="en-GB" sz="1200" dirty="0" err="1">
                <a:solidFill>
                  <a:srgbClr val="000000"/>
                </a:solidFill>
                <a:effectLst/>
                <a:ea typeface="Times New Roman" panose="02020603050405020304" pitchFamily="18" charset="0"/>
              </a:rPr>
              <a:t>unesdoc.unesco.org</a:t>
            </a:r>
            <a:r>
              <a:rPr lang="en-GB" sz="1200" dirty="0">
                <a:solidFill>
                  <a:srgbClr val="000000"/>
                </a:solidFill>
                <a:effectLst/>
                <a:ea typeface="Times New Roman" panose="02020603050405020304" pitchFamily="18" charset="0"/>
              </a:rPr>
              <a:t>/ark:/48223/pf0000232452</a:t>
            </a:r>
            <a:endParaRPr lang="en-GB" sz="1200" dirty="0">
              <a:effectLst/>
              <a:ea typeface="Times New Roman" panose="02020603050405020304" pitchFamily="18" charset="0"/>
            </a:endParaRPr>
          </a:p>
          <a:p>
            <a:pPr>
              <a:spcBef>
                <a:spcPts val="0"/>
              </a:spcBef>
            </a:pPr>
            <a:r>
              <a:rPr lang="en-GB" sz="1200" dirty="0">
                <a:effectLst/>
                <a:ea typeface="Times New Roman" panose="02020603050405020304" pitchFamily="18" charset="0"/>
              </a:rPr>
              <a:t>Browning, F. (2017). </a:t>
            </a:r>
            <a:r>
              <a:rPr lang="en-GB" sz="1200" i="1" dirty="0">
                <a:effectLst/>
                <a:ea typeface="Times New Roman" panose="02020603050405020304" pitchFamily="18" charset="0"/>
              </a:rPr>
              <a:t>The fate of gender. Nature, nurture and the human future. </a:t>
            </a:r>
            <a:r>
              <a:rPr lang="en-GB" sz="1200" dirty="0">
                <a:effectLst/>
                <a:ea typeface="Times New Roman" panose="02020603050405020304" pitchFamily="18" charset="0"/>
              </a:rPr>
              <a:t>Bloomsbury Publication. </a:t>
            </a:r>
          </a:p>
          <a:p>
            <a:pPr>
              <a:spcBef>
                <a:spcPts val="0"/>
              </a:spcBef>
            </a:pPr>
            <a:r>
              <a:rPr lang="en-GB" sz="1200" dirty="0">
                <a:effectLst/>
                <a:ea typeface="Times New Roman" panose="02020603050405020304" pitchFamily="18" charset="0"/>
              </a:rPr>
              <a:t>Caldwell, E.F., &amp; Wilbraham, S. (2018). Hairdressing in space: depiction of gender in science books for children. </a:t>
            </a:r>
            <a:r>
              <a:rPr lang="en-GB" sz="1200" i="1" dirty="0">
                <a:effectLst/>
                <a:ea typeface="Times New Roman" panose="02020603050405020304" pitchFamily="18" charset="0"/>
              </a:rPr>
              <a:t>Journal of Science and Popular Culture. </a:t>
            </a:r>
            <a:r>
              <a:rPr lang="en-GB" sz="1200" dirty="0">
                <a:effectLst/>
                <a:ea typeface="Times New Roman" panose="02020603050405020304" pitchFamily="18" charset="0"/>
              </a:rPr>
              <a:t>https://</a:t>
            </a:r>
            <a:r>
              <a:rPr lang="en-GB" sz="1200" dirty="0" err="1">
                <a:effectLst/>
                <a:ea typeface="Times New Roman" panose="02020603050405020304" pitchFamily="18" charset="0"/>
              </a:rPr>
              <a:t>eprints.lancs.ac.uk</a:t>
            </a:r>
            <a:r>
              <a:rPr lang="en-GB" sz="1200" dirty="0">
                <a:effectLst/>
                <a:ea typeface="Times New Roman" panose="02020603050405020304" pitchFamily="18" charset="0"/>
              </a:rPr>
              <a:t>/id/</a:t>
            </a:r>
            <a:r>
              <a:rPr lang="en-GB" sz="1200" dirty="0" err="1">
                <a:effectLst/>
                <a:ea typeface="Times New Roman" panose="02020603050405020304" pitchFamily="18" charset="0"/>
              </a:rPr>
              <a:t>eprint</a:t>
            </a:r>
            <a:r>
              <a:rPr lang="en-GB" sz="1200" dirty="0">
                <a:effectLst/>
                <a:ea typeface="Times New Roman" panose="02020603050405020304" pitchFamily="18" charset="0"/>
              </a:rPr>
              <a:t>/127796/1/Hairdressing_FINAL_23_6_17_ </a:t>
            </a:r>
            <a:r>
              <a:rPr lang="en-GB" sz="1200" dirty="0" err="1">
                <a:effectLst/>
                <a:ea typeface="Times New Roman" panose="02020603050405020304" pitchFamily="18" charset="0"/>
              </a:rPr>
              <a:t>clean_for_repos.pdf</a:t>
            </a:r>
            <a:r>
              <a:rPr lang="en-GB" sz="1200" dirty="0">
                <a:effectLst/>
                <a:ea typeface="Times New Roman" panose="02020603050405020304" pitchFamily="18" charset="0"/>
              </a:rPr>
              <a:t> </a:t>
            </a:r>
          </a:p>
          <a:p>
            <a:pPr>
              <a:spcBef>
                <a:spcPts val="0"/>
              </a:spcBef>
            </a:pPr>
            <a:r>
              <a:rPr lang="en-GB" sz="1200" dirty="0">
                <a:effectLst/>
                <a:ea typeface="Times New Roman" panose="02020603050405020304" pitchFamily="18" charset="0"/>
              </a:rPr>
              <a:t>Centre for Literacy in Primary Education (CLPE) (2019). </a:t>
            </a:r>
            <a:r>
              <a:rPr lang="en-GB" sz="1200" i="1" dirty="0">
                <a:effectLst/>
                <a:ea typeface="Times New Roman" panose="02020603050405020304" pitchFamily="18" charset="0"/>
              </a:rPr>
              <a:t>Reflecting realities. Survey of ethnic representation within UK children’s Literature 2019. </a:t>
            </a:r>
            <a:r>
              <a:rPr lang="en-GB" sz="1200" dirty="0">
                <a:effectLst/>
                <a:ea typeface="Times New Roman" panose="02020603050405020304" pitchFamily="18" charset="0"/>
              </a:rPr>
              <a:t>https://</a:t>
            </a:r>
            <a:r>
              <a:rPr lang="en-GB" sz="1200" dirty="0" err="1">
                <a:effectLst/>
                <a:ea typeface="Times New Roman" panose="02020603050405020304" pitchFamily="18" charset="0"/>
              </a:rPr>
              <a:t>clpe.org.uk</a:t>
            </a:r>
            <a:r>
              <a:rPr lang="en-GB" sz="1200" dirty="0">
                <a:effectLst/>
                <a:ea typeface="Times New Roman" panose="02020603050405020304" pitchFamily="18" charset="0"/>
              </a:rPr>
              <a:t>/research/</a:t>
            </a:r>
            <a:r>
              <a:rPr lang="en-GB" sz="1200" dirty="0" err="1">
                <a:effectLst/>
                <a:ea typeface="Times New Roman" panose="02020603050405020304" pitchFamily="18" charset="0"/>
              </a:rPr>
              <a:t>clpe</a:t>
            </a:r>
            <a:r>
              <a:rPr lang="en-GB" sz="1200" dirty="0">
                <a:effectLst/>
                <a:ea typeface="Times New Roman" panose="02020603050405020304" pitchFamily="18" charset="0"/>
              </a:rPr>
              <a:t>-reflecting-realities-survey-ethnic- representation-within-</a:t>
            </a:r>
            <a:r>
              <a:rPr lang="en-GB" sz="1200" dirty="0" err="1">
                <a:effectLst/>
                <a:ea typeface="Times New Roman" panose="02020603050405020304" pitchFamily="18" charset="0"/>
              </a:rPr>
              <a:t>uk</a:t>
            </a:r>
            <a:r>
              <a:rPr lang="en-GB" sz="1200" dirty="0">
                <a:effectLst/>
                <a:ea typeface="Times New Roman" panose="02020603050405020304" pitchFamily="18" charset="0"/>
              </a:rPr>
              <a:t>-</a:t>
            </a:r>
            <a:r>
              <a:rPr lang="en-GB" sz="1200" dirty="0" err="1">
                <a:effectLst/>
                <a:ea typeface="Times New Roman" panose="02020603050405020304" pitchFamily="18" charset="0"/>
              </a:rPr>
              <a:t>childrens</a:t>
            </a:r>
            <a:r>
              <a:rPr lang="en-GB" sz="1200" dirty="0">
                <a:effectLst/>
                <a:ea typeface="Times New Roman" panose="02020603050405020304" pitchFamily="18" charset="0"/>
              </a:rPr>
              <a:t>-literature </a:t>
            </a:r>
            <a:endParaRPr lang="en-GB" sz="1200" dirty="0">
              <a:solidFill>
                <a:srgbClr val="191919"/>
              </a:solidFill>
              <a:effectLst/>
              <a:ea typeface="Times New Roman" panose="02020603050405020304" pitchFamily="18" charset="0"/>
            </a:endParaRPr>
          </a:p>
          <a:p>
            <a:pPr>
              <a:spcBef>
                <a:spcPts val="0"/>
              </a:spcBef>
            </a:pPr>
            <a:r>
              <a:rPr lang="en-GB" sz="1200" dirty="0">
                <a:effectLst/>
                <a:latin typeface="TimesNewRomanPSMT"/>
                <a:ea typeface="Times New Roman" panose="02020603050405020304" pitchFamily="18" charset="0"/>
              </a:rPr>
              <a:t>Chambers, N., </a:t>
            </a:r>
            <a:r>
              <a:rPr lang="en-GB" sz="1200" dirty="0" err="1">
                <a:effectLst/>
                <a:latin typeface="TimesNewRomanPSMT"/>
                <a:ea typeface="Times New Roman" panose="02020603050405020304" pitchFamily="18" charset="0"/>
              </a:rPr>
              <a:t>Kashefpakdel</a:t>
            </a:r>
            <a:r>
              <a:rPr lang="en-GB" sz="1200" dirty="0">
                <a:effectLst/>
                <a:latin typeface="TimesNewRomanPSMT"/>
                <a:ea typeface="Times New Roman" panose="02020603050405020304" pitchFamily="18" charset="0"/>
              </a:rPr>
              <a:t>, E.T., </a:t>
            </a:r>
            <a:r>
              <a:rPr lang="en-GB" sz="1200" dirty="0" err="1">
                <a:effectLst/>
                <a:latin typeface="TimesNewRomanPSMT"/>
                <a:ea typeface="Times New Roman" panose="02020603050405020304" pitchFamily="18" charset="0"/>
              </a:rPr>
              <a:t>Rehill</a:t>
            </a:r>
            <a:r>
              <a:rPr lang="en-GB" sz="1200" dirty="0">
                <a:effectLst/>
                <a:latin typeface="TimesNewRomanPSMT"/>
                <a:ea typeface="Times New Roman" panose="02020603050405020304" pitchFamily="18" charset="0"/>
              </a:rPr>
              <a:t>, J., &amp; Percy, C. (2018). </a:t>
            </a:r>
            <a:r>
              <a:rPr lang="en-GB" sz="1200" i="1" dirty="0">
                <a:effectLst/>
                <a:latin typeface="TimesNewRomanPS"/>
                <a:ea typeface="Times New Roman" panose="02020603050405020304" pitchFamily="18" charset="0"/>
              </a:rPr>
              <a:t>Drawing the future: Exploring the career aspirations of primary school children from around the world. </a:t>
            </a:r>
            <a:r>
              <a:rPr lang="en-GB" sz="1200" dirty="0">
                <a:effectLst/>
                <a:latin typeface="TimesNewRomanPSMT"/>
                <a:ea typeface="Times New Roman" panose="02020603050405020304" pitchFamily="18" charset="0"/>
              </a:rPr>
              <a:t>Education and Employers. </a:t>
            </a:r>
          </a:p>
          <a:p>
            <a:pPr>
              <a:spcBef>
                <a:spcPts val="0"/>
              </a:spcBef>
            </a:pPr>
            <a:r>
              <a:rPr lang="en-GB" sz="1200" dirty="0">
                <a:effectLst/>
                <a:latin typeface="TimesNewRomanPSMT"/>
                <a:ea typeface="Times New Roman" panose="02020603050405020304" pitchFamily="18" charset="0"/>
              </a:rPr>
              <a:t>Curran, F.C. &amp; Kellogg, A.T. (2016). Understanding science achievement gaps by race/ethnicity and gender in kindergarten and first grade. </a:t>
            </a:r>
            <a:r>
              <a:rPr lang="en-GB" sz="1200" i="1" dirty="0">
                <a:effectLst/>
                <a:latin typeface="TimesNewRomanPS"/>
                <a:ea typeface="Times New Roman" panose="02020603050405020304" pitchFamily="18" charset="0"/>
              </a:rPr>
              <a:t>Educational Researcher, 45(</a:t>
            </a:r>
            <a:r>
              <a:rPr lang="en-GB" sz="1200" dirty="0">
                <a:effectLst/>
                <a:latin typeface="TimesNewRomanPSMT"/>
                <a:ea typeface="Times New Roman" panose="02020603050405020304" pitchFamily="18" charset="0"/>
              </a:rPr>
              <a:t>5), 273-282. https://</a:t>
            </a:r>
            <a:r>
              <a:rPr lang="en-GB" sz="1200" dirty="0" err="1">
                <a:effectLst/>
                <a:latin typeface="TimesNewRomanPSMT"/>
                <a:ea typeface="Times New Roman" panose="02020603050405020304" pitchFamily="18" charset="0"/>
              </a:rPr>
              <a:t>doi.org</a:t>
            </a:r>
            <a:r>
              <a:rPr lang="en-GB" sz="1200" dirty="0">
                <a:effectLst/>
                <a:latin typeface="TimesNewRomanPSMT"/>
                <a:ea typeface="Times New Roman" panose="02020603050405020304" pitchFamily="18" charset="0"/>
              </a:rPr>
              <a:t>/10.3102/0013189X16656611 </a:t>
            </a:r>
            <a:endParaRPr lang="en-GB" sz="1200" dirty="0">
              <a:solidFill>
                <a:srgbClr val="191919"/>
              </a:solidFill>
              <a:effectLst/>
              <a:ea typeface="Times New Roman" panose="02020603050405020304" pitchFamily="18" charset="0"/>
            </a:endParaRPr>
          </a:p>
          <a:p>
            <a:pPr>
              <a:spcBef>
                <a:spcPts val="0"/>
              </a:spcBef>
            </a:pPr>
            <a:r>
              <a:rPr lang="en-GB" sz="1200" dirty="0">
                <a:effectLst/>
                <a:latin typeface="Times New Roman" panose="02020603050405020304" pitchFamily="18" charset="0"/>
                <a:ea typeface="Times New Roman" panose="02020603050405020304" pitchFamily="18" charset="0"/>
              </a:rPr>
              <a:t>Damgaard, M.T., &amp; Nielsen, H.S. (2018). Nudging in education. </a:t>
            </a:r>
            <a:r>
              <a:rPr lang="en-GB" sz="1200" i="1" dirty="0">
                <a:effectLst/>
                <a:latin typeface="Times New Roman" panose="02020603050405020304" pitchFamily="18" charset="0"/>
                <a:ea typeface="Times New Roman" panose="02020603050405020304" pitchFamily="18" charset="0"/>
              </a:rPr>
              <a:t>Economics of Education Review, 64</a:t>
            </a:r>
            <a:r>
              <a:rPr lang="en-GB" sz="1200" dirty="0">
                <a:effectLst/>
                <a:latin typeface="Times New Roman" panose="02020603050405020304" pitchFamily="18" charset="0"/>
                <a:ea typeface="Times New Roman" panose="02020603050405020304" pitchFamily="18" charset="0"/>
              </a:rPr>
              <a:t>(C). 313-342. https://</a:t>
            </a:r>
            <a:r>
              <a:rPr lang="en-GB" sz="1200" dirty="0" err="1">
                <a:effectLst/>
                <a:latin typeface="Times New Roman" panose="02020603050405020304" pitchFamily="18" charset="0"/>
                <a:ea typeface="Times New Roman" panose="02020603050405020304" pitchFamily="18" charset="0"/>
              </a:rPr>
              <a:t>doi.org</a:t>
            </a:r>
            <a:r>
              <a:rPr lang="en-GB" sz="1200" dirty="0">
                <a:effectLst/>
                <a:latin typeface="Times New Roman" panose="02020603050405020304" pitchFamily="18" charset="0"/>
                <a:ea typeface="Times New Roman" panose="02020603050405020304" pitchFamily="18" charset="0"/>
              </a:rPr>
              <a:t>/10.1016/j.econedurev.2018.03.008 </a:t>
            </a:r>
            <a:endParaRPr lang="en-GB" sz="1200" dirty="0">
              <a:effectLst/>
              <a:latin typeface="TimesNewRomanPSMT"/>
              <a:ea typeface="Times New Roman" panose="02020603050405020304" pitchFamily="18" charset="0"/>
            </a:endParaRPr>
          </a:p>
          <a:p>
            <a:pPr>
              <a:spcBef>
                <a:spcPts val="0"/>
              </a:spcBef>
            </a:pPr>
            <a:r>
              <a:rPr lang="en-GB" sz="1200" dirty="0">
                <a:effectLst/>
                <a:latin typeface="TimesNewRomanPSMT"/>
                <a:ea typeface="Times New Roman" panose="02020603050405020304" pitchFamily="18" charset="0"/>
              </a:rPr>
              <a:t>Davenport, C., Dele-Ajayi, O., </a:t>
            </a:r>
            <a:r>
              <a:rPr lang="en-GB" sz="1200" dirty="0" err="1">
                <a:effectLst/>
                <a:latin typeface="TimesNewRomanPSMT"/>
                <a:ea typeface="Times New Roman" panose="02020603050405020304" pitchFamily="18" charset="0"/>
              </a:rPr>
              <a:t>Emembolu</a:t>
            </a:r>
            <a:r>
              <a:rPr lang="en-GB" sz="1200" dirty="0">
                <a:effectLst/>
                <a:latin typeface="TimesNewRomanPSMT"/>
                <a:ea typeface="Times New Roman" panose="02020603050405020304" pitchFamily="18" charset="0"/>
              </a:rPr>
              <a:t>, I., Morton, R., </a:t>
            </a:r>
            <a:r>
              <a:rPr lang="en-GB" sz="1200" dirty="0" err="1">
                <a:effectLst/>
                <a:latin typeface="TimesNewRomanPSMT"/>
                <a:ea typeface="Times New Roman" panose="02020603050405020304" pitchFamily="18" charset="0"/>
              </a:rPr>
              <a:t>Padwick</a:t>
            </a:r>
            <a:r>
              <a:rPr lang="en-GB" sz="1200" dirty="0">
                <a:effectLst/>
                <a:latin typeface="TimesNewRomanPSMT"/>
                <a:ea typeface="Times New Roman" panose="02020603050405020304" pitchFamily="18" charset="0"/>
              </a:rPr>
              <a:t>, A., </a:t>
            </a:r>
            <a:r>
              <a:rPr lang="en-GB" sz="1200" dirty="0" err="1">
                <a:effectLst/>
                <a:latin typeface="TimesNewRomanPSMT"/>
                <a:ea typeface="Times New Roman" panose="02020603050405020304" pitchFamily="18" charset="0"/>
              </a:rPr>
              <a:t>Portas</a:t>
            </a:r>
            <a:r>
              <a:rPr lang="en-GB" sz="1200" dirty="0">
                <a:effectLst/>
                <a:latin typeface="TimesNewRomanPSMT"/>
                <a:ea typeface="Times New Roman" panose="02020603050405020304" pitchFamily="18" charset="0"/>
              </a:rPr>
              <a:t>, A., Sanderson, J., </a:t>
            </a:r>
            <a:r>
              <a:rPr lang="en-GB" sz="1200" dirty="0" err="1">
                <a:effectLst/>
                <a:latin typeface="TimesNewRomanPSMT"/>
                <a:ea typeface="Times New Roman" panose="02020603050405020304" pitchFamily="18" charset="0"/>
              </a:rPr>
              <a:t>Shimwell</a:t>
            </a:r>
            <a:r>
              <a:rPr lang="en-GB" sz="1200" dirty="0">
                <a:effectLst/>
                <a:latin typeface="TimesNewRomanPSMT"/>
                <a:ea typeface="Times New Roman" panose="02020603050405020304" pitchFamily="18" charset="0"/>
              </a:rPr>
              <a:t>, J., Stonehouse, J., Strachan, R., Wake, L., Wells, G., &amp; Woodward, J. (2021). A theory of change for improving children’s perceptions, aspirations and uptake of STEM careers. </a:t>
            </a:r>
            <a:r>
              <a:rPr lang="en-GB" sz="1200" i="1" dirty="0">
                <a:effectLst/>
                <a:latin typeface="TimesNewRomanPS"/>
                <a:ea typeface="Times New Roman" panose="02020603050405020304" pitchFamily="18" charset="0"/>
              </a:rPr>
              <a:t>Research in Science Education, 51</a:t>
            </a:r>
            <a:r>
              <a:rPr lang="en-GB" sz="1200" dirty="0">
                <a:effectLst/>
                <a:latin typeface="TimesNewRomanPSMT"/>
                <a:ea typeface="Times New Roman" panose="02020603050405020304" pitchFamily="18" charset="0"/>
              </a:rPr>
              <a:t>. 997-1101. https://</a:t>
            </a:r>
            <a:r>
              <a:rPr lang="en-GB" sz="1200" dirty="0" err="1">
                <a:effectLst/>
                <a:latin typeface="TimesNewRomanPSMT"/>
                <a:ea typeface="Times New Roman" panose="02020603050405020304" pitchFamily="18" charset="0"/>
              </a:rPr>
              <a:t>doi.org</a:t>
            </a:r>
            <a:r>
              <a:rPr lang="en-GB" sz="1200" dirty="0">
                <a:effectLst/>
                <a:latin typeface="TimesNewRomanPSMT"/>
                <a:ea typeface="Times New Roman" panose="02020603050405020304" pitchFamily="18" charset="0"/>
              </a:rPr>
              <a:t>/10.1007/s11165-019-09909-6 </a:t>
            </a:r>
            <a:endParaRPr lang="en-GB" sz="1200" dirty="0">
              <a:solidFill>
                <a:srgbClr val="191919"/>
              </a:solidFill>
              <a:effectLst/>
              <a:ea typeface="Times New Roman" panose="02020603050405020304" pitchFamily="18" charset="0"/>
            </a:endParaRPr>
          </a:p>
          <a:p>
            <a:pPr>
              <a:spcBef>
                <a:spcPts val="0"/>
              </a:spcBef>
            </a:pPr>
            <a:r>
              <a:rPr lang="en-GB" sz="1200" dirty="0">
                <a:solidFill>
                  <a:srgbClr val="191919"/>
                </a:solidFill>
                <a:effectLst/>
                <a:ea typeface="Times New Roman" panose="02020603050405020304" pitchFamily="18" charset="0"/>
              </a:rPr>
              <a:t>Dembroff, R. (2020). Beyond Binary: Genderqueer as Critical Gender Kind. </a:t>
            </a:r>
            <a:r>
              <a:rPr lang="en-GB" sz="1200" i="1" dirty="0">
                <a:solidFill>
                  <a:srgbClr val="191919"/>
                </a:solidFill>
                <a:effectLst/>
                <a:ea typeface="Times New Roman" panose="02020603050405020304" pitchFamily="18" charset="0"/>
              </a:rPr>
              <a:t>Philosopher’s  Imprint</a:t>
            </a:r>
            <a:r>
              <a:rPr lang="en-GB" sz="1200" dirty="0">
                <a:solidFill>
                  <a:srgbClr val="191919"/>
                </a:solidFill>
                <a:effectLst/>
                <a:ea typeface="Times New Roman" panose="02020603050405020304" pitchFamily="18" charset="0"/>
              </a:rPr>
              <a:t>, </a:t>
            </a:r>
            <a:r>
              <a:rPr lang="en-GB" sz="1200" i="1" dirty="0">
                <a:solidFill>
                  <a:srgbClr val="191919"/>
                </a:solidFill>
                <a:effectLst/>
                <a:ea typeface="Times New Roman" panose="02020603050405020304" pitchFamily="18" charset="0"/>
              </a:rPr>
              <a:t>20</a:t>
            </a:r>
            <a:r>
              <a:rPr lang="en-GB" sz="1200" dirty="0">
                <a:solidFill>
                  <a:srgbClr val="191919"/>
                </a:solidFill>
                <a:effectLst/>
                <a:ea typeface="Times New Roman" panose="02020603050405020304" pitchFamily="18" charset="0"/>
              </a:rPr>
              <a:t>, 1–23. </a:t>
            </a:r>
            <a:r>
              <a:rPr lang="en-GB" sz="1200" dirty="0" err="1">
                <a:solidFill>
                  <a:srgbClr val="191919"/>
                </a:solidFill>
                <a:effectLst/>
                <a:ea typeface="Times New Roman" panose="02020603050405020304" pitchFamily="18" charset="0"/>
              </a:rPr>
              <a:t>https:www.philosophersimprint.org</a:t>
            </a:r>
            <a:r>
              <a:rPr lang="en-GB" sz="1200" dirty="0">
                <a:solidFill>
                  <a:srgbClr val="191919"/>
                </a:solidFill>
                <a:effectLst/>
                <a:ea typeface="Times New Roman" panose="02020603050405020304" pitchFamily="18" charset="0"/>
              </a:rPr>
              <a:t>/020009 </a:t>
            </a:r>
            <a:endParaRPr lang="en-GB" sz="1200" dirty="0">
              <a:effectLst/>
              <a:ea typeface="Times New Roman" panose="02020603050405020304" pitchFamily="18" charset="0"/>
            </a:endParaRPr>
          </a:p>
          <a:p>
            <a:pPr>
              <a:lnSpc>
                <a:spcPct val="100000"/>
              </a:lnSpc>
              <a:spcBef>
                <a:spcPts val="0"/>
              </a:spcBef>
            </a:pPr>
            <a:r>
              <a:rPr lang="en-GB" sz="1200" dirty="0">
                <a:effectLst/>
                <a:ea typeface="Times New Roman" panose="02020603050405020304" pitchFamily="18" charset="0"/>
              </a:rPr>
              <a:t>Eccles, J., &amp; Fredericks, J. (2005). Family socialisation, gender and sport motivation and involvement. </a:t>
            </a:r>
            <a:r>
              <a:rPr lang="en-GB" sz="1200" i="1" dirty="0">
                <a:effectLst/>
                <a:ea typeface="Times New Roman" panose="02020603050405020304" pitchFamily="18" charset="0"/>
              </a:rPr>
              <a:t>Journal of Sport and Exercise Psychology, 27</a:t>
            </a:r>
            <a:r>
              <a:rPr lang="en-GB" sz="1200" dirty="0">
                <a:effectLst/>
                <a:ea typeface="Times New Roman" panose="02020603050405020304" pitchFamily="18" charset="0"/>
              </a:rPr>
              <a:t>(1),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/10.1123/jsep.27.1.3 </a:t>
            </a:r>
          </a:p>
          <a:p>
            <a:pPr>
              <a:lnSpc>
                <a:spcPct val="100000"/>
              </a:lnSpc>
              <a:spcBef>
                <a:spcPts val="0"/>
              </a:spcBef>
            </a:pPr>
            <a:r>
              <a:rPr lang="en-GB" sz="1200" dirty="0">
                <a:effectLst/>
                <a:latin typeface="TimesNewRomanPSMT"/>
                <a:ea typeface="Times New Roman" panose="02020603050405020304" pitchFamily="18" charset="0"/>
              </a:rPr>
              <a:t>Fawcett Society, (2020). </a:t>
            </a:r>
            <a:r>
              <a:rPr lang="en-GB" sz="1200" i="1" dirty="0">
                <a:effectLst/>
                <a:latin typeface="TimesNewRomanPS"/>
                <a:ea typeface="Times New Roman" panose="02020603050405020304" pitchFamily="18" charset="0"/>
              </a:rPr>
              <a:t>Unlimited potential. Report of the commission on gender stereotypes in early childhood. </a:t>
            </a:r>
            <a:r>
              <a:rPr lang="en-GB" sz="1200" dirty="0">
                <a:effectLst/>
                <a:latin typeface="TimesNewRomanPSMT"/>
                <a:ea typeface="Times New Roman" panose="02020603050405020304" pitchFamily="18" charset="0"/>
              </a:rPr>
              <a:t>https://</a:t>
            </a:r>
            <a:r>
              <a:rPr lang="en-GB" sz="1200" dirty="0" err="1">
                <a:effectLst/>
                <a:latin typeface="TimesNewRomanPSMT"/>
                <a:ea typeface="Times New Roman" panose="02020603050405020304" pitchFamily="18" charset="0"/>
              </a:rPr>
              <a:t>www.fawcettsociety.org.uk</a:t>
            </a:r>
            <a:r>
              <a:rPr lang="en-GB" sz="1200" dirty="0">
                <a:effectLst/>
                <a:latin typeface="TimesNewRomanPSMT"/>
                <a:ea typeface="Times New Roman" panose="02020603050405020304" pitchFamily="18" charset="0"/>
              </a:rPr>
              <a:t>/Handlers/</a:t>
            </a:r>
            <a:r>
              <a:rPr lang="en-GB" sz="1200" dirty="0" err="1">
                <a:effectLst/>
                <a:latin typeface="TimesNewRomanPSMT"/>
                <a:ea typeface="Times New Roman" panose="02020603050405020304" pitchFamily="18" charset="0"/>
              </a:rPr>
              <a:t>Download.ashx?IDMF</a:t>
            </a:r>
            <a:r>
              <a:rPr lang="en-GB" sz="1200" dirty="0">
                <a:effectLst/>
                <a:latin typeface="TimesNewRomanPSMT"/>
                <a:ea typeface="Times New Roman" panose="02020603050405020304" pitchFamily="18" charset="0"/>
              </a:rPr>
              <a:t>=17fb0c1 1-f904-469c-a62e-173583d441c8 </a:t>
            </a:r>
            <a:endParaRPr lang="en-GB" sz="1200" dirty="0">
              <a:effectLst/>
              <a:ea typeface="Times New Roman" panose="02020603050405020304" pitchFamily="18" charset="0"/>
            </a:endParaRPr>
          </a:p>
          <a:p>
            <a:pPr>
              <a:lnSpc>
                <a:spcPct val="100000"/>
              </a:lnSpc>
              <a:spcBef>
                <a:spcPts val="0"/>
              </a:spcBef>
            </a:pPr>
            <a:r>
              <a:rPr lang="en-GB" sz="1200" dirty="0">
                <a:effectLst/>
                <a:ea typeface="Times New Roman" panose="02020603050405020304" pitchFamily="18" charset="0"/>
              </a:rPr>
              <a:t>Fine, C. (2010). </a:t>
            </a:r>
            <a:r>
              <a:rPr lang="en-GB" sz="1200" i="1" dirty="0">
                <a:effectLst/>
                <a:ea typeface="Times New Roman" panose="02020603050405020304" pitchFamily="18" charset="0"/>
              </a:rPr>
              <a:t>Delusions of gender. </a:t>
            </a:r>
            <a:r>
              <a:rPr lang="en-GB" sz="1200" dirty="0">
                <a:effectLst/>
                <a:ea typeface="Times New Roman" panose="02020603050405020304" pitchFamily="18" charset="0"/>
              </a:rPr>
              <a:t>Icon Books Ltd. </a:t>
            </a:r>
          </a:p>
          <a:p>
            <a:pPr>
              <a:spcBef>
                <a:spcPts val="0"/>
              </a:spcBef>
            </a:pPr>
            <a:endParaRPr lang="en-GB" sz="1200" dirty="0">
              <a:effectLst/>
              <a:ea typeface="Times New Roman" panose="02020603050405020304" pitchFamily="18" charset="0"/>
            </a:endParaRPr>
          </a:p>
          <a:p>
            <a:pPr>
              <a:spcBef>
                <a:spcPts val="0"/>
              </a:spcBef>
            </a:pPr>
            <a:endParaRPr lang="en-US" sz="1200" dirty="0"/>
          </a:p>
        </p:txBody>
      </p:sp>
    </p:spTree>
    <p:extLst>
      <p:ext uri="{BB962C8B-B14F-4D97-AF65-F5344CB8AC3E}">
        <p14:creationId xmlns:p14="http://schemas.microsoft.com/office/powerpoint/2010/main" val="10424720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C15149-8B7D-FFE3-C1DE-7216889C32DA}"/>
              </a:ext>
            </a:extLst>
          </p:cNvPr>
          <p:cNvSpPr>
            <a:spLocks noGrp="1"/>
          </p:cNvSpPr>
          <p:nvPr>
            <p:ph idx="1"/>
          </p:nvPr>
        </p:nvSpPr>
        <p:spPr>
          <a:xfrm>
            <a:off x="385763" y="634205"/>
            <a:ext cx="10953750" cy="5589589"/>
          </a:xfrm>
        </p:spPr>
        <p:txBody>
          <a:bodyPr>
            <a:noAutofit/>
          </a:bodyPr>
          <a:lstStyle/>
          <a:p>
            <a:pPr>
              <a:lnSpc>
                <a:spcPct val="100000"/>
              </a:lnSpc>
              <a:spcBef>
                <a:spcPts val="0"/>
              </a:spcBef>
            </a:pPr>
            <a:r>
              <a:rPr lang="en-GB" sz="1200" dirty="0">
                <a:effectLst/>
                <a:ea typeface="Times New Roman" panose="02020603050405020304" pitchFamily="18" charset="0"/>
              </a:rPr>
              <a:t>Gonzalez, A. Q., &amp; </a:t>
            </a:r>
            <a:r>
              <a:rPr lang="en-GB" sz="1200" dirty="0" err="1">
                <a:effectLst/>
                <a:ea typeface="Times New Roman" panose="02020603050405020304" pitchFamily="18" charset="0"/>
              </a:rPr>
              <a:t>Koestner</a:t>
            </a:r>
            <a:r>
              <a:rPr lang="en-GB" sz="1200" dirty="0">
                <a:effectLst/>
                <a:ea typeface="Times New Roman" panose="02020603050405020304" pitchFamily="18" charset="0"/>
              </a:rPr>
              <a:t>, R. (2005). Parental preference for sex of </a:t>
            </a:r>
            <a:r>
              <a:rPr lang="en-GB" sz="1200" dirty="0" err="1">
                <a:effectLst/>
                <a:ea typeface="Times New Roman" panose="02020603050405020304" pitchFamily="18" charset="0"/>
              </a:rPr>
              <a:t>newborn</a:t>
            </a:r>
            <a:r>
              <a:rPr lang="en-GB" sz="1200" dirty="0">
                <a:effectLst/>
                <a:ea typeface="Times New Roman" panose="02020603050405020304" pitchFamily="18" charset="0"/>
              </a:rPr>
              <a:t> as reflected in positive affect in birth announcements. </a:t>
            </a:r>
            <a:r>
              <a:rPr lang="en-GB" sz="1200" i="1" dirty="0">
                <a:effectLst/>
                <a:ea typeface="Times New Roman" panose="02020603050405020304" pitchFamily="18" charset="0"/>
              </a:rPr>
              <a:t>Sex Roles, 52</a:t>
            </a:r>
            <a:r>
              <a:rPr lang="en-GB" sz="1200" dirty="0">
                <a:effectLst/>
                <a:ea typeface="Times New Roman" panose="02020603050405020304" pitchFamily="18" charset="0"/>
              </a:rPr>
              <a:t>(5/6), 407– 411.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/10.1007/s11199-005-2683-4 </a:t>
            </a:r>
          </a:p>
          <a:p>
            <a:pPr>
              <a:spcBef>
                <a:spcPts val="0"/>
              </a:spcBef>
            </a:pPr>
            <a:r>
              <a:rPr lang="en-GB" sz="1200" dirty="0">
                <a:effectLst/>
                <a:ea typeface="Times New Roman" panose="02020603050405020304" pitchFamily="18" charset="0"/>
              </a:rPr>
              <a:t>Götz, M. (2008). Girls and boys and television: A few reminders for more gender sensitivity in children’s TV. Germany: </a:t>
            </a:r>
            <a:r>
              <a:rPr lang="en-GB" sz="1200" i="1" dirty="0">
                <a:effectLst/>
                <a:ea typeface="Times New Roman" panose="02020603050405020304" pitchFamily="18" charset="0"/>
              </a:rPr>
              <a:t>International Central Institute for Youth and Educational Television (IZI). </a:t>
            </a:r>
            <a:r>
              <a:rPr lang="en-GB" sz="1200" dirty="0">
                <a:effectLst/>
                <a:ea typeface="Times New Roman" panose="02020603050405020304" pitchFamily="18" charset="0"/>
              </a:rPr>
              <a:t>Retrieved from https://</a:t>
            </a:r>
            <a:r>
              <a:rPr lang="en-GB" sz="1200" dirty="0" err="1">
                <a:effectLst/>
                <a:ea typeface="Times New Roman" panose="02020603050405020304" pitchFamily="18" charset="0"/>
              </a:rPr>
              <a:t>www.br</a:t>
            </a:r>
            <a:r>
              <a:rPr lang="en-GB" sz="1200" dirty="0">
                <a:effectLst/>
                <a:ea typeface="Times New Roman" panose="02020603050405020304" pitchFamily="18" charset="0"/>
              </a:rPr>
              <a:t>- </a:t>
            </a:r>
            <a:r>
              <a:rPr lang="en-GB" sz="1200" dirty="0" err="1">
                <a:effectLst/>
                <a:ea typeface="Times New Roman" panose="02020603050405020304" pitchFamily="18" charset="0"/>
              </a:rPr>
              <a:t>online.de</a:t>
            </a:r>
            <a:r>
              <a:rPr lang="en-GB" sz="1200" dirty="0">
                <a:effectLst/>
                <a:ea typeface="Times New Roman" panose="02020603050405020304" pitchFamily="18" charset="0"/>
              </a:rPr>
              <a:t>/</a:t>
            </a:r>
            <a:r>
              <a:rPr lang="en-GB" sz="1200" dirty="0" err="1">
                <a:effectLst/>
                <a:ea typeface="Times New Roman" panose="02020603050405020304" pitchFamily="18" charset="0"/>
              </a:rPr>
              <a:t>jugend</a:t>
            </a:r>
            <a:r>
              <a:rPr lang="en-GB" sz="1200" dirty="0">
                <a:effectLst/>
                <a:ea typeface="Times New Roman" panose="02020603050405020304" pitchFamily="18" charset="0"/>
              </a:rPr>
              <a:t>/</a:t>
            </a:r>
            <a:r>
              <a:rPr lang="en-GB" sz="1200" dirty="0" err="1">
                <a:effectLst/>
                <a:ea typeface="Times New Roman" panose="02020603050405020304" pitchFamily="18" charset="0"/>
              </a:rPr>
              <a:t>izi</a:t>
            </a:r>
            <a:r>
              <a:rPr lang="en-GB" sz="1200" dirty="0">
                <a:effectLst/>
                <a:ea typeface="Times New Roman" panose="02020603050405020304" pitchFamily="18" charset="0"/>
              </a:rPr>
              <a:t>/</a:t>
            </a:r>
            <a:r>
              <a:rPr lang="en-GB" sz="1200" dirty="0" err="1">
                <a:effectLst/>
                <a:ea typeface="Times New Roman" panose="02020603050405020304" pitchFamily="18" charset="0"/>
              </a:rPr>
              <a:t>deutsch</a:t>
            </a:r>
            <a:r>
              <a:rPr lang="en-GB" sz="1200" dirty="0">
                <a:effectLst/>
                <a:ea typeface="Times New Roman" panose="02020603050405020304" pitchFamily="18" charset="0"/>
              </a:rPr>
              <a:t>/</a:t>
            </a:r>
            <a:r>
              <a:rPr lang="en-GB" sz="1200" dirty="0" err="1">
                <a:effectLst/>
                <a:ea typeface="Times New Roman" panose="02020603050405020304" pitchFamily="18" charset="0"/>
              </a:rPr>
              <a:t>forschung</a:t>
            </a:r>
            <a:r>
              <a:rPr lang="en-GB" sz="1200" dirty="0">
                <a:effectLst/>
                <a:ea typeface="Times New Roman" panose="02020603050405020304" pitchFamily="18" charset="0"/>
              </a:rPr>
              <a:t>/gender/</a:t>
            </a:r>
            <a:r>
              <a:rPr lang="en-GB" sz="1200" dirty="0" err="1">
                <a:effectLst/>
                <a:ea typeface="Times New Roman" panose="02020603050405020304" pitchFamily="18" charset="0"/>
              </a:rPr>
              <a:t>IZI_guidelines_WEB.pdf</a:t>
            </a:r>
            <a:r>
              <a:rPr lang="en-GB" sz="1200" dirty="0">
                <a:effectLst/>
                <a:ea typeface="Times New Roman" panose="02020603050405020304" pitchFamily="18" charset="0"/>
              </a:rPr>
              <a:t> </a:t>
            </a:r>
          </a:p>
          <a:p>
            <a:pPr>
              <a:lnSpc>
                <a:spcPct val="100000"/>
              </a:lnSpc>
              <a:spcBef>
                <a:spcPts val="0"/>
              </a:spcBef>
            </a:pPr>
            <a:r>
              <a:rPr lang="en-GB" sz="1200" dirty="0">
                <a:effectLst/>
                <a:ea typeface="Times New Roman" panose="02020603050405020304" pitchFamily="18" charset="0"/>
              </a:rPr>
              <a:t>Gunderson, E., Ramirez, G., Levine, S., &amp; </a:t>
            </a:r>
            <a:r>
              <a:rPr lang="en-GB" sz="1200" dirty="0" err="1">
                <a:effectLst/>
                <a:ea typeface="Times New Roman" panose="02020603050405020304" pitchFamily="18" charset="0"/>
              </a:rPr>
              <a:t>Beilock</a:t>
            </a:r>
            <a:r>
              <a:rPr lang="en-GB" sz="1200" dirty="0">
                <a:effectLst/>
                <a:ea typeface="Times New Roman" panose="02020603050405020304" pitchFamily="18" charset="0"/>
              </a:rPr>
              <a:t>, S. (2012). The role of parents and teachers in the development of gender-related math attitudes. </a:t>
            </a:r>
            <a:r>
              <a:rPr lang="en-GB" sz="1200" i="1" dirty="0">
                <a:effectLst/>
                <a:ea typeface="Times New Roman" panose="02020603050405020304" pitchFamily="18" charset="0"/>
              </a:rPr>
              <a:t>Sex Roles, 66</a:t>
            </a:r>
            <a:r>
              <a:rPr lang="en-GB" sz="1200" dirty="0">
                <a:effectLst/>
                <a:ea typeface="Times New Roman" panose="02020603050405020304" pitchFamily="18" charset="0"/>
              </a:rPr>
              <a:t>(3), 153-1166.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/10.1007/s11199-011-9996-2 </a:t>
            </a:r>
          </a:p>
          <a:p>
            <a:pPr>
              <a:lnSpc>
                <a:spcPct val="100000"/>
              </a:lnSpc>
              <a:spcBef>
                <a:spcPts val="0"/>
              </a:spcBef>
            </a:pPr>
            <a:r>
              <a:rPr lang="en-GB" sz="1200" dirty="0">
                <a:effectLst/>
                <a:ea typeface="Times New Roman" panose="02020603050405020304" pitchFamily="18" charset="0"/>
              </a:rPr>
              <a:t>Hamel, E. (2021). Science starts early: a literature review examining the influence of early childhood teachers’ perceptions of gender on teaching practices. </a:t>
            </a:r>
            <a:r>
              <a:rPr lang="en-GB" sz="1200" i="1" dirty="0">
                <a:effectLst/>
                <a:ea typeface="Times New Roman" panose="02020603050405020304" pitchFamily="18" charset="0"/>
              </a:rPr>
              <a:t>Journal of Childhood, Education and Society, 2</a:t>
            </a:r>
            <a:r>
              <a:rPr lang="en-GB" sz="1200" dirty="0">
                <a:effectLst/>
                <a:ea typeface="Times New Roman" panose="02020603050405020304" pitchFamily="18" charset="0"/>
              </a:rPr>
              <a:t>(3), 267-286.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/10.37291/2717638X.202123118 </a:t>
            </a:r>
          </a:p>
          <a:p>
            <a:pPr>
              <a:lnSpc>
                <a:spcPct val="100000"/>
              </a:lnSpc>
              <a:spcBef>
                <a:spcPts val="0"/>
              </a:spcBef>
            </a:pPr>
            <a:r>
              <a:rPr lang="en-GB" sz="1200" dirty="0">
                <a:effectLst/>
                <a:ea typeface="Times New Roman" panose="02020603050405020304" pitchFamily="18" charset="0"/>
              </a:rPr>
              <a:t>Hill Collins, P. (1999). Moving beyond gender: Intersectionality and scientific knowledge. In M. F. Ferree (Eds.), </a:t>
            </a:r>
            <a:r>
              <a:rPr lang="en-GB" sz="1200" i="1" dirty="0">
                <a:effectLst/>
                <a:ea typeface="Times New Roman" panose="02020603050405020304" pitchFamily="18" charset="0"/>
              </a:rPr>
              <a:t>Revisioning gender </a:t>
            </a:r>
            <a:r>
              <a:rPr lang="en-GB" sz="1200" dirty="0">
                <a:effectLst/>
                <a:ea typeface="Times New Roman" panose="02020603050405020304" pitchFamily="18" charset="0"/>
              </a:rPr>
              <a:t>(pp. 261-284).: Sage. </a:t>
            </a:r>
          </a:p>
          <a:p>
            <a:pPr>
              <a:lnSpc>
                <a:spcPct val="100000"/>
              </a:lnSpc>
              <a:spcBef>
                <a:spcPts val="0"/>
              </a:spcBef>
            </a:pPr>
            <a:r>
              <a:rPr lang="en-GB" sz="1200" dirty="0">
                <a:solidFill>
                  <a:srgbClr val="000000"/>
                </a:solidFill>
                <a:effectLst/>
                <a:ea typeface="Times New Roman" panose="02020603050405020304" pitchFamily="18" charset="0"/>
              </a:rPr>
              <a:t>Hooks, B. (1989). </a:t>
            </a:r>
            <a:r>
              <a:rPr lang="en-GB" sz="1200" i="1" dirty="0">
                <a:solidFill>
                  <a:srgbClr val="000000"/>
                </a:solidFill>
                <a:effectLst/>
                <a:ea typeface="Times New Roman" panose="02020603050405020304" pitchFamily="18" charset="0"/>
              </a:rPr>
              <a:t>Talking back: thinking feminist, thinking black</a:t>
            </a:r>
            <a:r>
              <a:rPr lang="en-GB" sz="1200" dirty="0">
                <a:solidFill>
                  <a:srgbClr val="000000"/>
                </a:solidFill>
                <a:effectLst/>
                <a:ea typeface="Times New Roman" panose="02020603050405020304" pitchFamily="18" charset="0"/>
              </a:rPr>
              <a:t>. South End. </a:t>
            </a:r>
            <a:endParaRPr lang="en-GB" sz="1200" dirty="0">
              <a:effectLst/>
              <a:ea typeface="Times New Roman" panose="02020603050405020304" pitchFamily="18" charset="0"/>
            </a:endParaRPr>
          </a:p>
          <a:p>
            <a:pPr>
              <a:lnSpc>
                <a:spcPct val="100000"/>
              </a:lnSpc>
              <a:spcBef>
                <a:spcPts val="0"/>
              </a:spcBef>
            </a:pPr>
            <a:r>
              <a:rPr lang="en-GB" sz="1200" dirty="0">
                <a:effectLst/>
                <a:ea typeface="Times New Roman" panose="02020603050405020304" pitchFamily="18" charset="0"/>
              </a:rPr>
              <a:t>Horn, S. (2018). Sexual orientation and gender identity-based prejudice. </a:t>
            </a:r>
            <a:r>
              <a:rPr lang="en-GB" sz="1200" i="1" dirty="0">
                <a:effectLst/>
                <a:ea typeface="Times New Roman" panose="02020603050405020304" pitchFamily="18" charset="0"/>
              </a:rPr>
              <a:t>Child Development Perspectives, 13</a:t>
            </a:r>
            <a:r>
              <a:rPr lang="en-GB" sz="1200" dirty="0">
                <a:effectLst/>
                <a:ea typeface="Times New Roman" panose="02020603050405020304" pitchFamily="18" charset="0"/>
              </a:rPr>
              <a:t>(1), 1-7.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/10.1111/cdep.12311 </a:t>
            </a:r>
          </a:p>
          <a:p>
            <a:pPr>
              <a:lnSpc>
                <a:spcPct val="100000"/>
              </a:lnSpc>
              <a:spcBef>
                <a:spcPts val="0"/>
              </a:spcBef>
            </a:pPr>
            <a:r>
              <a:rPr lang="en-GB" sz="1200" dirty="0">
                <a:effectLst/>
                <a:ea typeface="Times New Roman" panose="02020603050405020304" pitchFamily="18" charset="0"/>
              </a:rPr>
              <a:t>Jacobs, J.E., &amp; Eccles, J.S. (1992). The impact of mothers’ gender-role stereotyped beliefs on mothers’ and </a:t>
            </a:r>
            <a:r>
              <a:rPr lang="en-GB" sz="1200" dirty="0" err="1">
                <a:effectLst/>
                <a:ea typeface="Times New Roman" panose="02020603050405020304" pitchFamily="18" charset="0"/>
              </a:rPr>
              <a:t>childrens</a:t>
            </a:r>
            <a:r>
              <a:rPr lang="en-GB" sz="1200" dirty="0">
                <a:effectLst/>
                <a:ea typeface="Times New Roman" panose="02020603050405020304" pitchFamily="18" charset="0"/>
              </a:rPr>
              <a:t>’ ability perceptions. </a:t>
            </a:r>
            <a:r>
              <a:rPr lang="en-GB" sz="1200" i="1" dirty="0">
                <a:effectLst/>
                <a:ea typeface="Times New Roman" panose="02020603050405020304" pitchFamily="18" charset="0"/>
              </a:rPr>
              <a:t>Journal of Personality and Social Psychology, 63</a:t>
            </a:r>
            <a:r>
              <a:rPr lang="en-GB" sz="1200" dirty="0">
                <a:effectLst/>
                <a:ea typeface="Times New Roman" panose="02020603050405020304" pitchFamily="18" charset="0"/>
              </a:rPr>
              <a:t>, 932-944.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/10.1037/0022- 3514.63.6.932 </a:t>
            </a:r>
          </a:p>
          <a:p>
            <a:pPr>
              <a:lnSpc>
                <a:spcPct val="100000"/>
              </a:lnSpc>
              <a:spcBef>
                <a:spcPts val="0"/>
              </a:spcBef>
            </a:pPr>
            <a:r>
              <a:rPr lang="en-GB" sz="1200" dirty="0">
                <a:effectLst/>
                <a:ea typeface="Times New Roman" panose="02020603050405020304" pitchFamily="18" charset="0"/>
              </a:rPr>
              <a:t>Jhally, S. (2010). </a:t>
            </a:r>
            <a:r>
              <a:rPr lang="en-GB" sz="1200" i="1" dirty="0">
                <a:effectLst/>
                <a:ea typeface="Times New Roman" panose="02020603050405020304" pitchFamily="18" charset="0"/>
              </a:rPr>
              <a:t>The codes of gender. </a:t>
            </a:r>
            <a:r>
              <a:rPr lang="en-GB" sz="1200" dirty="0">
                <a:effectLst/>
                <a:ea typeface="Times New Roman" panose="02020603050405020304" pitchFamily="18" charset="0"/>
              </a:rPr>
              <a:t>Media Education Foundation. https://</a:t>
            </a:r>
            <a:r>
              <a:rPr lang="en-GB" sz="1200" dirty="0" err="1">
                <a:effectLst/>
                <a:ea typeface="Times New Roman" panose="02020603050405020304" pitchFamily="18" charset="0"/>
              </a:rPr>
              <a:t>bit.tube</a:t>
            </a:r>
            <a:r>
              <a:rPr lang="en-GB" sz="1200" dirty="0">
                <a:effectLst/>
                <a:ea typeface="Times New Roman" panose="02020603050405020304" pitchFamily="18" charset="0"/>
              </a:rPr>
              <a:t>/</a:t>
            </a:r>
            <a:r>
              <a:rPr lang="en-GB" sz="1200" dirty="0" err="1">
                <a:effectLst/>
                <a:ea typeface="Times New Roman" panose="02020603050405020304" pitchFamily="18" charset="0"/>
              </a:rPr>
              <a:t>play?hash</a:t>
            </a:r>
            <a:r>
              <a:rPr lang="en-GB" sz="1200" dirty="0">
                <a:effectLst/>
                <a:ea typeface="Times New Roman" panose="02020603050405020304" pitchFamily="18" charset="0"/>
              </a:rPr>
              <a:t>=QmZ7fbHEHayAE264eQ13jSm4LpU4JwZJZeHx gUXQDm71CM&amp;channel=185843 </a:t>
            </a:r>
          </a:p>
          <a:p>
            <a:pPr>
              <a:lnSpc>
                <a:spcPct val="100000"/>
              </a:lnSpc>
              <a:spcBef>
                <a:spcPts val="0"/>
              </a:spcBef>
            </a:pPr>
            <a:r>
              <a:rPr lang="en-GB" sz="1200" dirty="0">
                <a:effectLst/>
                <a:ea typeface="Times New Roman" panose="02020603050405020304" pitchFamily="18" charset="0"/>
              </a:rPr>
              <a:t>Joel, D., &amp; </a:t>
            </a:r>
            <a:r>
              <a:rPr lang="en-GB" sz="1200" dirty="0" err="1">
                <a:effectLst/>
                <a:ea typeface="Times New Roman" panose="02020603050405020304" pitchFamily="18" charset="0"/>
              </a:rPr>
              <a:t>Vikhanski</a:t>
            </a:r>
            <a:r>
              <a:rPr lang="en-GB" sz="1200" dirty="0">
                <a:effectLst/>
                <a:ea typeface="Times New Roman" panose="02020603050405020304" pitchFamily="18" charset="0"/>
              </a:rPr>
              <a:t>, L. (2019). </a:t>
            </a:r>
            <a:r>
              <a:rPr lang="en-GB" sz="1200" i="1" dirty="0">
                <a:effectLst/>
                <a:ea typeface="Times New Roman" panose="02020603050405020304" pitchFamily="18" charset="0"/>
              </a:rPr>
              <a:t>Gender mosaic: Beyond the myth of the male and female brain. </a:t>
            </a:r>
            <a:r>
              <a:rPr lang="en-GB" sz="1200" dirty="0">
                <a:effectLst/>
                <a:ea typeface="Times New Roman" panose="02020603050405020304" pitchFamily="18" charset="0"/>
              </a:rPr>
              <a:t>Hachette Book Group. </a:t>
            </a:r>
          </a:p>
          <a:p>
            <a:pPr>
              <a:lnSpc>
                <a:spcPct val="100000"/>
              </a:lnSpc>
              <a:spcBef>
                <a:spcPts val="0"/>
              </a:spcBef>
            </a:pPr>
            <a:r>
              <a:rPr lang="en-GB" sz="1200" dirty="0">
                <a:effectLst/>
                <a:ea typeface="Times New Roman" panose="02020603050405020304" pitchFamily="18" charset="0"/>
              </a:rPr>
              <a:t>Killerman, S. (2013). </a:t>
            </a:r>
            <a:r>
              <a:rPr lang="en-GB" sz="1200" i="1" dirty="0">
                <a:effectLst/>
                <a:ea typeface="Times New Roman" panose="02020603050405020304" pitchFamily="18" charset="0"/>
              </a:rPr>
              <a:t>The social justice advocate’s handbook: A guide to gender. </a:t>
            </a:r>
            <a:r>
              <a:rPr lang="en-GB" sz="1200" dirty="0">
                <a:effectLst/>
                <a:ea typeface="Times New Roman" panose="02020603050405020304" pitchFamily="18" charset="0"/>
              </a:rPr>
              <a:t>Impetus Books. </a:t>
            </a:r>
          </a:p>
          <a:p>
            <a:pPr>
              <a:lnSpc>
                <a:spcPct val="100000"/>
              </a:lnSpc>
              <a:spcBef>
                <a:spcPts val="0"/>
              </a:spcBef>
            </a:pPr>
            <a:r>
              <a:rPr lang="en-GB" sz="1200" dirty="0">
                <a:effectLst/>
                <a:ea typeface="Times New Roman" panose="02020603050405020304" pitchFamily="18" charset="0"/>
              </a:rPr>
              <a:t>Leinhardt, G., Weidman, C., &amp; Hammond, K.M. (2014). Introduction and integration of classroom routines by expert teachers. </a:t>
            </a:r>
            <a:r>
              <a:rPr lang="en-GB" sz="1200" i="1" dirty="0">
                <a:effectLst/>
                <a:ea typeface="Times New Roman" panose="02020603050405020304" pitchFamily="18" charset="0"/>
              </a:rPr>
              <a:t>Curriculum Inquiry, 17</a:t>
            </a:r>
            <a:r>
              <a:rPr lang="en-GB" sz="1200" dirty="0">
                <a:effectLst/>
                <a:ea typeface="Times New Roman" panose="02020603050405020304" pitchFamily="18" charset="0"/>
              </a:rPr>
              <a:t>(2). 135-176.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/10.1080/03626784.1987.11075284 </a:t>
            </a:r>
          </a:p>
          <a:p>
            <a:pPr>
              <a:lnSpc>
                <a:spcPct val="100000"/>
              </a:lnSpc>
              <a:spcBef>
                <a:spcPts val="0"/>
              </a:spcBef>
            </a:pPr>
            <a:r>
              <a:rPr lang="en-GB" sz="1200" dirty="0">
                <a:effectLst/>
                <a:ea typeface="Times New Roman" panose="02020603050405020304" pitchFamily="18" charset="0"/>
              </a:rPr>
              <a:t>Lieberson, S., &amp; Bell, E.O. (1992). Children’s first names: An empirical study of social taste. </a:t>
            </a:r>
            <a:r>
              <a:rPr lang="en-GB" sz="1200" i="1" dirty="0">
                <a:effectLst/>
                <a:ea typeface="Times New Roman" panose="02020603050405020304" pitchFamily="18" charset="0"/>
              </a:rPr>
              <a:t>American Journal of Sociology, 98</a:t>
            </a:r>
            <a:r>
              <a:rPr lang="en-GB" sz="1200" dirty="0">
                <a:effectLst/>
                <a:ea typeface="Times New Roman" panose="02020603050405020304" pitchFamily="18" charset="0"/>
              </a:rPr>
              <a:t>(3), 511-554. http://</a:t>
            </a:r>
            <a:r>
              <a:rPr lang="en-GB" sz="1200" dirty="0" err="1">
                <a:effectLst/>
                <a:ea typeface="Times New Roman" panose="02020603050405020304" pitchFamily="18" charset="0"/>
              </a:rPr>
              <a:t>dx.doi.org</a:t>
            </a:r>
            <a:r>
              <a:rPr lang="en-GB" sz="1200" dirty="0">
                <a:effectLst/>
                <a:ea typeface="Times New Roman" panose="02020603050405020304" pitchFamily="18" charset="0"/>
              </a:rPr>
              <a:t>/10.1086/230048 </a:t>
            </a:r>
          </a:p>
          <a:p>
            <a:pPr>
              <a:lnSpc>
                <a:spcPct val="100000"/>
              </a:lnSpc>
              <a:spcBef>
                <a:spcPts val="0"/>
              </a:spcBef>
            </a:pPr>
            <a:r>
              <a:rPr lang="en-GB" sz="1200" dirty="0">
                <a:effectLst/>
                <a:ea typeface="Times New Roman" panose="02020603050405020304" pitchFamily="18" charset="0"/>
              </a:rPr>
              <a:t>Lindsey, E.W., &amp; Mize, J. (2000). Parent-child physical and pretence play: Links to children’s social competence. </a:t>
            </a:r>
            <a:r>
              <a:rPr lang="en-GB" sz="1200" i="1" dirty="0">
                <a:effectLst/>
                <a:ea typeface="Times New Roman" panose="02020603050405020304" pitchFamily="18" charset="0"/>
              </a:rPr>
              <a:t>Merrill-Palmer Quarterly, 46</a:t>
            </a:r>
            <a:r>
              <a:rPr lang="en-GB" sz="1200" dirty="0">
                <a:effectLst/>
                <a:ea typeface="Times New Roman" panose="02020603050405020304" pitchFamily="18" charset="0"/>
              </a:rPr>
              <a:t>(4)</a:t>
            </a:r>
            <a:r>
              <a:rPr lang="en-GB" sz="1200" i="1" dirty="0">
                <a:effectLst/>
                <a:ea typeface="Times New Roman" panose="02020603050405020304" pitchFamily="18" charset="0"/>
              </a:rPr>
              <a:t>, </a:t>
            </a:r>
            <a:r>
              <a:rPr lang="en-GB" sz="1200" dirty="0">
                <a:effectLst/>
                <a:ea typeface="Times New Roman" panose="02020603050405020304" pitchFamily="18" charset="0"/>
              </a:rPr>
              <a:t>565-591.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/10.1037/t58344-000 </a:t>
            </a:r>
          </a:p>
          <a:p>
            <a:pPr>
              <a:lnSpc>
                <a:spcPct val="100000"/>
              </a:lnSpc>
              <a:spcBef>
                <a:spcPts val="0"/>
              </a:spcBef>
            </a:pPr>
            <a:r>
              <a:rPr lang="en-GB" sz="1200" dirty="0">
                <a:effectLst/>
                <a:ea typeface="Times New Roman" panose="02020603050405020304" pitchFamily="18" charset="0"/>
              </a:rPr>
              <a:t>Morgan, P.L., Farkas, G., </a:t>
            </a:r>
            <a:r>
              <a:rPr lang="en-GB" sz="1200" dirty="0" err="1">
                <a:effectLst/>
                <a:ea typeface="Times New Roman" panose="02020603050405020304" pitchFamily="18" charset="0"/>
              </a:rPr>
              <a:t>Hillemeier</a:t>
            </a:r>
            <a:r>
              <a:rPr lang="en-GB" sz="1200" dirty="0">
                <a:effectLst/>
                <a:ea typeface="Times New Roman" panose="02020603050405020304" pitchFamily="18" charset="0"/>
              </a:rPr>
              <a:t>, M.M., &amp; </a:t>
            </a:r>
            <a:r>
              <a:rPr lang="en-GB" sz="1200" dirty="0" err="1">
                <a:effectLst/>
                <a:ea typeface="Times New Roman" panose="02020603050405020304" pitchFamily="18" charset="0"/>
              </a:rPr>
              <a:t>Maczuga</a:t>
            </a:r>
            <a:r>
              <a:rPr lang="en-GB" sz="1200" dirty="0">
                <a:effectLst/>
                <a:ea typeface="Times New Roman" panose="02020603050405020304" pitchFamily="18" charset="0"/>
              </a:rPr>
              <a:t>, S. (2016). Science achievement gaps begin very early, persist and are largely explained by modifiable factors. </a:t>
            </a:r>
            <a:r>
              <a:rPr lang="en-GB" sz="1200" i="1" dirty="0">
                <a:effectLst/>
                <a:ea typeface="Times New Roman" panose="02020603050405020304" pitchFamily="18" charset="0"/>
              </a:rPr>
              <a:t>Educational Researcher, 45</a:t>
            </a:r>
            <a:r>
              <a:rPr lang="en-GB" sz="1200" dirty="0">
                <a:effectLst/>
                <a:ea typeface="Times New Roman" panose="02020603050405020304" pitchFamily="18" charset="0"/>
              </a:rPr>
              <a:t>(1), 18-35.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/10.3102/0013189X6633182 </a:t>
            </a:r>
          </a:p>
          <a:p>
            <a:pPr>
              <a:lnSpc>
                <a:spcPct val="100000"/>
              </a:lnSpc>
              <a:spcBef>
                <a:spcPts val="0"/>
              </a:spcBef>
            </a:pPr>
            <a:r>
              <a:rPr lang="en-GB" sz="1200" dirty="0">
                <a:effectLst/>
                <a:ea typeface="Times New Roman" panose="02020603050405020304" pitchFamily="18" charset="0"/>
              </a:rPr>
              <a:t>Ofcom (2020). </a:t>
            </a:r>
            <a:r>
              <a:rPr lang="en-GB" sz="1200" i="1" dirty="0">
                <a:effectLst/>
                <a:ea typeface="Times New Roman" panose="02020603050405020304" pitchFamily="18" charset="0"/>
              </a:rPr>
              <a:t>Children and parents: Media use and attitudes report. </a:t>
            </a:r>
            <a:r>
              <a:rPr lang="en-GB" sz="1200" dirty="0">
                <a:effectLst/>
                <a:ea typeface="Times New Roman" panose="02020603050405020304" pitchFamily="18" charset="0"/>
              </a:rPr>
              <a:t>https://</a:t>
            </a:r>
            <a:r>
              <a:rPr lang="en-GB" sz="1200" dirty="0" err="1">
                <a:effectLst/>
                <a:ea typeface="Times New Roman" panose="02020603050405020304" pitchFamily="18" charset="0"/>
              </a:rPr>
              <a:t>www.ofcom.org.uk</a:t>
            </a:r>
            <a:r>
              <a:rPr lang="en-GB" sz="1200" dirty="0">
                <a:effectLst/>
                <a:ea typeface="Times New Roman" panose="02020603050405020304" pitchFamily="18" charset="0"/>
              </a:rPr>
              <a:t>/research-and-data/media-literacy- research/</a:t>
            </a:r>
            <a:r>
              <a:rPr lang="en-GB" sz="1200" dirty="0" err="1">
                <a:effectLst/>
                <a:ea typeface="Times New Roman" panose="02020603050405020304" pitchFamily="18" charset="0"/>
              </a:rPr>
              <a:t>childrens</a:t>
            </a:r>
            <a:r>
              <a:rPr lang="en-GB" sz="1200" dirty="0">
                <a:effectLst/>
                <a:ea typeface="Times New Roman" panose="02020603050405020304" pitchFamily="18" charset="0"/>
              </a:rPr>
              <a:t>/children-and-parents-media-use-and-attitudes-report-2021 </a:t>
            </a:r>
          </a:p>
          <a:p>
            <a:pPr>
              <a:lnSpc>
                <a:spcPct val="100000"/>
              </a:lnSpc>
              <a:spcBef>
                <a:spcPts val="0"/>
              </a:spcBef>
            </a:pPr>
            <a:r>
              <a:rPr lang="en-GB" sz="1200" dirty="0">
                <a:effectLst/>
                <a:ea typeface="Times New Roman" panose="02020603050405020304" pitchFamily="18" charset="0"/>
              </a:rPr>
              <a:t>Olsson, M., &amp; </a:t>
            </a:r>
            <a:r>
              <a:rPr lang="en-GB" sz="1200" dirty="0" err="1">
                <a:effectLst/>
                <a:ea typeface="Times New Roman" panose="02020603050405020304" pitchFamily="18" charset="0"/>
              </a:rPr>
              <a:t>Martiny</a:t>
            </a:r>
            <a:r>
              <a:rPr lang="en-GB" sz="1200" dirty="0">
                <a:effectLst/>
                <a:ea typeface="Times New Roman" panose="02020603050405020304" pitchFamily="18" charset="0"/>
              </a:rPr>
              <a:t>, S.E. (2018). Does exposure to </a:t>
            </a:r>
            <a:r>
              <a:rPr lang="en-GB" sz="1200" dirty="0" err="1">
                <a:effectLst/>
                <a:ea typeface="Times New Roman" panose="02020603050405020304" pitchFamily="18" charset="0"/>
              </a:rPr>
              <a:t>countersterotypical</a:t>
            </a:r>
            <a:r>
              <a:rPr lang="en-GB" sz="1200" dirty="0">
                <a:effectLst/>
                <a:ea typeface="Times New Roman" panose="02020603050405020304" pitchFamily="18" charset="0"/>
              </a:rPr>
              <a:t> role models influence girl’s and women’s gender stereotypes and career choices? A review of social psychological research. </a:t>
            </a:r>
            <a:r>
              <a:rPr lang="en-GB" sz="1200" i="1" dirty="0">
                <a:effectLst/>
                <a:ea typeface="Times New Roman" panose="02020603050405020304" pitchFamily="18" charset="0"/>
              </a:rPr>
              <a:t>Frontiers in Psychology, 9</a:t>
            </a:r>
            <a:r>
              <a:rPr lang="en-GB" sz="1200" dirty="0">
                <a:effectLst/>
                <a:ea typeface="Times New Roman" panose="02020603050405020304" pitchFamily="18" charset="0"/>
              </a:rPr>
              <a:t>(2264).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/10.3389/fpsyg.2018.02264 </a:t>
            </a:r>
          </a:p>
          <a:p>
            <a:pPr>
              <a:lnSpc>
                <a:spcPct val="100000"/>
              </a:lnSpc>
            </a:pPr>
            <a:endParaRPr lang="en-US" sz="1200" dirty="0"/>
          </a:p>
        </p:txBody>
      </p:sp>
    </p:spTree>
    <p:extLst>
      <p:ext uri="{BB962C8B-B14F-4D97-AF65-F5344CB8AC3E}">
        <p14:creationId xmlns:p14="http://schemas.microsoft.com/office/powerpoint/2010/main" val="14350712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85BBDC-BC79-789C-A3B3-5E4C0EBF726E}"/>
              </a:ext>
            </a:extLst>
          </p:cNvPr>
          <p:cNvSpPr>
            <a:spLocks noGrp="1"/>
          </p:cNvSpPr>
          <p:nvPr>
            <p:ph idx="1"/>
          </p:nvPr>
        </p:nvSpPr>
        <p:spPr>
          <a:xfrm>
            <a:off x="738187" y="1253331"/>
            <a:ext cx="10515600" cy="4351338"/>
          </a:xfrm>
        </p:spPr>
        <p:txBody>
          <a:bodyPr>
            <a:normAutofit/>
          </a:bodyPr>
          <a:lstStyle/>
          <a:p>
            <a:pPr>
              <a:lnSpc>
                <a:spcPct val="100000"/>
              </a:lnSpc>
              <a:spcBef>
                <a:spcPts val="0"/>
              </a:spcBef>
            </a:pPr>
            <a:r>
              <a:rPr lang="en-GB" sz="1200" dirty="0">
                <a:effectLst/>
                <a:ea typeface="Times New Roman" panose="02020603050405020304" pitchFamily="18" charset="0"/>
              </a:rPr>
              <a:t>Park, M., &amp; </a:t>
            </a:r>
            <a:r>
              <a:rPr lang="en-GB" sz="1200" dirty="0" err="1">
                <a:effectLst/>
                <a:ea typeface="Times New Roman" panose="02020603050405020304" pitchFamily="18" charset="0"/>
              </a:rPr>
              <a:t>Clemenson</a:t>
            </a:r>
            <a:r>
              <a:rPr lang="en-GB" sz="1200" dirty="0">
                <a:effectLst/>
                <a:ea typeface="Times New Roman" panose="02020603050405020304" pitchFamily="18" charset="0"/>
              </a:rPr>
              <a:t>, C. (2020). Using nudge theory in early childhood classrooms. </a:t>
            </a:r>
            <a:r>
              <a:rPr lang="en-GB" sz="1200" i="1" dirty="0">
                <a:effectLst/>
                <a:ea typeface="Times New Roman" panose="02020603050405020304" pitchFamily="18" charset="0"/>
              </a:rPr>
              <a:t>Childhood Education, 96</a:t>
            </a:r>
            <a:r>
              <a:rPr lang="en-GB" sz="1200" dirty="0">
                <a:effectLst/>
                <a:ea typeface="Times New Roman" panose="02020603050405020304" pitchFamily="18" charset="0"/>
              </a:rPr>
              <a:t>(6), 22-31.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/10.1080/00094056.2020.1846375 </a:t>
            </a:r>
          </a:p>
          <a:p>
            <a:pPr>
              <a:lnSpc>
                <a:spcPct val="100000"/>
              </a:lnSpc>
              <a:spcBef>
                <a:spcPts val="0"/>
              </a:spcBef>
            </a:pPr>
            <a:r>
              <a:rPr lang="en-GB" sz="1200" dirty="0">
                <a:effectLst/>
                <a:ea typeface="Times New Roman" panose="02020603050405020304" pitchFamily="18" charset="0"/>
              </a:rPr>
              <a:t>Rippon, G. (2021). A window of opportunity: a neuroscience perspective on the gender stereotyping of science in the early years. </a:t>
            </a:r>
            <a:r>
              <a:rPr lang="en-GB" sz="1200" i="1" dirty="0">
                <a:effectLst/>
                <a:ea typeface="Times New Roman" panose="02020603050405020304" pitchFamily="18" charset="0"/>
              </a:rPr>
              <a:t>Research Review. </a:t>
            </a:r>
            <a:r>
              <a:rPr lang="en-GB" sz="1200" dirty="0">
                <a:effectLst/>
                <a:ea typeface="Times New Roman" panose="02020603050405020304" pitchFamily="18" charset="0"/>
              </a:rPr>
              <a:t>JES20. https://</a:t>
            </a:r>
            <a:r>
              <a:rPr lang="en-GB" sz="1200" dirty="0" err="1">
                <a:effectLst/>
                <a:ea typeface="Times New Roman" panose="02020603050405020304" pitchFamily="18" charset="0"/>
              </a:rPr>
              <a:t>www.ase.org.uk</a:t>
            </a:r>
            <a:r>
              <a:rPr lang="en-GB" sz="1200" dirty="0">
                <a:effectLst/>
                <a:ea typeface="Times New Roman" panose="02020603050405020304" pitchFamily="18" charset="0"/>
              </a:rPr>
              <a:t>/system/files/</a:t>
            </a:r>
            <a:r>
              <a:rPr lang="en-GB" sz="1200" dirty="0" err="1">
                <a:effectLst/>
                <a:ea typeface="Times New Roman" panose="02020603050405020304" pitchFamily="18" charset="0"/>
              </a:rPr>
              <a:t>Rippon.pdf</a:t>
            </a:r>
            <a:r>
              <a:rPr lang="en-GB" sz="1200" dirty="0">
                <a:effectLst/>
                <a:ea typeface="Times New Roman" panose="02020603050405020304" pitchFamily="18" charset="0"/>
              </a:rPr>
              <a:t> </a:t>
            </a:r>
          </a:p>
          <a:p>
            <a:pPr>
              <a:lnSpc>
                <a:spcPct val="100000"/>
              </a:lnSpc>
              <a:spcBef>
                <a:spcPts val="0"/>
              </a:spcBef>
            </a:pPr>
            <a:r>
              <a:rPr lang="en-GB" sz="1200" dirty="0">
                <a:effectLst/>
                <a:ea typeface="Times New Roman" panose="02020603050405020304" pitchFamily="18" charset="0"/>
              </a:rPr>
              <a:t>Rubin, K.H., Provenzano, F.J., &amp; Luria, Z. (1974). The eye of the beholder: Parent’s views on sex of </a:t>
            </a:r>
            <a:r>
              <a:rPr lang="en-GB" sz="1200" dirty="0" err="1">
                <a:effectLst/>
                <a:ea typeface="Times New Roman" panose="02020603050405020304" pitchFamily="18" charset="0"/>
              </a:rPr>
              <a:t>newborns</a:t>
            </a:r>
            <a:r>
              <a:rPr lang="en-GB" sz="1200" dirty="0">
                <a:effectLst/>
                <a:ea typeface="Times New Roman" panose="02020603050405020304" pitchFamily="18" charset="0"/>
              </a:rPr>
              <a:t>. </a:t>
            </a:r>
            <a:r>
              <a:rPr lang="en-GB" sz="1200" i="1" dirty="0">
                <a:effectLst/>
                <a:ea typeface="Times New Roman" panose="02020603050405020304" pitchFamily="18" charset="0"/>
              </a:rPr>
              <a:t>American Journal of Orthopsychiatry, 44</a:t>
            </a:r>
            <a:r>
              <a:rPr lang="en-GB" sz="1200" dirty="0">
                <a:effectLst/>
                <a:ea typeface="Times New Roman" panose="02020603050405020304" pitchFamily="18" charset="0"/>
              </a:rPr>
              <a:t>(4), 512- 519.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/10.1111/j.1939-0025.1974.tb00905.x </a:t>
            </a:r>
          </a:p>
          <a:p>
            <a:pPr>
              <a:lnSpc>
                <a:spcPct val="100000"/>
              </a:lnSpc>
              <a:spcBef>
                <a:spcPts val="0"/>
              </a:spcBef>
            </a:pPr>
            <a:r>
              <a:rPr lang="en-GB" sz="1200" dirty="0" err="1">
                <a:effectLst/>
                <a:ea typeface="Times New Roman" panose="02020603050405020304" pitchFamily="18" charset="0"/>
              </a:rPr>
              <a:t>Shakin</a:t>
            </a:r>
            <a:r>
              <a:rPr lang="en-GB" sz="1200" dirty="0">
                <a:effectLst/>
                <a:ea typeface="Times New Roman" panose="02020603050405020304" pitchFamily="18" charset="0"/>
              </a:rPr>
              <a:t>, M., </a:t>
            </a:r>
            <a:r>
              <a:rPr lang="en-GB" sz="1200" dirty="0" err="1">
                <a:effectLst/>
                <a:ea typeface="Times New Roman" panose="02020603050405020304" pitchFamily="18" charset="0"/>
              </a:rPr>
              <a:t>Shakin</a:t>
            </a:r>
            <a:r>
              <a:rPr lang="en-GB" sz="1200" dirty="0">
                <a:effectLst/>
                <a:ea typeface="Times New Roman" panose="02020603050405020304" pitchFamily="18" charset="0"/>
              </a:rPr>
              <a:t>, D., &amp; </a:t>
            </a:r>
            <a:r>
              <a:rPr lang="en-GB" sz="1200" dirty="0" err="1">
                <a:effectLst/>
                <a:ea typeface="Times New Roman" panose="02020603050405020304" pitchFamily="18" charset="0"/>
              </a:rPr>
              <a:t>Sternglanz</a:t>
            </a:r>
            <a:r>
              <a:rPr lang="en-GB" sz="1200" dirty="0">
                <a:effectLst/>
                <a:ea typeface="Times New Roman" panose="02020603050405020304" pitchFamily="18" charset="0"/>
              </a:rPr>
              <a:t>, S.H. (1985). Infant clothing; Sex labelling for strangers. </a:t>
            </a:r>
            <a:r>
              <a:rPr lang="en-GB" sz="1200" i="1" dirty="0">
                <a:effectLst/>
                <a:ea typeface="Times New Roman" panose="02020603050405020304" pitchFamily="18" charset="0"/>
              </a:rPr>
              <a:t>Sex Roles, 12</a:t>
            </a:r>
            <a:r>
              <a:rPr lang="en-GB" sz="1200" dirty="0">
                <a:effectLst/>
                <a:ea typeface="Times New Roman" panose="02020603050405020304" pitchFamily="18" charset="0"/>
              </a:rPr>
              <a:t>(9-10)</a:t>
            </a:r>
            <a:r>
              <a:rPr lang="en-GB" sz="1200" i="1" dirty="0">
                <a:effectLst/>
                <a:ea typeface="Times New Roman" panose="02020603050405020304" pitchFamily="18" charset="0"/>
              </a:rPr>
              <a:t>, </a:t>
            </a:r>
            <a:r>
              <a:rPr lang="en-GB" sz="1200" dirty="0">
                <a:effectLst/>
                <a:ea typeface="Times New Roman" panose="02020603050405020304" pitchFamily="18" charset="0"/>
              </a:rPr>
              <a:t>955-964.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/10.1007/BF00288097 </a:t>
            </a:r>
          </a:p>
          <a:p>
            <a:pPr>
              <a:lnSpc>
                <a:spcPct val="100000"/>
              </a:lnSpc>
              <a:spcBef>
                <a:spcPts val="0"/>
              </a:spcBef>
            </a:pPr>
            <a:r>
              <a:rPr lang="en-GB" sz="1200" kern="100" dirty="0">
                <a:effectLst/>
                <a:ea typeface="Calibri" panose="020F0502020204030204" pitchFamily="34" charset="0"/>
                <a:cs typeface="Times New Roman" panose="02020603050405020304" pitchFamily="18" charset="0"/>
              </a:rPr>
              <a:t>Shaw, R. (2023). </a:t>
            </a:r>
            <a:r>
              <a:rPr lang="en-GB" sz="1200" i="1" kern="100" dirty="0">
                <a:effectLst/>
                <a:ea typeface="Calibri" panose="020F0502020204030204" pitchFamily="34" charset="0"/>
                <a:cs typeface="Times New Roman" panose="02020603050405020304" pitchFamily="18" charset="0"/>
              </a:rPr>
              <a:t>Can a teacher challenge children’s perception of gender? </a:t>
            </a:r>
            <a:r>
              <a:rPr lang="en-GB" sz="1200" kern="100" dirty="0">
                <a:effectLst/>
                <a:ea typeface="Calibri" panose="020F0502020204030204" pitchFamily="34" charset="0"/>
                <a:cs typeface="Times New Roman" panose="02020603050405020304" pitchFamily="18" charset="0"/>
              </a:rPr>
              <a:t>(Unpublished PhD (prof) thesis) The University of Lincoln.</a:t>
            </a:r>
            <a:endParaRPr lang="en-GB" sz="1200" dirty="0">
              <a:effectLst/>
              <a:ea typeface="Times New Roman" panose="02020603050405020304" pitchFamily="18" charset="0"/>
            </a:endParaRPr>
          </a:p>
          <a:p>
            <a:pPr>
              <a:lnSpc>
                <a:spcPct val="100000"/>
              </a:lnSpc>
              <a:spcBef>
                <a:spcPts val="0"/>
              </a:spcBef>
            </a:pPr>
            <a:r>
              <a:rPr lang="en-GB" sz="1200" dirty="0">
                <a:effectLst/>
                <a:ea typeface="Times New Roman" panose="02020603050405020304" pitchFamily="18" charset="0"/>
              </a:rPr>
              <a:t>Spinner, L., Tenenbaum, H.R., Cameron, L. &amp; </a:t>
            </a:r>
            <a:r>
              <a:rPr lang="en-GB" sz="1200" dirty="0" err="1">
                <a:effectLst/>
                <a:ea typeface="Times New Roman" panose="02020603050405020304" pitchFamily="18" charset="0"/>
              </a:rPr>
              <a:t>Wallinheimo</a:t>
            </a:r>
            <a:r>
              <a:rPr lang="en-GB" sz="1200" dirty="0">
                <a:effectLst/>
                <a:ea typeface="Times New Roman" panose="02020603050405020304" pitchFamily="18" charset="0"/>
              </a:rPr>
              <a:t>, A. (2021). A school- based intervention to reduce gender-stereotyping. </a:t>
            </a:r>
            <a:r>
              <a:rPr lang="en-GB" sz="1200" i="1" dirty="0">
                <a:effectLst/>
                <a:ea typeface="Times New Roman" panose="02020603050405020304" pitchFamily="18" charset="0"/>
              </a:rPr>
              <a:t>School Psychology International, 42</a:t>
            </a:r>
            <a:r>
              <a:rPr lang="en-GB" sz="1200" dirty="0">
                <a:effectLst/>
                <a:ea typeface="Times New Roman" panose="02020603050405020304" pitchFamily="18" charset="0"/>
              </a:rPr>
              <a:t>(4), 422-449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/10.1177/01430343211009944 </a:t>
            </a:r>
          </a:p>
          <a:p>
            <a:pPr>
              <a:lnSpc>
                <a:spcPct val="100000"/>
              </a:lnSpc>
              <a:spcBef>
                <a:spcPts val="0"/>
              </a:spcBef>
            </a:pPr>
            <a:r>
              <a:rPr lang="en-GB" sz="1200" dirty="0">
                <a:effectLst/>
                <a:ea typeface="Times New Roman" panose="02020603050405020304" pitchFamily="18" charset="0"/>
              </a:rPr>
              <a:t>Thaler, R.H., &amp; Sunstein, C.R. (2021). </a:t>
            </a:r>
            <a:r>
              <a:rPr lang="en-GB" sz="1200" i="1" dirty="0">
                <a:effectLst/>
                <a:ea typeface="Times New Roman" panose="02020603050405020304" pitchFamily="18" charset="0"/>
              </a:rPr>
              <a:t>Nudge: The final edition. </a:t>
            </a:r>
            <a:r>
              <a:rPr lang="en-GB" sz="1200" dirty="0">
                <a:effectLst/>
                <a:ea typeface="Times New Roman" panose="02020603050405020304" pitchFamily="18" charset="0"/>
              </a:rPr>
              <a:t>Penguin.</a:t>
            </a:r>
          </a:p>
          <a:p>
            <a:pPr>
              <a:lnSpc>
                <a:spcPct val="100000"/>
              </a:lnSpc>
              <a:spcBef>
                <a:spcPts val="0"/>
              </a:spcBef>
            </a:pPr>
            <a:r>
              <a:rPr lang="en-GB" sz="1200" dirty="0">
                <a:effectLst/>
                <a:ea typeface="Times New Roman" panose="02020603050405020304" pitchFamily="18" charset="0"/>
              </a:rPr>
              <a:t>Thaler, R. H., &amp; Sunstein, C.R. (2008). </a:t>
            </a:r>
            <a:r>
              <a:rPr lang="en-GB" sz="1200" i="1" dirty="0">
                <a:effectLst/>
                <a:ea typeface="Times New Roman" panose="02020603050405020304" pitchFamily="18" charset="0"/>
              </a:rPr>
              <a:t>Nudge: Improving decisions about health, wealth and happiness. </a:t>
            </a:r>
            <a:r>
              <a:rPr lang="en-GB" sz="1200" dirty="0">
                <a:effectLst/>
                <a:ea typeface="Times New Roman" panose="02020603050405020304" pitchFamily="18" charset="0"/>
              </a:rPr>
              <a:t>Penguin.</a:t>
            </a:r>
          </a:p>
          <a:p>
            <a:pPr>
              <a:lnSpc>
                <a:spcPct val="100000"/>
              </a:lnSpc>
              <a:spcBef>
                <a:spcPts val="0"/>
              </a:spcBef>
            </a:pPr>
            <a:r>
              <a:rPr lang="en-GB" sz="1200" dirty="0">
                <a:effectLst/>
                <a:ea typeface="Times New Roman" panose="02020603050405020304" pitchFamily="18" charset="0"/>
              </a:rPr>
              <a:t>Thorne, B. (1993). </a:t>
            </a:r>
            <a:r>
              <a:rPr lang="en-GB" sz="1200" i="1" dirty="0">
                <a:effectLst/>
                <a:ea typeface="Times New Roman" panose="02020603050405020304" pitchFamily="18" charset="0"/>
              </a:rPr>
              <a:t>Gender play: Girls and boys in school. </a:t>
            </a:r>
            <a:r>
              <a:rPr lang="en-GB" sz="1200" dirty="0">
                <a:effectLst/>
                <a:ea typeface="Times New Roman" panose="02020603050405020304" pitchFamily="18" charset="0"/>
              </a:rPr>
              <a:t>Open University Press. </a:t>
            </a:r>
          </a:p>
          <a:p>
            <a:pPr>
              <a:lnSpc>
                <a:spcPct val="100000"/>
              </a:lnSpc>
              <a:spcBef>
                <a:spcPts val="0"/>
              </a:spcBef>
            </a:pPr>
            <a:r>
              <a:rPr lang="en-GB" sz="1200" dirty="0">
                <a:effectLst/>
                <a:ea typeface="Times New Roman" panose="02020603050405020304" pitchFamily="18" charset="0"/>
              </a:rPr>
              <a:t>Tiedemann, J. (2000). Gender-related beliefs of teachers in elementary school mathematics. </a:t>
            </a:r>
            <a:r>
              <a:rPr lang="en-GB" sz="1200" i="1" dirty="0">
                <a:effectLst/>
                <a:ea typeface="Times New Roman" panose="02020603050405020304" pitchFamily="18" charset="0"/>
              </a:rPr>
              <a:t>Educational Studies in Mathematics, 106</a:t>
            </a:r>
            <a:r>
              <a:rPr lang="en-GB" sz="1200" dirty="0">
                <a:effectLst/>
                <a:ea typeface="Times New Roman" panose="02020603050405020304" pitchFamily="18" charset="0"/>
              </a:rPr>
              <a:t>, 41, 191-207.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/10.1023/a:1003953801526 </a:t>
            </a:r>
          </a:p>
          <a:p>
            <a:pPr>
              <a:lnSpc>
                <a:spcPct val="100000"/>
              </a:lnSpc>
              <a:spcBef>
                <a:spcPts val="0"/>
              </a:spcBef>
            </a:pPr>
            <a:r>
              <a:rPr lang="en-GB" sz="1200" dirty="0">
                <a:effectLst/>
                <a:ea typeface="Times New Roman" panose="02020603050405020304" pitchFamily="18" charset="0"/>
              </a:rPr>
              <a:t>White Ribbon. (2021). </a:t>
            </a:r>
            <a:r>
              <a:rPr lang="en-GB" sz="1200" i="1" dirty="0">
                <a:effectLst/>
                <a:ea typeface="Times New Roman" panose="02020603050405020304" pitchFamily="18" charset="0"/>
              </a:rPr>
              <a:t>Letter to the Secretary of State for Education. </a:t>
            </a:r>
            <a:r>
              <a:rPr lang="en-GB" sz="1200" dirty="0">
                <a:effectLst/>
                <a:ea typeface="Times New Roman" panose="02020603050405020304" pitchFamily="18" charset="0"/>
              </a:rPr>
              <a:t>https://</a:t>
            </a:r>
            <a:r>
              <a:rPr lang="en-GB" sz="1200" dirty="0" err="1">
                <a:effectLst/>
                <a:ea typeface="Times New Roman" panose="02020603050405020304" pitchFamily="18" charset="0"/>
              </a:rPr>
              <a:t>whiteribbon.org.uk</a:t>
            </a:r>
            <a:r>
              <a:rPr lang="en-GB" sz="1200" dirty="0">
                <a:effectLst/>
                <a:ea typeface="Times New Roman" panose="02020603050405020304" pitchFamily="18" charset="0"/>
              </a:rPr>
              <a:t>/news/2021/6/2/2s6ey6ii4gqb6zahqk0lckte7cpx61 </a:t>
            </a:r>
          </a:p>
          <a:p>
            <a:pPr>
              <a:lnSpc>
                <a:spcPct val="100000"/>
              </a:lnSpc>
              <a:spcBef>
                <a:spcPts val="0"/>
              </a:spcBef>
            </a:pPr>
            <a:r>
              <a:rPr lang="en-GB" sz="1200" dirty="0">
                <a:effectLst/>
                <a:ea typeface="Times New Roman" panose="02020603050405020304" pitchFamily="18" charset="0"/>
              </a:rPr>
              <a:t>Wong, Y.J., Ringo Ho, M-H., Wang, S.Y., &amp; Keino Miller, I.S. (2017). Meta-analyses of the relationship between conformity to masculine norms and mental health- related outcomes. Journal of counselling psychology, 64(1), 80-93. http://</a:t>
            </a:r>
            <a:r>
              <a:rPr lang="en-GB" sz="1200" dirty="0" err="1">
                <a:effectLst/>
                <a:ea typeface="Times New Roman" panose="02020603050405020304" pitchFamily="18" charset="0"/>
              </a:rPr>
              <a:t>dx.doi.org</a:t>
            </a:r>
            <a:r>
              <a:rPr lang="en-GB" sz="1200" dirty="0">
                <a:effectLst/>
                <a:ea typeface="Times New Roman" panose="02020603050405020304" pitchFamily="18" charset="0"/>
              </a:rPr>
              <a:t>/10.1037/cou0000176 </a:t>
            </a:r>
          </a:p>
          <a:p>
            <a:pPr>
              <a:lnSpc>
                <a:spcPct val="100000"/>
              </a:lnSpc>
              <a:spcBef>
                <a:spcPts val="0"/>
              </a:spcBef>
            </a:pPr>
            <a:r>
              <a:rPr lang="en-GB" sz="1200" dirty="0">
                <a:effectLst/>
                <a:ea typeface="Times New Roman" panose="02020603050405020304" pitchFamily="18" charset="0"/>
              </a:rPr>
              <a:t>Wood, L.A., Hutchinson, J., Aitken, M., &amp; Cunningham, S.J. (2021). Gender stereotypes in UK children and adolescents: changing patterns of knowledge and endorsement. </a:t>
            </a:r>
            <a:r>
              <a:rPr lang="en-GB" sz="1200" i="1" dirty="0">
                <a:effectLst/>
                <a:ea typeface="Times New Roman" panose="02020603050405020304" pitchFamily="18" charset="0"/>
              </a:rPr>
              <a:t>British Journal of Social Psychology, </a:t>
            </a:r>
            <a:r>
              <a:rPr lang="en-GB" sz="1200" dirty="0">
                <a:effectLst/>
                <a:ea typeface="Times New Roman" panose="02020603050405020304" pitchFamily="18" charset="0"/>
              </a:rPr>
              <a:t>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/10.1111.bjso.12510 </a:t>
            </a:r>
          </a:p>
          <a:p>
            <a:pPr>
              <a:lnSpc>
                <a:spcPct val="100000"/>
              </a:lnSpc>
              <a:spcBef>
                <a:spcPts val="0"/>
              </a:spcBef>
            </a:pPr>
            <a:r>
              <a:rPr lang="en-GB" sz="1200" dirty="0">
                <a:effectLst/>
                <a:ea typeface="Times New Roman" panose="02020603050405020304" pitchFamily="18" charset="0"/>
              </a:rPr>
              <a:t>World Health Organisation (2022). https://</a:t>
            </a:r>
            <a:r>
              <a:rPr lang="en-GB" sz="1200" dirty="0" err="1">
                <a:effectLst/>
                <a:ea typeface="Times New Roman" panose="02020603050405020304" pitchFamily="18" charset="0"/>
              </a:rPr>
              <a:t>www.qho.int</a:t>
            </a:r>
            <a:r>
              <a:rPr lang="en-GB" sz="1200" dirty="0">
                <a:effectLst/>
                <a:ea typeface="Times New Roman" panose="02020603050405020304" pitchFamily="18" charset="0"/>
              </a:rPr>
              <a:t>/health-topics/gender </a:t>
            </a:r>
          </a:p>
          <a:p>
            <a:pPr>
              <a:lnSpc>
                <a:spcPct val="100000"/>
              </a:lnSpc>
              <a:spcBef>
                <a:spcPts val="0"/>
              </a:spcBef>
            </a:pPr>
            <a:r>
              <a:rPr lang="en-GB" sz="1200" dirty="0">
                <a:effectLst/>
                <a:ea typeface="Times New Roman" panose="02020603050405020304" pitchFamily="18" charset="0"/>
              </a:rPr>
              <a:t>Yee, D.K., &amp; Eccles, J.S. (1988). Parent perceptions and attributions for children’s math achievement. </a:t>
            </a:r>
            <a:r>
              <a:rPr lang="en-GB" sz="1200" i="1" dirty="0">
                <a:effectLst/>
                <a:ea typeface="Times New Roman" panose="02020603050405020304" pitchFamily="18" charset="0"/>
              </a:rPr>
              <a:t>Sex Roles, 19, </a:t>
            </a:r>
            <a:r>
              <a:rPr lang="en-GB" sz="1200" dirty="0">
                <a:effectLst/>
                <a:ea typeface="Times New Roman" panose="02020603050405020304" pitchFamily="18" charset="0"/>
              </a:rPr>
              <a:t>317-333. https://</a:t>
            </a:r>
            <a:r>
              <a:rPr lang="en-GB" sz="1200" dirty="0" err="1">
                <a:effectLst/>
                <a:ea typeface="Times New Roman" panose="02020603050405020304" pitchFamily="18" charset="0"/>
              </a:rPr>
              <a:t>doi.org</a:t>
            </a:r>
            <a:r>
              <a:rPr lang="en-GB" sz="1200" dirty="0">
                <a:effectLst/>
                <a:ea typeface="Times New Roman" panose="02020603050405020304" pitchFamily="18" charset="0"/>
              </a:rPr>
              <a:t>/10.1007/BF00289840 </a:t>
            </a:r>
          </a:p>
          <a:p>
            <a:pPr>
              <a:lnSpc>
                <a:spcPct val="100000"/>
              </a:lnSpc>
              <a:spcBef>
                <a:spcPts val="0"/>
              </a:spcBef>
            </a:pPr>
            <a:endParaRPr lang="en-GB" sz="1200" dirty="0">
              <a:effectLst/>
              <a:ea typeface="Times New Roman" panose="02020603050405020304" pitchFamily="18" charset="0"/>
            </a:endParaRPr>
          </a:p>
          <a:p>
            <a:pPr>
              <a:lnSpc>
                <a:spcPct val="100000"/>
              </a:lnSpc>
            </a:pPr>
            <a:endParaRPr lang="en-US" sz="1200" dirty="0"/>
          </a:p>
        </p:txBody>
      </p:sp>
    </p:spTree>
    <p:extLst>
      <p:ext uri="{BB962C8B-B14F-4D97-AF65-F5344CB8AC3E}">
        <p14:creationId xmlns:p14="http://schemas.microsoft.com/office/powerpoint/2010/main" val="6731486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6423</Words>
  <Application>Microsoft Macintosh PowerPoint</Application>
  <PresentationFormat>Widescreen</PresentationFormat>
  <Paragraphs>373</Paragraphs>
  <Slides>39</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Calibri Light</vt:lpstr>
      <vt:lpstr>Symbol</vt:lpstr>
      <vt:lpstr>SymbolMT</vt:lpstr>
      <vt:lpstr>Times New Roman</vt:lpstr>
      <vt:lpstr>TimesNewRomanPS</vt:lpstr>
      <vt:lpstr>TimesNewRomanPSMT</vt:lpstr>
      <vt:lpstr>Wingdings</vt:lpstr>
      <vt:lpstr>Office Theme</vt:lpstr>
      <vt:lpstr>PowerPoint Presentation</vt:lpstr>
      <vt:lpstr>Who do you think of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1: The ‘what’, ‘how’ and ‘why’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2: How could school staff unknowingly perpetuate ‘gender boxes’ ?</vt:lpstr>
      <vt:lpstr>PowerPoint Presentation</vt:lpstr>
      <vt:lpstr>PowerPoint Presentation</vt:lpstr>
      <vt:lpstr>Section 3: What can I do?</vt:lpstr>
      <vt:lpstr>PowerPoint Presentation</vt:lpstr>
      <vt:lpstr>PowerPoint Presentation</vt:lpstr>
      <vt:lpstr>PowerPoint Presentation</vt:lpstr>
      <vt:lpstr>PowerPoint Presentation</vt:lpstr>
      <vt:lpstr>PowerPoint Presentation</vt:lpstr>
      <vt:lpstr>In summary…</vt:lpstr>
      <vt:lpstr>PowerPoint Presentation</vt:lpstr>
      <vt:lpstr>Information about Dr Rachael Shaw</vt:lpstr>
      <vt:lpstr>Contacting Dr Rachael Shaw</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Rachael Shaw</dc:creator>
  <cp:lastModifiedBy>Rachael Shaw</cp:lastModifiedBy>
  <cp:revision>1</cp:revision>
  <dcterms:created xsi:type="dcterms:W3CDTF">2023-08-23T12:33:57Z</dcterms:created>
  <dcterms:modified xsi:type="dcterms:W3CDTF">2023-08-23T16:49:08Z</dcterms:modified>
</cp:coreProperties>
</file>