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60" r:id="rId2"/>
  </p:sldMasterIdLst>
  <p:notesMasterIdLst>
    <p:notesMasterId r:id="rId5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Lst>
  <p:sldSz cx="9144000" cy="5143500" type="screen16x9"/>
  <p:notesSz cx="6858000" cy="9144000"/>
  <p:embeddedFontLst>
    <p:embeddedFont>
      <p:font typeface="Roboto" panose="020B0604020202020204" charset="0"/>
      <p:regular r:id="rId56"/>
      <p:bold r:id="rId57"/>
      <p:italic r:id="rId58"/>
      <p:boldItalic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4" roundtripDataSignature="AMtx7mgb2Ui3OqI9Nmg7Csc9OM/hXQ5Lg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CD42584-717B-42E6-B251-B1F3C26FD681}">
  <a:tblStyle styleId="{DCD42584-717B-42E6-B251-B1F3C26FD681}"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6B83FA27-28F0-416D-B419-997539DD3585}" styleName="Table_1">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3.fntdata"/><Relationship Id="rId66"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1.fntdata"/><Relationship Id="rId64" Type="http://customschemas.google.com/relationships/presentationmetadata" Target="metadata"/><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4.fntdata"/><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2.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8" name="Google Shape;10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9" name="Google Shape;12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5" name="Google Shape;13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 name="Google Shape;19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 name="Google Shape;19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7" name="Google Shape;21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3" name="Google Shape;253;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9" name="Google Shape;289;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7" name="Google Shape;30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7" name="Google Shape;367;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5" name="Google Shape;375;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3" name="Google Shape;383;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0" name="Google Shape;420;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4" name="Google Shape;444;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4" name="Google Shape;454;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1" name="Google Shape;461;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7" name="Google Shape;467;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1" name="Google Shape;481;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7" name="Google Shape;487;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5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5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rgbClr val="000000"/>
              </a:buClr>
              <a:buSzPts val="2800"/>
              <a:buNone/>
              <a:defRPr sz="2800">
                <a:solidFill>
                  <a:srgbClr val="000000"/>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5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5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5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6" name="Google Shape;16;p5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7" name="Google Shape;17;p5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5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5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6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0"/>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Clr>
                <a:srgbClr val="000000"/>
              </a:buClr>
              <a:buSzPts val="1800"/>
              <a:buChar char="●"/>
              <a:defRPr>
                <a:solidFill>
                  <a:srgbClr val="000000"/>
                </a:solidFill>
              </a:defRPr>
            </a:lvl1pPr>
            <a:lvl2pPr marL="914400" lvl="1" indent="-317500" algn="l">
              <a:lnSpc>
                <a:spcPct val="115000"/>
              </a:lnSpc>
              <a:spcBef>
                <a:spcPts val="1600"/>
              </a:spcBef>
              <a:spcAft>
                <a:spcPts val="0"/>
              </a:spcAft>
              <a:buClr>
                <a:srgbClr val="000000"/>
              </a:buClr>
              <a:buSzPts val="1400"/>
              <a:buChar char="○"/>
              <a:defRPr>
                <a:solidFill>
                  <a:srgbClr val="000000"/>
                </a:solidFill>
              </a:defRPr>
            </a:lvl2pPr>
            <a:lvl3pPr marL="1371600" lvl="2" indent="-317500" algn="l">
              <a:lnSpc>
                <a:spcPct val="115000"/>
              </a:lnSpc>
              <a:spcBef>
                <a:spcPts val="1600"/>
              </a:spcBef>
              <a:spcAft>
                <a:spcPts val="0"/>
              </a:spcAft>
              <a:buClr>
                <a:srgbClr val="000000"/>
              </a:buClr>
              <a:buSzPts val="1400"/>
              <a:buChar char="■"/>
              <a:defRPr>
                <a:solidFill>
                  <a:srgbClr val="000000"/>
                </a:solidFill>
              </a:defRPr>
            </a:lvl3pPr>
            <a:lvl4pPr marL="1828800" lvl="3" indent="-317500" algn="l">
              <a:lnSpc>
                <a:spcPct val="115000"/>
              </a:lnSpc>
              <a:spcBef>
                <a:spcPts val="1600"/>
              </a:spcBef>
              <a:spcAft>
                <a:spcPts val="0"/>
              </a:spcAft>
              <a:buClr>
                <a:srgbClr val="000000"/>
              </a:buClr>
              <a:buSzPts val="1400"/>
              <a:buChar char="●"/>
              <a:defRPr>
                <a:solidFill>
                  <a:srgbClr val="000000"/>
                </a:solidFill>
              </a:defRPr>
            </a:lvl4pPr>
            <a:lvl5pPr marL="2286000" lvl="4" indent="-317500" algn="l">
              <a:lnSpc>
                <a:spcPct val="115000"/>
              </a:lnSpc>
              <a:spcBef>
                <a:spcPts val="1600"/>
              </a:spcBef>
              <a:spcAft>
                <a:spcPts val="0"/>
              </a:spcAft>
              <a:buClr>
                <a:srgbClr val="000000"/>
              </a:buClr>
              <a:buSzPts val="1400"/>
              <a:buChar char="○"/>
              <a:defRPr>
                <a:solidFill>
                  <a:srgbClr val="000000"/>
                </a:solidFill>
              </a:defRPr>
            </a:lvl5pPr>
            <a:lvl6pPr marL="2743200" lvl="5" indent="-317500" algn="l">
              <a:lnSpc>
                <a:spcPct val="115000"/>
              </a:lnSpc>
              <a:spcBef>
                <a:spcPts val="1600"/>
              </a:spcBef>
              <a:spcAft>
                <a:spcPts val="0"/>
              </a:spcAft>
              <a:buClr>
                <a:srgbClr val="000000"/>
              </a:buClr>
              <a:buSzPts val="1400"/>
              <a:buChar char="■"/>
              <a:defRPr>
                <a:solidFill>
                  <a:srgbClr val="000000"/>
                </a:solidFill>
              </a:defRPr>
            </a:lvl6pPr>
            <a:lvl7pPr marL="3200400" lvl="6" indent="-317500" algn="l">
              <a:lnSpc>
                <a:spcPct val="115000"/>
              </a:lnSpc>
              <a:spcBef>
                <a:spcPts val="1600"/>
              </a:spcBef>
              <a:spcAft>
                <a:spcPts val="0"/>
              </a:spcAft>
              <a:buClr>
                <a:srgbClr val="000000"/>
              </a:buClr>
              <a:buSzPts val="1400"/>
              <a:buChar char="●"/>
              <a:defRPr>
                <a:solidFill>
                  <a:srgbClr val="000000"/>
                </a:solidFill>
              </a:defRPr>
            </a:lvl7pPr>
            <a:lvl8pPr marL="3657600" lvl="7" indent="-317500" algn="l">
              <a:lnSpc>
                <a:spcPct val="115000"/>
              </a:lnSpc>
              <a:spcBef>
                <a:spcPts val="1600"/>
              </a:spcBef>
              <a:spcAft>
                <a:spcPts val="0"/>
              </a:spcAft>
              <a:buClr>
                <a:srgbClr val="000000"/>
              </a:buClr>
              <a:buSzPts val="1400"/>
              <a:buChar char="○"/>
              <a:defRPr>
                <a:solidFill>
                  <a:srgbClr val="000000"/>
                </a:solidFill>
              </a:defRPr>
            </a:lvl8pPr>
            <a:lvl9pPr marL="4114800" lvl="8" indent="-317500" algn="l">
              <a:lnSpc>
                <a:spcPct val="115000"/>
              </a:lnSpc>
              <a:spcBef>
                <a:spcPts val="1600"/>
              </a:spcBef>
              <a:spcAft>
                <a:spcPts val="1600"/>
              </a:spcAft>
              <a:buClr>
                <a:srgbClr val="000000"/>
              </a:buClr>
              <a:buSzPts val="1400"/>
              <a:buChar char="■"/>
              <a:defRPr>
                <a:solidFill>
                  <a:srgbClr val="000000"/>
                </a:solidFill>
              </a:defRPr>
            </a:lvl9pPr>
          </a:lstStyle>
          <a:p>
            <a:endParaRPr/>
          </a:p>
        </p:txBody>
      </p:sp>
      <p:sp>
        <p:nvSpPr>
          <p:cNvPr id="24" name="Google Shape;24;p6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rgbClr val="073763"/>
              </a:buClr>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7" name="Google Shape;27;p6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Clr>
                <a:srgbClr val="000000"/>
              </a:buClr>
              <a:buSzPts val="1800"/>
              <a:buChar char="●"/>
              <a:defRPr>
                <a:solidFill>
                  <a:srgbClr val="000000"/>
                </a:solidFill>
              </a:defRPr>
            </a:lvl1pPr>
            <a:lvl2pPr marL="914400" lvl="1" indent="-317500" algn="ctr">
              <a:lnSpc>
                <a:spcPct val="115000"/>
              </a:lnSpc>
              <a:spcBef>
                <a:spcPts val="1600"/>
              </a:spcBef>
              <a:spcAft>
                <a:spcPts val="0"/>
              </a:spcAft>
              <a:buClr>
                <a:srgbClr val="000000"/>
              </a:buClr>
              <a:buSzPts val="1400"/>
              <a:buChar char="○"/>
              <a:defRPr>
                <a:solidFill>
                  <a:srgbClr val="000000"/>
                </a:solidFill>
              </a:defRPr>
            </a:lvl2pPr>
            <a:lvl3pPr marL="1371600" lvl="2" indent="-317500" algn="ctr">
              <a:lnSpc>
                <a:spcPct val="115000"/>
              </a:lnSpc>
              <a:spcBef>
                <a:spcPts val="1600"/>
              </a:spcBef>
              <a:spcAft>
                <a:spcPts val="0"/>
              </a:spcAft>
              <a:buClr>
                <a:srgbClr val="000000"/>
              </a:buClr>
              <a:buSzPts val="1400"/>
              <a:buChar char="■"/>
              <a:defRPr>
                <a:solidFill>
                  <a:srgbClr val="000000"/>
                </a:solidFill>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28" name="Google Shape;28;p6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6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6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4" name="Google Shape;34;p6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5" name="Google Shape;35;p63"/>
          <p:cNvSpPr txBox="1">
            <a:spLocks noGrp="1"/>
          </p:cNvSpPr>
          <p:nvPr>
            <p:ph type="sldNum" idx="12"/>
          </p:nvPr>
        </p:nvSpPr>
        <p:spPr>
          <a:xfrm>
            <a:off x="8586441"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64"/>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64"/>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6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6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6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6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solidFill>
                  <a:schemeClr val="dk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4" name="Google Shape;44;p65"/>
          <p:cNvSpPr txBox="1">
            <a:spLocks noGrp="1"/>
          </p:cNvSpPr>
          <p:nvPr>
            <p:ph type="sldNum" idx="12"/>
          </p:nvPr>
        </p:nvSpPr>
        <p:spPr>
          <a:xfrm>
            <a:off x="8595300" y="4749775"/>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6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Clr>
                <a:srgbClr val="000000"/>
              </a:buClr>
              <a:buSzPts val="1800"/>
              <a:buNone/>
              <a:defRPr>
                <a:solidFill>
                  <a:srgbClr val="000000"/>
                </a:solidFill>
              </a:defRPr>
            </a:lvl1pPr>
          </a:lstStyle>
          <a:p>
            <a:endParaRPr/>
          </a:p>
        </p:txBody>
      </p:sp>
      <p:sp>
        <p:nvSpPr>
          <p:cNvPr id="47" name="Google Shape;47;p6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67"/>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4"/>
        <p:cNvGrpSpPr/>
        <p:nvPr/>
      </p:nvGrpSpPr>
      <p:grpSpPr>
        <a:xfrm>
          <a:off x="0" y="0"/>
          <a:ext cx="0" cy="0"/>
          <a:chOff x="0" y="0"/>
          <a:chExt cx="0" cy="0"/>
        </a:xfrm>
      </p:grpSpPr>
      <p:sp>
        <p:nvSpPr>
          <p:cNvPr id="55" name="Google Shape;55;p5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56" name="Google Shape;56;p5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7"/>
        <p:cNvGrpSpPr/>
        <p:nvPr/>
      </p:nvGrpSpPr>
      <p:grpSpPr>
        <a:xfrm>
          <a:off x="0" y="0"/>
          <a:ext cx="0" cy="0"/>
          <a:chOff x="0" y="0"/>
          <a:chExt cx="0" cy="0"/>
        </a:xfrm>
      </p:grpSpPr>
      <p:sp>
        <p:nvSpPr>
          <p:cNvPr id="58" name="Google Shape;58;p5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59"/>
          <p:cNvSpPr txBox="1">
            <a:spLocks noGrp="1"/>
          </p:cNvSpPr>
          <p:nvPr>
            <p:ph type="body" idx="1"/>
          </p:nvPr>
        </p:nvSpPr>
        <p:spPr>
          <a:xfrm>
            <a:off x="311700" y="1152475"/>
            <a:ext cx="6030600" cy="37713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60" name="Google Shape;60;p59"/>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61" name="Google Shape;61;p59"/>
          <p:cNvSpPr txBox="1">
            <a:spLocks noGrp="1"/>
          </p:cNvSpPr>
          <p:nvPr>
            <p:ph type="sldNum" idx="12"/>
          </p:nvPr>
        </p:nvSpPr>
        <p:spPr>
          <a:xfrm>
            <a:off x="8771709" y="4875480"/>
            <a:ext cx="372291" cy="26802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2"/>
        <p:cNvGrpSpPr/>
        <p:nvPr/>
      </p:nvGrpSpPr>
      <p:grpSpPr>
        <a:xfrm>
          <a:off x="0" y="0"/>
          <a:ext cx="0" cy="0"/>
          <a:chOff x="0" y="0"/>
          <a:chExt cx="0" cy="0"/>
        </a:xfrm>
      </p:grpSpPr>
      <p:sp>
        <p:nvSpPr>
          <p:cNvPr id="63" name="Google Shape;63;p68"/>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64" name="Google Shape;64;p68"/>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65" name="Google Shape;65;p68"/>
          <p:cNvSpPr txBox="1">
            <a:spLocks noGrp="1"/>
          </p:cNvSpPr>
          <p:nvPr>
            <p:ph type="sldNum" idx="12"/>
          </p:nvPr>
        </p:nvSpPr>
        <p:spPr>
          <a:xfrm>
            <a:off x="8576167"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8" name="Google Shape;68;p6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solidFill>
                  <a:schemeClr val="dk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69" name="Google Shape;69;p6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70"/>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solidFill>
                  <a:schemeClr val="accent1"/>
                </a:solidFill>
              </a:defRPr>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72" name="Google Shape;72;p70"/>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solidFill>
                  <a:schemeClr val="dk1"/>
                </a:solidFill>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73" name="Google Shape;73;p7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7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chemeClr val="accent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6" name="Google Shape;76;p7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solidFill>
                  <a:schemeClr val="accent1"/>
                </a:solidFill>
              </a:defRPr>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79" name="Google Shape;79;p72"/>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solidFill>
                  <a:schemeClr val="dk1"/>
                </a:solidFill>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80" name="Google Shape;80;p7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73"/>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83" name="Google Shape;83;p73"/>
          <p:cNvSpPr txBox="1">
            <a:spLocks noGrp="1"/>
          </p:cNvSpPr>
          <p:nvPr>
            <p:ph type="sldNum" idx="12"/>
          </p:nvPr>
        </p:nvSpPr>
        <p:spPr>
          <a:xfrm>
            <a:off x="8601852"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74"/>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6" name="Google Shape;86;p74"/>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87" name="Google Shape;87;p74"/>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8" name="Google Shape;88;p74"/>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solidFill>
                  <a:schemeClr val="dk1"/>
                </a:solidFill>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89" name="Google Shape;89;p74"/>
          <p:cNvSpPr txBox="1">
            <a:spLocks noGrp="1"/>
          </p:cNvSpPr>
          <p:nvPr>
            <p:ph type="sldNum" idx="12"/>
          </p:nvPr>
        </p:nvSpPr>
        <p:spPr>
          <a:xfrm>
            <a:off x="8595300" y="470945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75"/>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solidFill>
                  <a:schemeClr val="dk1"/>
                </a:solidFill>
              </a:defRPr>
            </a:lvl1pPr>
          </a:lstStyle>
          <a:p>
            <a:endParaRPr/>
          </a:p>
        </p:txBody>
      </p:sp>
      <p:sp>
        <p:nvSpPr>
          <p:cNvPr id="92" name="Google Shape;92;p7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76"/>
          <p:cNvSpPr txBox="1">
            <a:spLocks noGrp="1"/>
          </p:cNvSpPr>
          <p:nvPr>
            <p:ph type="sldNum" idx="12"/>
          </p:nvPr>
        </p:nvSpPr>
        <p:spPr>
          <a:xfrm>
            <a:off x="8576167"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5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5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53"/>
          <p:cNvSpPr txBox="1">
            <a:spLocks noGrp="1"/>
          </p:cNvSpPr>
          <p:nvPr>
            <p:ph type="sldNum" idx="12"/>
          </p:nvPr>
        </p:nvSpPr>
        <p:spPr>
          <a:xfrm>
            <a:off x="8586441"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5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5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57"/>
          <p:cNvSpPr txBox="1">
            <a:spLocks noGrp="1"/>
          </p:cNvSpPr>
          <p:nvPr>
            <p:ph type="sldNum" idx="12"/>
          </p:nvPr>
        </p:nvSpPr>
        <p:spPr>
          <a:xfrm>
            <a:off x="8581304"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preventing-and-tackling-bullyin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hyperlink" Target="https://www.ceop.police.uk/safety-centre/"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
          <p:cNvSpPr txBox="1">
            <a:spLocks noGrp="1"/>
          </p:cNvSpPr>
          <p:nvPr>
            <p:ph type="subTitle" idx="1"/>
          </p:nvPr>
        </p:nvSpPr>
        <p:spPr>
          <a:xfrm>
            <a:off x="6792686" y="4497250"/>
            <a:ext cx="2090764"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a:solidFill>
                  <a:srgbClr val="8A2529"/>
                </a:solidFill>
              </a:rPr>
              <a:t>September 2020</a:t>
            </a:r>
            <a:endParaRPr/>
          </a:p>
        </p:txBody>
      </p:sp>
      <p:sp>
        <p:nvSpPr>
          <p:cNvPr id="100" name="Google Shape;100;p1"/>
          <p:cNvSpPr txBox="1">
            <a:spLocks noGrp="1"/>
          </p:cNvSpPr>
          <p:nvPr>
            <p:ph type="ctrTitle"/>
          </p:nvPr>
        </p:nvSpPr>
        <p:spPr>
          <a:xfrm>
            <a:off x="311700" y="628025"/>
            <a:ext cx="8520600" cy="5691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a:solidFill>
                  <a:schemeClr val="accent1"/>
                </a:solidFill>
              </a:rPr>
              <a:t>Training module</a:t>
            </a:r>
            <a:endParaRPr sz="3000">
              <a:solidFill>
                <a:schemeClr val="accent1"/>
              </a:solidFill>
            </a:endParaRPr>
          </a:p>
        </p:txBody>
      </p:sp>
      <p:sp>
        <p:nvSpPr>
          <p:cNvPr id="101" name="Google Shape;101;p1"/>
          <p:cNvSpPr txBox="1">
            <a:spLocks noGrp="1"/>
          </p:cNvSpPr>
          <p:nvPr>
            <p:ph type="subTitle" idx="1"/>
          </p:nvPr>
        </p:nvSpPr>
        <p:spPr>
          <a:xfrm>
            <a:off x="117900" y="90925"/>
            <a:ext cx="7056300" cy="569100"/>
          </a:xfrm>
          <a:prstGeom prst="rect">
            <a:avLst/>
          </a:prstGeom>
          <a:noFill/>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a:solidFill>
                  <a:srgbClr val="8A2529"/>
                </a:solidFill>
              </a:rPr>
              <a:t>ADAPT THIS FOR YOUR OWN PRESENTATION</a:t>
            </a:r>
            <a:r>
              <a:rPr lang="en-GB" sz="2400">
                <a:solidFill>
                  <a:srgbClr val="FF0000"/>
                </a:solidFill>
              </a:rPr>
              <a:t> </a:t>
            </a:r>
            <a:endParaRPr sz="2400">
              <a:solidFill>
                <a:srgbClr val="FF0000"/>
              </a:solidFill>
            </a:endParaRPr>
          </a:p>
        </p:txBody>
      </p:sp>
      <p:sp>
        <p:nvSpPr>
          <p:cNvPr id="102" name="Google Shape;102;p1"/>
          <p:cNvSpPr txBox="1">
            <a:spLocks noGrp="1"/>
          </p:cNvSpPr>
          <p:nvPr>
            <p:ph type="subTitle" id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a:solidFill>
                  <a:srgbClr val="8A2529"/>
                </a:solidFill>
              </a:rPr>
              <a:t>[YOUR NAME, YOUR SCHOOL]</a:t>
            </a:r>
            <a:endParaRPr sz="1800">
              <a:solidFill>
                <a:srgbClr val="8A2529"/>
              </a:solidFill>
            </a:endParaRPr>
          </a:p>
        </p:txBody>
      </p:sp>
      <p:sp>
        <p:nvSpPr>
          <p:cNvPr id="103" name="Google Shape;103;p1"/>
          <p:cNvSpPr txBox="1"/>
          <p:nvPr/>
        </p:nvSpPr>
        <p:spPr>
          <a:xfrm>
            <a:off x="3943050" y="43873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260859"/>
                </a:solidFill>
                <a:latin typeface="Arial"/>
                <a:ea typeface="Arial"/>
                <a:cs typeface="Arial"/>
                <a:sym typeface="Arial"/>
              </a:rPr>
              <a:t>Primary</a:t>
            </a:r>
            <a:endParaRPr sz="2000" b="0" i="0" u="none" strike="noStrike" cap="none">
              <a:solidFill>
                <a:srgbClr val="260859"/>
              </a:solidFill>
              <a:latin typeface="Arial"/>
              <a:ea typeface="Arial"/>
              <a:cs typeface="Arial"/>
              <a:sym typeface="Arial"/>
            </a:endParaRPr>
          </a:p>
        </p:txBody>
      </p:sp>
      <p:sp>
        <p:nvSpPr>
          <p:cNvPr id="104" name="Google Shape;104;p1"/>
          <p:cNvSpPr txBox="1">
            <a:spLocks noGrp="1"/>
          </p:cNvSpPr>
          <p:nvPr>
            <p:ph type="ctrTitle"/>
          </p:nvPr>
        </p:nvSpPr>
        <p:spPr>
          <a:xfrm>
            <a:off x="311700" y="1593725"/>
            <a:ext cx="87543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a:solidFill>
                  <a:schemeClr val="accent1"/>
                </a:solidFill>
              </a:rPr>
              <a:t>Teaching about </a:t>
            </a:r>
            <a:r>
              <a:rPr lang="en-GB" sz="3600" b="1">
                <a:solidFill>
                  <a:schemeClr val="accent1"/>
                </a:solidFill>
              </a:rPr>
              <a:t>caring friendships</a:t>
            </a:r>
            <a:endParaRPr sz="3600">
              <a:solidFill>
                <a:schemeClr val="accent1"/>
              </a:solidFill>
            </a:endParaRPr>
          </a:p>
        </p:txBody>
      </p:sp>
      <p:sp>
        <p:nvSpPr>
          <p:cNvPr id="105" name="Google Shape;105;p1"/>
          <p:cNvSpPr txBox="1"/>
          <p:nvPr/>
        </p:nvSpPr>
        <p:spPr>
          <a:xfrm>
            <a:off x="1387950" y="2699475"/>
            <a:ext cx="63681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dk1"/>
              </a:buClr>
              <a:buSzPts val="1100"/>
              <a:buFont typeface="Arial"/>
              <a:buNone/>
            </a:pPr>
            <a:r>
              <a:rPr lang="en-GB" sz="2400" b="0" i="0" u="none" strike="noStrike" cap="none">
                <a:solidFill>
                  <a:schemeClr val="accent1"/>
                </a:solidFill>
                <a:latin typeface="Arial"/>
                <a:ea typeface="Arial"/>
                <a:cs typeface="Arial"/>
                <a:sym typeface="Arial"/>
              </a:rPr>
              <a:t>Part of: Relationships education (primary)</a:t>
            </a:r>
            <a:endParaRPr sz="2400" b="0" i="0" u="none" strike="noStrike" cap="none">
              <a:solidFill>
                <a:schemeClr val="accen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73763"/>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Contents</a:t>
            </a:r>
            <a:endParaRPr/>
          </a:p>
        </p:txBody>
      </p:sp>
      <p:sp>
        <p:nvSpPr>
          <p:cNvPr id="111" name="Google Shape;111;p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
        <p:nvSpPr>
          <p:cNvPr id="112" name="Google Shape;112;p2"/>
          <p:cNvSpPr txBox="1"/>
          <p:nvPr/>
        </p:nvSpPr>
        <p:spPr>
          <a:xfrm>
            <a:off x="268793" y="909756"/>
            <a:ext cx="8606414" cy="332398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 3	About this training module </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 5	Teaching the new curriculum</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11	Safeguarding </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14	Ground rules</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17	</a:t>
            </a:r>
            <a:r>
              <a:rPr lang="en-GB" sz="2000" b="1" i="0" u="none" strike="noStrike" cap="none">
                <a:solidFill>
                  <a:schemeClr val="accent1"/>
                </a:solidFill>
                <a:latin typeface="Arial"/>
                <a:ea typeface="Arial"/>
                <a:cs typeface="Arial"/>
                <a:sym typeface="Arial"/>
              </a:rPr>
              <a:t>Primary curriculum</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34	Examples of good practice </a:t>
            </a:r>
            <a:endParaRPr sz="2000" b="0" i="0" u="none" strike="noStrike" cap="none">
              <a:solidFill>
                <a:schemeClr val="accent1"/>
              </a:solidFill>
              <a:latin typeface="Arial"/>
              <a:ea typeface="Arial"/>
              <a:cs typeface="Arial"/>
              <a:sym typeface="Arial"/>
            </a:endParaRPr>
          </a:p>
          <a:p>
            <a:pPr marL="0" marR="0" lvl="0" indent="0" algn="l" rtl="0">
              <a:lnSpc>
                <a:spcPct val="150000"/>
              </a:lnSpc>
              <a:spcBef>
                <a:spcPts val="0"/>
              </a:spcBef>
              <a:spcAft>
                <a:spcPts val="0"/>
              </a:spcAft>
              <a:buNone/>
            </a:pPr>
            <a:r>
              <a:rPr lang="en-GB" sz="2000" b="0" i="0" u="none" strike="noStrike" cap="none">
                <a:solidFill>
                  <a:schemeClr val="accent1"/>
                </a:solidFill>
                <a:latin typeface="Arial"/>
                <a:ea typeface="Arial"/>
                <a:cs typeface="Arial"/>
                <a:sym typeface="Arial"/>
              </a:rPr>
              <a:t>37	Activities and templates for trainers</a:t>
            </a:r>
            <a:endParaRPr sz="2000" b="0" i="0" u="none" strike="noStrike" cap="none">
              <a:solidFill>
                <a:schemeClr val="accent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3"/>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About this training module</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18" name="Google Shape;118;p3"/>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b="1">
                <a:solidFill>
                  <a:schemeClr val="dk1"/>
                </a:solidFill>
              </a:rPr>
              <a:t>Subject leads</a:t>
            </a:r>
            <a:r>
              <a:rPr lang="en-GB" sz="1800">
                <a:solidFill>
                  <a:schemeClr val="dk1"/>
                </a:solidFill>
              </a:rPr>
              <a:t> can use the adaptable slides and</a:t>
            </a:r>
            <a:r>
              <a:rPr lang="en-GB" sz="1800" b="1">
                <a:solidFill>
                  <a:schemeClr val="dk1"/>
                </a:solidFill>
              </a:rPr>
              <a:t> ‘activities and templates for trainers’ </a:t>
            </a:r>
            <a:r>
              <a:rPr lang="en-GB" sz="1800">
                <a:solidFill>
                  <a:schemeClr val="dk1"/>
                </a:solidFill>
              </a:rPr>
              <a:t>section at the end of this module to help shape training sessions for teachers.</a:t>
            </a:r>
            <a:endParaRPr sz="1800">
              <a:solidFill>
                <a:schemeClr val="dk1"/>
              </a:solidFill>
            </a:endParaRPr>
          </a:p>
          <a:p>
            <a:pPr marL="0" lvl="0" indent="0" algn="l" rtl="0">
              <a:lnSpc>
                <a:spcPct val="115000"/>
              </a:lnSpc>
              <a:spcBef>
                <a:spcPts val="1000"/>
              </a:spcBef>
              <a:spcAft>
                <a:spcPts val="0"/>
              </a:spcAft>
              <a:buSzPts val="1400"/>
              <a:buNone/>
            </a:pPr>
            <a:r>
              <a:rPr lang="en-GB" sz="1800"/>
              <a:t>This non-statutory training module supplements the </a:t>
            </a:r>
            <a:r>
              <a:rPr lang="en-GB" sz="1800" u="sng">
                <a:solidFill>
                  <a:srgbClr val="0000FF"/>
                </a:solidFill>
                <a:hlinkClick r:id="rId3">
                  <a:extLst>
                    <a:ext uri="{A12FA001-AC4F-418D-AE19-62706E023703}">
                      <ahyp:hlinkClr xmlns:ahyp="http://schemas.microsoft.com/office/drawing/2018/hyperlinkcolor" val="tx"/>
                    </a:ext>
                  </a:extLst>
                </a:hlinkClick>
              </a:rPr>
              <a:t>statutory guidance</a:t>
            </a:r>
            <a:r>
              <a:rPr lang="en-GB" sz="1800"/>
              <a:t> on teaching about </a:t>
            </a:r>
            <a:r>
              <a:rPr lang="en-GB" sz="1800" b="1"/>
              <a:t>caring friendships</a:t>
            </a:r>
            <a:r>
              <a:rPr lang="en-GB" sz="1800"/>
              <a:t>, which schools should read in full.</a:t>
            </a:r>
            <a:endParaRPr sz="1800"/>
          </a:p>
          <a:p>
            <a:pPr marL="0" lvl="0" indent="0" algn="l" rtl="0">
              <a:lnSpc>
                <a:spcPct val="115000"/>
              </a:lnSpc>
              <a:spcBef>
                <a:spcPts val="1600"/>
              </a:spcBef>
              <a:spcAft>
                <a:spcPts val="0"/>
              </a:spcAft>
              <a:buSzPts val="1400"/>
              <a:buNone/>
            </a:pPr>
            <a:r>
              <a:rPr lang="en-GB" sz="1800"/>
              <a:t>Schools can choose whether and how to follow or adapt this training module and should refer to the </a:t>
            </a:r>
            <a:r>
              <a:rPr lang="en-GB" sz="1800" u="sng">
                <a:solidFill>
                  <a:srgbClr val="0000FF"/>
                </a:solidFill>
                <a:hlinkClick r:id="rId4">
                  <a:extLst>
                    <a:ext uri="{A12FA001-AC4F-418D-AE19-62706E023703}">
                      <ahyp:hlinkClr xmlns:ahyp="http://schemas.microsoft.com/office/drawing/2018/hyperlinkcolor" val="tx"/>
                    </a:ext>
                  </a:extLst>
                </a:hlinkClick>
              </a:rPr>
              <a:t>Early Career Framework</a:t>
            </a:r>
            <a:r>
              <a:rPr lang="en-GB" sz="1800"/>
              <a:t> for pedagogical guidance.</a:t>
            </a:r>
            <a:endParaRPr sz="1800"/>
          </a:p>
          <a:p>
            <a:pPr marL="0" lvl="0" indent="0" algn="l" rtl="0">
              <a:lnSpc>
                <a:spcPct val="115000"/>
              </a:lnSpc>
              <a:spcBef>
                <a:spcPts val="1600"/>
              </a:spcBef>
              <a:spcAft>
                <a:spcPts val="1600"/>
              </a:spcAft>
              <a:buSzPts val="1400"/>
              <a:buNone/>
            </a:pPr>
            <a:endParaRPr sz="1800" b="1"/>
          </a:p>
        </p:txBody>
      </p:sp>
      <p:sp>
        <p:nvSpPr>
          <p:cNvPr id="119" name="Google Shape;119;p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you get out of today</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125" name="Google Shape;125;p4"/>
          <p:cNvSpPr txBox="1">
            <a:spLocks noGrp="1"/>
          </p:cNvSpPr>
          <p:nvPr>
            <p:ph type="body" idx="1"/>
          </p:nvPr>
        </p:nvSpPr>
        <p:spPr>
          <a:xfrm>
            <a:off x="270000" y="914400"/>
            <a:ext cx="75654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a:solidFill>
                  <a:srgbClr val="000000"/>
                </a:solidFill>
              </a:rPr>
              <a:t>By the end of this training you should:</a:t>
            </a:r>
            <a:endParaRPr sz="1800">
              <a:solidFill>
                <a:srgbClr val="000000"/>
              </a:solidFill>
            </a:endParaRPr>
          </a:p>
          <a:p>
            <a:pPr marL="0" lvl="0" indent="0" algn="l" rtl="0">
              <a:lnSpc>
                <a:spcPct val="115000"/>
              </a:lnSpc>
              <a:spcBef>
                <a:spcPts val="0"/>
              </a:spcBef>
              <a:spcAft>
                <a:spcPts val="0"/>
              </a:spcAft>
              <a:buClr>
                <a:schemeClr val="dk1"/>
              </a:buClr>
              <a:buSzPts val="1800"/>
              <a:buFont typeface="Arial"/>
              <a:buNone/>
            </a:pPr>
            <a:endParaRPr sz="180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a:solidFill>
                  <a:srgbClr val="000000"/>
                </a:solidFill>
              </a:rPr>
              <a:t>know what is included in the statutory guidance </a:t>
            </a:r>
            <a:endParaRPr sz="180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a:solidFill>
                  <a:srgbClr val="000000"/>
                </a:solidFill>
              </a:rPr>
              <a:t>know some key knowledge and facts to cover as part of this topic</a:t>
            </a:r>
            <a:endParaRPr sz="180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a:solidFill>
                  <a:srgbClr val="000000"/>
                </a:solidFill>
              </a:rPr>
              <a:t>have strategies to deal with questions that come up in class</a:t>
            </a:r>
            <a:endParaRPr sz="1800">
              <a:solidFill>
                <a:srgbClr val="000000"/>
              </a:solidFill>
            </a:endParaRPr>
          </a:p>
          <a:p>
            <a:pPr marL="457200" lvl="0" indent="-342900" algn="l" rtl="0">
              <a:lnSpc>
                <a:spcPct val="115000"/>
              </a:lnSpc>
              <a:spcBef>
                <a:spcPts val="0"/>
              </a:spcBef>
              <a:spcAft>
                <a:spcPts val="0"/>
              </a:spcAft>
              <a:buClr>
                <a:schemeClr val="accent1"/>
              </a:buClr>
              <a:buSzPts val="1800"/>
              <a:buChar char="●"/>
            </a:pPr>
            <a:r>
              <a:rPr lang="en-GB" sz="1800">
                <a:solidFill>
                  <a:srgbClr val="000000"/>
                </a:solidFill>
              </a:rPr>
              <a:t>feel more confident teaching about </a:t>
            </a:r>
            <a:r>
              <a:rPr lang="en-GB" sz="1800" b="1">
                <a:solidFill>
                  <a:schemeClr val="dk1"/>
                </a:solidFill>
              </a:rPr>
              <a:t>caring friendships</a:t>
            </a:r>
            <a:endParaRPr sz="1800">
              <a:solidFill>
                <a:srgbClr val="434343"/>
              </a:solidFill>
            </a:endParaRPr>
          </a:p>
          <a:p>
            <a:pPr marL="457200" lvl="0" indent="0" algn="l" rtl="0">
              <a:lnSpc>
                <a:spcPct val="115000"/>
              </a:lnSpc>
              <a:spcBef>
                <a:spcPts val="0"/>
              </a:spcBef>
              <a:spcAft>
                <a:spcPts val="0"/>
              </a:spcAft>
              <a:buSzPts val="1400"/>
              <a:buNone/>
            </a:pPr>
            <a:endParaRPr sz="1800"/>
          </a:p>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126" name="Google Shape;126;p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5"/>
          <p:cNvSpPr txBox="1">
            <a:spLocks noGrp="1"/>
          </p:cNvSpPr>
          <p:nvPr>
            <p:ph type="title"/>
          </p:nvPr>
        </p:nvSpPr>
        <p:spPr>
          <a:xfrm>
            <a:off x="1362300" y="2150850"/>
            <a:ext cx="64194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Teaching the new curriculum</a:t>
            </a:r>
            <a:endParaRPr>
              <a:solidFill>
                <a:srgbClr val="FFFFFF"/>
              </a:solidFill>
            </a:endParaRPr>
          </a:p>
        </p:txBody>
      </p:sp>
      <p:sp>
        <p:nvSpPr>
          <p:cNvPr id="132" name="Google Shape;132;p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Related topics</a:t>
            </a:r>
            <a:endParaRPr/>
          </a:p>
        </p:txBody>
      </p:sp>
      <p:sp>
        <p:nvSpPr>
          <p:cNvPr id="138" name="Google Shape;138;p6"/>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b="1">
                <a:solidFill>
                  <a:schemeClr val="dk1"/>
                </a:solidFill>
              </a:rPr>
              <a:t>Caring friendships</a:t>
            </a:r>
            <a:r>
              <a:rPr lang="en-GB" sz="1800"/>
              <a:t> is closely related to the following topics:</a:t>
            </a:r>
            <a:endParaRPr sz="1800"/>
          </a:p>
          <a:p>
            <a:pPr marL="457200" lvl="0" indent="-342900" algn="l" rtl="0">
              <a:lnSpc>
                <a:spcPct val="115000"/>
              </a:lnSpc>
              <a:spcBef>
                <a:spcPts val="1000"/>
              </a:spcBef>
              <a:spcAft>
                <a:spcPts val="0"/>
              </a:spcAft>
              <a:buSzPts val="1800"/>
              <a:buChar char="●"/>
            </a:pPr>
            <a:r>
              <a:rPr lang="en-GB" sz="1800"/>
              <a:t>respectful relationships</a:t>
            </a:r>
            <a:endParaRPr sz="1800"/>
          </a:p>
          <a:p>
            <a:pPr marL="457200" lvl="0" indent="-342900" algn="l" rtl="0">
              <a:lnSpc>
                <a:spcPct val="115000"/>
              </a:lnSpc>
              <a:spcBef>
                <a:spcPts val="0"/>
              </a:spcBef>
              <a:spcAft>
                <a:spcPts val="0"/>
              </a:spcAft>
              <a:buSzPts val="1800"/>
              <a:buChar char="●"/>
            </a:pPr>
            <a:r>
              <a:rPr lang="en-GB" sz="1800">
                <a:solidFill>
                  <a:schemeClr val="dk1"/>
                </a:solidFill>
              </a:rPr>
              <a:t>intimate relationships and sexual health (secondary only)</a:t>
            </a:r>
            <a:endParaRPr sz="1800">
              <a:solidFill>
                <a:schemeClr val="dk1"/>
              </a:solidFill>
            </a:endParaRPr>
          </a:p>
          <a:p>
            <a:pPr marL="0" lvl="0" indent="0" algn="l" rtl="0">
              <a:lnSpc>
                <a:spcPct val="115000"/>
              </a:lnSpc>
              <a:spcBef>
                <a:spcPts val="1600"/>
              </a:spcBef>
              <a:spcAft>
                <a:spcPts val="0"/>
              </a:spcAft>
              <a:buSzPts val="1400"/>
              <a:buNone/>
            </a:pPr>
            <a:r>
              <a:rPr lang="en-GB" sz="1800"/>
              <a:t>Therefore, you should: </a:t>
            </a:r>
            <a:endParaRPr sz="1800"/>
          </a:p>
          <a:p>
            <a:pPr marL="457200" lvl="0" indent="-342900" algn="l" rtl="0">
              <a:lnSpc>
                <a:spcPct val="115000"/>
              </a:lnSpc>
              <a:spcBef>
                <a:spcPts val="1000"/>
              </a:spcBef>
              <a:spcAft>
                <a:spcPts val="0"/>
              </a:spcAft>
              <a:buClr>
                <a:schemeClr val="dk1"/>
              </a:buClr>
              <a:buSzPts val="1800"/>
              <a:buChar char="●"/>
            </a:pPr>
            <a:r>
              <a:rPr lang="en-GB" sz="1800" b="1">
                <a:solidFill>
                  <a:schemeClr val="dk1"/>
                </a:solidFill>
              </a:rPr>
              <a:t>consider</a:t>
            </a:r>
            <a:r>
              <a:rPr lang="en-GB" sz="1800">
                <a:solidFill>
                  <a:schemeClr val="dk1"/>
                </a:solidFill>
              </a:rPr>
              <a:t> </a:t>
            </a:r>
            <a:r>
              <a:rPr lang="en-GB" sz="1800" b="1">
                <a:solidFill>
                  <a:schemeClr val="dk1"/>
                </a:solidFill>
              </a:rPr>
              <a:t>thematic links </a:t>
            </a:r>
            <a:r>
              <a:rPr lang="en-GB" sz="1800">
                <a:solidFill>
                  <a:schemeClr val="dk1"/>
                </a:solidFill>
              </a:rPr>
              <a:t>across key topics and the whole school when planning and delivering lessons</a:t>
            </a:r>
            <a:endParaRPr sz="1800" b="1"/>
          </a:p>
          <a:p>
            <a:pPr marL="457200" lvl="0" indent="-342900" algn="l" rtl="0">
              <a:lnSpc>
                <a:spcPct val="115000"/>
              </a:lnSpc>
              <a:spcBef>
                <a:spcPts val="0"/>
              </a:spcBef>
              <a:spcAft>
                <a:spcPts val="0"/>
              </a:spcAft>
              <a:buSzPts val="1800"/>
              <a:buChar char="●"/>
            </a:pPr>
            <a:r>
              <a:rPr lang="en-GB" sz="1800"/>
              <a:t>find ways to </a:t>
            </a:r>
            <a:r>
              <a:rPr lang="en-GB" sz="1800" b="1"/>
              <a:t>link knowledge and vocabulary </a:t>
            </a:r>
            <a:r>
              <a:rPr lang="en-GB" sz="1800"/>
              <a:t>across topics</a:t>
            </a:r>
            <a:endParaRPr sz="1800"/>
          </a:p>
          <a:p>
            <a:pPr marL="0" lvl="0" indent="0" algn="l" rtl="0">
              <a:lnSpc>
                <a:spcPct val="115000"/>
              </a:lnSpc>
              <a:spcBef>
                <a:spcPts val="1000"/>
              </a:spcBef>
              <a:spcAft>
                <a:spcPts val="1600"/>
              </a:spcAft>
              <a:buSzPts val="1400"/>
              <a:buNone/>
            </a:pPr>
            <a:endParaRPr sz="1800"/>
          </a:p>
        </p:txBody>
      </p:sp>
      <p:sp>
        <p:nvSpPr>
          <p:cNvPr id="139" name="Google Shape;139;p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Related guidance</a:t>
            </a:r>
            <a:endParaRPr/>
          </a:p>
        </p:txBody>
      </p:sp>
      <p:sp>
        <p:nvSpPr>
          <p:cNvPr id="145" name="Google Shape;145;p7"/>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Schools may also want to refer to the </a:t>
            </a:r>
            <a:r>
              <a:rPr lang="en-GB" sz="1800" u="sng">
                <a:solidFill>
                  <a:srgbClr val="0000FF"/>
                </a:solidFill>
              </a:rPr>
              <a:t>g</a:t>
            </a:r>
            <a:r>
              <a:rPr lang="en-GB" sz="1800" u="sng">
                <a:solidFill>
                  <a:srgbClr val="0000FF"/>
                </a:solidFill>
                <a:hlinkClick r:id="rId3">
                  <a:extLst>
                    <a:ext uri="{A12FA001-AC4F-418D-AE19-62706E023703}">
                      <ahyp:hlinkClr xmlns:ahyp="http://schemas.microsoft.com/office/drawing/2018/hyperlinkcolor" val="tx"/>
                    </a:ext>
                  </a:extLst>
                </a:hlinkClick>
              </a:rPr>
              <a:t>uidance for schools on preventing and responding to bullying (including cyberbullying)</a:t>
            </a:r>
            <a:endParaRPr sz="1800">
              <a:solidFill>
                <a:srgbClr val="0000FF"/>
              </a:solidFill>
            </a:endParaRPr>
          </a:p>
          <a:p>
            <a:pPr marL="0" lvl="0" indent="0" algn="l" rtl="0">
              <a:lnSpc>
                <a:spcPct val="115000"/>
              </a:lnSpc>
              <a:spcBef>
                <a:spcPts val="0"/>
              </a:spcBef>
              <a:spcAft>
                <a:spcPts val="0"/>
              </a:spcAft>
              <a:buSzPts val="1400"/>
              <a:buNone/>
            </a:pPr>
            <a:r>
              <a:rPr lang="en-GB" sz="1800"/>
              <a:t>when planning to teach this subject.</a:t>
            </a:r>
            <a:endParaRPr sz="1800"/>
          </a:p>
        </p:txBody>
      </p:sp>
      <p:sp>
        <p:nvSpPr>
          <p:cNvPr id="146" name="Google Shape;146;p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8"/>
          <p:cNvSpPr txBox="1">
            <a:spLocks noGrp="1"/>
          </p:cNvSpPr>
          <p:nvPr>
            <p:ph type="title"/>
          </p:nvPr>
        </p:nvSpPr>
        <p:spPr>
          <a:xfrm>
            <a:off x="270000" y="216425"/>
            <a:ext cx="900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Friendships support at </a:t>
            </a:r>
            <a:r>
              <a:rPr lang="en-GB">
                <a:solidFill>
                  <a:schemeClr val="accent2"/>
                </a:solidFill>
              </a:rPr>
              <a:t>[school name] </a:t>
            </a:r>
            <a:endParaRPr>
              <a:solidFill>
                <a:schemeClr val="accent2"/>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52" name="Google Shape;152;p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2200" b="1"/>
              <a:t>Our leads </a:t>
            </a:r>
            <a:endParaRPr sz="2200" b="1"/>
          </a:p>
          <a:p>
            <a:pPr marL="0" lvl="0" indent="0" algn="l" rtl="0">
              <a:lnSpc>
                <a:spcPct val="115000"/>
              </a:lnSpc>
              <a:spcBef>
                <a:spcPts val="0"/>
              </a:spcBef>
              <a:spcAft>
                <a:spcPts val="0"/>
              </a:spcAft>
              <a:buSzPts val="1400"/>
              <a:buNone/>
            </a:pPr>
            <a:r>
              <a:rPr lang="en-GB" sz="1800">
                <a:solidFill>
                  <a:schemeClr val="accent2"/>
                </a:solidFill>
              </a:rPr>
              <a:t>[Names, contact details of friendships support]</a:t>
            </a:r>
            <a:endParaRPr sz="1800">
              <a:solidFill>
                <a:schemeClr val="accent2"/>
              </a:solidFill>
            </a:endParaRPr>
          </a:p>
          <a:p>
            <a:pPr marL="0" lvl="0" indent="0" algn="l" rtl="0">
              <a:lnSpc>
                <a:spcPct val="115000"/>
              </a:lnSpc>
              <a:spcBef>
                <a:spcPts val="1000"/>
              </a:spcBef>
              <a:spcAft>
                <a:spcPts val="0"/>
              </a:spcAft>
              <a:buSzPts val="1400"/>
              <a:buNone/>
            </a:pPr>
            <a:r>
              <a:rPr lang="en-GB" sz="2200" b="1"/>
              <a:t>Our policies</a:t>
            </a:r>
            <a:endParaRPr sz="2200" b="1"/>
          </a:p>
          <a:p>
            <a:pPr marL="0" lvl="0" indent="0" algn="l" rtl="0">
              <a:lnSpc>
                <a:spcPct val="115000"/>
              </a:lnSpc>
              <a:spcBef>
                <a:spcPts val="0"/>
              </a:spcBef>
              <a:spcAft>
                <a:spcPts val="0"/>
              </a:spcAft>
              <a:buSzPts val="1400"/>
              <a:buNone/>
            </a:pPr>
            <a:r>
              <a:rPr lang="en-GB" sz="1800">
                <a:solidFill>
                  <a:schemeClr val="accent2"/>
                </a:solidFill>
              </a:rPr>
              <a:t>[Add details - e.g. school policy on bullying]</a:t>
            </a:r>
            <a:endParaRPr sz="1800">
              <a:solidFill>
                <a:schemeClr val="accent2"/>
              </a:solidFill>
            </a:endParaRPr>
          </a:p>
          <a:p>
            <a:pPr marL="0" lvl="0" indent="0" algn="l" rtl="0">
              <a:lnSpc>
                <a:spcPct val="115000"/>
              </a:lnSpc>
              <a:spcBef>
                <a:spcPts val="1600"/>
              </a:spcBef>
              <a:spcAft>
                <a:spcPts val="0"/>
              </a:spcAft>
              <a:buSzPts val="1400"/>
              <a:buNone/>
            </a:pPr>
            <a:r>
              <a:rPr lang="en-GB" sz="2200" b="1"/>
              <a:t>Specialist support</a:t>
            </a:r>
            <a:br>
              <a:rPr lang="en-GB" sz="2200" b="1">
                <a:solidFill>
                  <a:srgbClr val="434343"/>
                </a:solidFill>
              </a:rPr>
            </a:br>
            <a:r>
              <a:rPr lang="en-GB" sz="1800">
                <a:solidFill>
                  <a:schemeClr val="accent2"/>
                </a:solidFill>
              </a:rPr>
              <a:t>[Add details - e.g. providers school already works with]</a:t>
            </a:r>
            <a:endParaRPr sz="1800">
              <a:solidFill>
                <a:schemeClr val="accent2"/>
              </a:solidFill>
            </a:endParaRPr>
          </a:p>
          <a:p>
            <a:pPr marL="0" lvl="0" indent="0" algn="l" rtl="0">
              <a:lnSpc>
                <a:spcPct val="115000"/>
              </a:lnSpc>
              <a:spcBef>
                <a:spcPts val="1600"/>
              </a:spcBef>
              <a:spcAft>
                <a:spcPts val="0"/>
              </a:spcAft>
              <a:buClr>
                <a:schemeClr val="dk1"/>
              </a:buClr>
              <a:buSzPts val="1100"/>
              <a:buFont typeface="Arial"/>
              <a:buNone/>
            </a:pPr>
            <a:r>
              <a:rPr lang="en-GB" sz="2200" b="1"/>
              <a:t>Other information </a:t>
            </a:r>
            <a:endParaRPr sz="2200" b="1"/>
          </a:p>
          <a:p>
            <a:pPr marL="0" lvl="0" indent="0" algn="l" rtl="0">
              <a:lnSpc>
                <a:spcPct val="115000"/>
              </a:lnSpc>
              <a:spcBef>
                <a:spcPts val="0"/>
              </a:spcBef>
              <a:spcAft>
                <a:spcPts val="0"/>
              </a:spcAft>
              <a:buSzPts val="1400"/>
              <a:buNone/>
            </a:pPr>
            <a:r>
              <a:rPr lang="en-GB" sz="1800">
                <a:solidFill>
                  <a:schemeClr val="accent2"/>
                </a:solidFill>
              </a:rPr>
              <a:t>[Add resources]</a:t>
            </a:r>
            <a:br>
              <a:rPr lang="en-GB" sz="1800">
                <a:solidFill>
                  <a:srgbClr val="434343"/>
                </a:solidFill>
              </a:rPr>
            </a:b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53" name="Google Shape;153;p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9"/>
          <p:cNvSpPr txBox="1">
            <a:spLocks noGrp="1"/>
          </p:cNvSpPr>
          <p:nvPr>
            <p:ph type="title"/>
          </p:nvPr>
        </p:nvSpPr>
        <p:spPr>
          <a:xfrm>
            <a:off x="270000" y="216425"/>
            <a:ext cx="875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Teaching about caring friendships at </a:t>
            </a:r>
            <a:r>
              <a:rPr lang="en-GB">
                <a:solidFill>
                  <a:schemeClr val="accent2"/>
                </a:solidFill>
              </a:rPr>
              <a:t>[school name] </a:t>
            </a:r>
            <a:endParaRPr>
              <a:solidFill>
                <a:schemeClr val="accent2"/>
              </a:solidFill>
              <a:highlight>
                <a:srgbClr val="FFFF00"/>
              </a:highlight>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59" name="Google Shape;159;p9"/>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600"/>
              </a:spcBef>
              <a:spcAft>
                <a:spcPts val="0"/>
              </a:spcAft>
              <a:buSzPts val="1400"/>
              <a:buNone/>
            </a:pPr>
            <a:r>
              <a:rPr lang="en-GB" sz="1800"/>
              <a:t>Ways in which we already teach about caring friendships at our school:</a:t>
            </a:r>
            <a:endParaRPr sz="1800"/>
          </a:p>
          <a:p>
            <a:pPr marL="457200" lvl="0" indent="-342900" algn="l" rtl="0">
              <a:lnSpc>
                <a:spcPct val="115000"/>
              </a:lnSpc>
              <a:spcBef>
                <a:spcPts val="1600"/>
              </a:spcBef>
              <a:spcAft>
                <a:spcPts val="0"/>
              </a:spcAft>
              <a:buClr>
                <a:schemeClr val="accent2"/>
              </a:buClr>
              <a:buSzPts val="1800"/>
              <a:buChar char="●"/>
            </a:pPr>
            <a:r>
              <a:rPr lang="en-GB" sz="1800">
                <a:solidFill>
                  <a:schemeClr val="accent2"/>
                </a:solidFill>
              </a:rPr>
              <a:t>[add details]</a:t>
            </a:r>
            <a:endParaRPr sz="1800">
              <a:solidFill>
                <a:schemeClr val="accent2"/>
              </a:solidFill>
            </a:endParaRPr>
          </a:p>
          <a:p>
            <a:pPr marL="457200" lvl="0" indent="-342900" algn="l" rtl="0">
              <a:lnSpc>
                <a:spcPct val="115000"/>
              </a:lnSpc>
              <a:spcBef>
                <a:spcPts val="0"/>
              </a:spcBef>
              <a:spcAft>
                <a:spcPts val="0"/>
              </a:spcAft>
              <a:buClr>
                <a:schemeClr val="accent2"/>
              </a:buClr>
              <a:buSzPts val="1800"/>
              <a:buChar char="●"/>
            </a:pPr>
            <a:r>
              <a:rPr lang="en-GB" sz="1800">
                <a:solidFill>
                  <a:schemeClr val="accent2"/>
                </a:solidFill>
              </a:rPr>
              <a:t>[add details]</a:t>
            </a:r>
            <a:endParaRPr sz="1800">
              <a:solidFill>
                <a:schemeClr val="accent2"/>
              </a:solidFill>
            </a:endParaRPr>
          </a:p>
          <a:p>
            <a:pPr marL="457200" lvl="0" indent="-342900" algn="l" rtl="0">
              <a:lnSpc>
                <a:spcPct val="115000"/>
              </a:lnSpc>
              <a:spcBef>
                <a:spcPts val="0"/>
              </a:spcBef>
              <a:spcAft>
                <a:spcPts val="0"/>
              </a:spcAft>
              <a:buClr>
                <a:schemeClr val="accent2"/>
              </a:buClr>
              <a:buSzPts val="1800"/>
              <a:buChar char="●"/>
            </a:pPr>
            <a:r>
              <a:rPr lang="en-GB" sz="1800">
                <a:solidFill>
                  <a:schemeClr val="accent2"/>
                </a:solidFill>
              </a:rPr>
              <a:t>[add details]</a:t>
            </a:r>
            <a:endParaRPr sz="1800">
              <a:solidFill>
                <a:schemeClr val="accent2"/>
              </a:solidFill>
            </a:endParaRPr>
          </a:p>
          <a:p>
            <a:pPr marL="0" lvl="0" indent="0" algn="l" rtl="0">
              <a:lnSpc>
                <a:spcPct val="115000"/>
              </a:lnSpc>
              <a:spcBef>
                <a:spcPts val="1600"/>
              </a:spcBef>
              <a:spcAft>
                <a:spcPts val="0"/>
              </a:spcAft>
              <a:buSzPts val="1400"/>
              <a:buNone/>
            </a:pPr>
            <a:endParaRPr sz="2200" b="1">
              <a:solidFill>
                <a:srgbClr val="434343"/>
              </a:solidFill>
            </a:endParaRPr>
          </a:p>
          <a:p>
            <a:pPr marL="0" lvl="0" indent="0" algn="l" rtl="0">
              <a:lnSpc>
                <a:spcPct val="115000"/>
              </a:lnSpc>
              <a:spcBef>
                <a:spcPts val="1600"/>
              </a:spcBef>
              <a:spcAft>
                <a:spcPts val="0"/>
              </a:spcAft>
              <a:buSzPts val="1400"/>
              <a:buNone/>
            </a:pPr>
            <a:endParaRPr sz="1800">
              <a:solidFill>
                <a:srgbClr val="FF0000"/>
              </a:solidFill>
            </a:endParaRPr>
          </a:p>
          <a:p>
            <a:pPr marL="0" lvl="0" indent="0" algn="l" rtl="0">
              <a:lnSpc>
                <a:spcPct val="115000"/>
              </a:lnSpc>
              <a:spcBef>
                <a:spcPts val="1600"/>
              </a:spcBef>
              <a:spcAft>
                <a:spcPts val="0"/>
              </a:spcAft>
              <a:buSzPts val="1400"/>
              <a:buNone/>
            </a:pP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60" name="Google Shape;160;p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0"/>
          <p:cNvSpPr txBox="1">
            <a:spLocks noGrp="1"/>
          </p:cNvSpPr>
          <p:nvPr>
            <p:ph type="title"/>
          </p:nvPr>
        </p:nvSpPr>
        <p:spPr>
          <a:xfrm>
            <a:off x="270000" y="216425"/>
            <a:ext cx="85389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Pupils with SEND </a:t>
            </a:r>
            <a:endParaRPr/>
          </a:p>
        </p:txBody>
      </p:sp>
      <p:sp>
        <p:nvSpPr>
          <p:cNvPr id="166" name="Google Shape;166;p10"/>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You will need to </a:t>
            </a:r>
            <a:r>
              <a:rPr lang="en-GB" sz="1800" b="1"/>
              <a:t>plan lessons to allow all pupils to access and practise the core knowledge</a:t>
            </a:r>
            <a:r>
              <a:rPr lang="en-GB" sz="1800"/>
              <a:t>, using your expertise as you normally would.</a:t>
            </a:r>
            <a:endParaRPr sz="1800"/>
          </a:p>
          <a:p>
            <a:pPr marL="0" lvl="0" indent="0" algn="l" rtl="0">
              <a:lnSpc>
                <a:spcPct val="115000"/>
              </a:lnSpc>
              <a:spcBef>
                <a:spcPts val="1600"/>
              </a:spcBef>
              <a:spcAft>
                <a:spcPts val="1600"/>
              </a:spcAft>
              <a:buSzPts val="1400"/>
              <a:buNone/>
            </a:pPr>
            <a:r>
              <a:rPr lang="en-GB" sz="1800"/>
              <a:t>You might want to link lesson outcomes with statutory ‘preparing for adulthood’ outcomes for those with an education, health and care (EHC) plan. (See </a:t>
            </a:r>
            <a:r>
              <a:rPr lang="en-GB" sz="1800" u="sng">
                <a:solidFill>
                  <a:srgbClr val="0000FF"/>
                </a:solidFill>
                <a:hlinkClick r:id="rId3">
                  <a:extLst>
                    <a:ext uri="{A12FA001-AC4F-418D-AE19-62706E023703}">
                      <ahyp:hlinkClr xmlns:ahyp="http://schemas.microsoft.com/office/drawing/2018/hyperlinkcolor" val="tx"/>
                    </a:ext>
                  </a:extLst>
                </a:hlinkClick>
              </a:rPr>
              <a:t>SEND code of practice</a:t>
            </a:r>
            <a:r>
              <a:rPr lang="en-GB" sz="1800"/>
              <a:t>, section 8.)</a:t>
            </a:r>
            <a:endParaRPr sz="1800" b="1"/>
          </a:p>
        </p:txBody>
      </p:sp>
      <p:sp>
        <p:nvSpPr>
          <p:cNvPr id="167" name="Google Shape;167;p10"/>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a:solidFill>
                  <a:schemeClr val="dk1"/>
                </a:solidFill>
                <a:latin typeface="Arial"/>
                <a:ea typeface="Arial"/>
                <a:cs typeface="Arial"/>
                <a:sym typeface="Arial"/>
              </a:rPr>
              <a:t>STATUTORY GUIDANCE</a:t>
            </a:r>
            <a:endParaRPr sz="16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2"/>
              </a:solidFill>
              <a:latin typeface="Arial"/>
              <a:ea typeface="Arial"/>
              <a:cs typeface="Arial"/>
              <a:sym typeface="Arial"/>
            </a:endParaRPr>
          </a:p>
        </p:txBody>
      </p:sp>
      <p:sp>
        <p:nvSpPr>
          <p:cNvPr id="168" name="Google Shape;168;p10"/>
          <p:cNvSpPr txBox="1">
            <a:spLocks noGrp="1"/>
          </p:cNvSpPr>
          <p:nvPr>
            <p:ph type="sldNum" idx="12"/>
          </p:nvPr>
        </p:nvSpPr>
        <p:spPr>
          <a:xfrm>
            <a:off x="8606868"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1"/>
          <p:cNvSpPr txBox="1">
            <a:spLocks noGrp="1"/>
          </p:cNvSpPr>
          <p:nvPr>
            <p:ph type="title"/>
          </p:nvPr>
        </p:nvSpPr>
        <p:spPr>
          <a:xfrm>
            <a:off x="2903850" y="2150850"/>
            <a:ext cx="33363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Safeguarding</a:t>
            </a:r>
            <a:endParaRPr>
              <a:solidFill>
                <a:srgbClr val="FFFFFF"/>
              </a:solidFill>
            </a:endParaRPr>
          </a:p>
        </p:txBody>
      </p:sp>
      <p:sp>
        <p:nvSpPr>
          <p:cNvPr id="174" name="Google Shape;174;p1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Safeguarding (1)</a:t>
            </a:r>
            <a:endParaRPr/>
          </a:p>
        </p:txBody>
      </p:sp>
      <p:sp>
        <p:nvSpPr>
          <p:cNvPr id="180" name="Google Shape;180;p12"/>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Pupils may be affected by issues discussed in lessons. </a:t>
            </a:r>
            <a:endParaRPr sz="1800"/>
          </a:p>
          <a:p>
            <a:pPr marL="0" lvl="0" indent="0" algn="l" rtl="0">
              <a:lnSpc>
                <a:spcPct val="115000"/>
              </a:lnSpc>
              <a:spcBef>
                <a:spcPts val="1000"/>
              </a:spcBef>
              <a:spcAft>
                <a:spcPts val="0"/>
              </a:spcAft>
              <a:buSzPts val="1400"/>
              <a:buNone/>
            </a:pPr>
            <a:r>
              <a:rPr lang="en-GB" sz="180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a:p>
          <a:p>
            <a:pPr marL="0" lvl="0" indent="0" algn="l" rtl="0">
              <a:lnSpc>
                <a:spcPct val="115000"/>
              </a:lnSpc>
              <a:spcBef>
                <a:spcPts val="1000"/>
              </a:spcBef>
              <a:spcAft>
                <a:spcPts val="0"/>
              </a:spcAft>
              <a:buSzPts val="1400"/>
              <a:buNone/>
            </a:pPr>
            <a:r>
              <a:rPr lang="en-GB" sz="1800"/>
              <a:t>Teachers may need to deal with disclosures or concerns (e.g. of abuse or offending behaviour) in a way that safeguards pupils in line with school policies, especially the child protection policy.</a:t>
            </a:r>
            <a:endParaRPr sz="1800"/>
          </a:p>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0"/>
              </a:spcBef>
              <a:spcAft>
                <a:spcPts val="0"/>
              </a:spcAft>
              <a:buSzPts val="1400"/>
              <a:buNone/>
            </a:pPr>
            <a:endParaRPr sz="1800"/>
          </a:p>
        </p:txBody>
      </p:sp>
      <p:sp>
        <p:nvSpPr>
          <p:cNvPr id="181" name="Google Shape;181;p1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1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Trusted adults</a:t>
            </a:r>
            <a:endParaRPr/>
          </a:p>
        </p:txBody>
      </p:sp>
      <p:sp>
        <p:nvSpPr>
          <p:cNvPr id="187" name="Google Shape;187;p13"/>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a:t>Within this module we have used the term </a:t>
            </a:r>
            <a:r>
              <a:rPr lang="en-GB" sz="1800" b="1"/>
              <a:t>trusted adult</a:t>
            </a:r>
            <a:r>
              <a:rPr lang="en-GB" sz="1800"/>
              <a:t>.</a:t>
            </a:r>
            <a:endParaRPr sz="1800"/>
          </a:p>
          <a:p>
            <a:pPr marL="0" lvl="0" indent="0" algn="l" rtl="0">
              <a:lnSpc>
                <a:spcPct val="115000"/>
              </a:lnSpc>
              <a:spcBef>
                <a:spcPts val="1000"/>
              </a:spcBef>
              <a:spcAft>
                <a:spcPts val="0"/>
              </a:spcAft>
              <a:buClr>
                <a:schemeClr val="dk1"/>
              </a:buClr>
              <a:buSzPts val="1100"/>
              <a:buFont typeface="Arial"/>
              <a:buNone/>
            </a:pPr>
            <a:r>
              <a:rPr lang="en-GB" sz="1800"/>
              <a:t>A trusted adult will generally be someone who children feel comfortable to turn to for help. Obvious examples include family members, teachers and doctors.</a:t>
            </a:r>
            <a:endParaRPr sz="1800"/>
          </a:p>
          <a:p>
            <a:pPr marL="0" lvl="0" indent="0" algn="l" rtl="0">
              <a:lnSpc>
                <a:spcPct val="115000"/>
              </a:lnSpc>
              <a:spcBef>
                <a:spcPts val="1000"/>
              </a:spcBef>
              <a:spcAft>
                <a:spcPts val="0"/>
              </a:spcAft>
              <a:buSzPts val="1400"/>
              <a:buNone/>
            </a:pPr>
            <a:r>
              <a:rPr lang="en-GB" sz="1800"/>
              <a:t>It will be important when teaching this topic, and any other relevant topics, that teachers explore this concept. Pupils should be comfortable and capable of identifying who their trusted adults could be both within their families and wider circles.  </a:t>
            </a:r>
            <a:endParaRPr sz="1800"/>
          </a:p>
          <a:p>
            <a:pPr marL="0" lvl="0" indent="0" algn="l" rtl="0">
              <a:lnSpc>
                <a:spcPct val="115000"/>
              </a:lnSpc>
              <a:spcBef>
                <a:spcPts val="0"/>
              </a:spcBef>
              <a:spcAft>
                <a:spcPts val="0"/>
              </a:spcAft>
              <a:buSzPts val="1400"/>
              <a:buNone/>
            </a:pPr>
            <a:endParaRPr sz="1800"/>
          </a:p>
          <a:p>
            <a:pPr marL="0" lvl="0" indent="0" algn="l" rtl="0">
              <a:lnSpc>
                <a:spcPct val="115000"/>
              </a:lnSpc>
              <a:spcBef>
                <a:spcPts val="0"/>
              </a:spcBef>
              <a:spcAft>
                <a:spcPts val="0"/>
              </a:spcAft>
              <a:buSzPts val="1400"/>
              <a:buNone/>
            </a:pPr>
            <a:endParaRPr sz="1800"/>
          </a:p>
        </p:txBody>
      </p:sp>
      <p:sp>
        <p:nvSpPr>
          <p:cNvPr id="188" name="Google Shape;188;p1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4"/>
          <p:cNvSpPr txBox="1">
            <a:spLocks noGrp="1"/>
          </p:cNvSpPr>
          <p:nvPr>
            <p:ph type="title"/>
          </p:nvPr>
        </p:nvSpPr>
        <p:spPr>
          <a:xfrm>
            <a:off x="2903850" y="2150850"/>
            <a:ext cx="33363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Ground rules</a:t>
            </a:r>
            <a:endParaRPr>
              <a:solidFill>
                <a:srgbClr val="FFFFFF"/>
              </a:solidFill>
            </a:endParaRPr>
          </a:p>
        </p:txBody>
      </p:sp>
      <p:sp>
        <p:nvSpPr>
          <p:cNvPr id="194" name="Google Shape;194;p1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5"/>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Create class ground rules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200" name="Google Shape;200;p15"/>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Clear class ground rules can help when teaching about sensitive topics. They also support confidentiality and safeguarding of pupils. </a:t>
            </a:r>
            <a:endParaRPr sz="1800"/>
          </a:p>
          <a:p>
            <a:pPr marL="0" lvl="0" indent="0" algn="l" rtl="0">
              <a:lnSpc>
                <a:spcPct val="115000"/>
              </a:lnSpc>
              <a:spcBef>
                <a:spcPts val="1600"/>
              </a:spcBef>
              <a:spcAft>
                <a:spcPts val="0"/>
              </a:spcAft>
              <a:buSzPts val="1400"/>
              <a:buNone/>
            </a:pPr>
            <a:r>
              <a:rPr lang="en-GB" sz="1800"/>
              <a:t>Good practice is for ground rules to be: </a:t>
            </a:r>
            <a:endParaRPr sz="1800"/>
          </a:p>
          <a:p>
            <a:pPr marL="457200" lvl="0" indent="-342900" algn="l" rtl="0">
              <a:lnSpc>
                <a:spcPct val="115000"/>
              </a:lnSpc>
              <a:spcBef>
                <a:spcPts val="1600"/>
              </a:spcBef>
              <a:spcAft>
                <a:spcPts val="0"/>
              </a:spcAft>
              <a:buSzPts val="1800"/>
              <a:buChar char="●"/>
            </a:pPr>
            <a:r>
              <a:rPr lang="en-GB" sz="1800" b="1"/>
              <a:t>discussed</a:t>
            </a:r>
            <a:r>
              <a:rPr lang="en-GB" sz="1800"/>
              <a:t> and understood by all</a:t>
            </a:r>
            <a:endParaRPr sz="1800"/>
          </a:p>
          <a:p>
            <a:pPr marL="457200" lvl="0" indent="-342900" algn="l" rtl="0">
              <a:lnSpc>
                <a:spcPct val="115000"/>
              </a:lnSpc>
              <a:spcBef>
                <a:spcPts val="0"/>
              </a:spcBef>
              <a:spcAft>
                <a:spcPts val="0"/>
              </a:spcAft>
              <a:buSzPts val="1800"/>
              <a:buChar char="●"/>
            </a:pPr>
            <a:r>
              <a:rPr lang="en-GB" sz="1800" b="1"/>
              <a:t>clear</a:t>
            </a:r>
            <a:r>
              <a:rPr lang="en-GB" sz="1800"/>
              <a:t> and practical</a:t>
            </a:r>
            <a:endParaRPr sz="1800"/>
          </a:p>
          <a:p>
            <a:pPr marL="457200" lvl="0" indent="-342900" algn="l" rtl="0">
              <a:lnSpc>
                <a:spcPct val="115000"/>
              </a:lnSpc>
              <a:spcBef>
                <a:spcPts val="0"/>
              </a:spcBef>
              <a:spcAft>
                <a:spcPts val="0"/>
              </a:spcAft>
              <a:buSzPts val="1800"/>
              <a:buChar char="●"/>
            </a:pPr>
            <a:r>
              <a:rPr lang="en-GB" sz="1800" b="1"/>
              <a:t>modelled</a:t>
            </a:r>
            <a:r>
              <a:rPr lang="en-GB" sz="1800"/>
              <a:t> by the teacher</a:t>
            </a:r>
            <a:endParaRPr sz="1800"/>
          </a:p>
          <a:p>
            <a:pPr marL="457200" lvl="0" indent="-342900" algn="l" rtl="0">
              <a:lnSpc>
                <a:spcPct val="115000"/>
              </a:lnSpc>
              <a:spcBef>
                <a:spcPts val="0"/>
              </a:spcBef>
              <a:spcAft>
                <a:spcPts val="0"/>
              </a:spcAft>
              <a:buSzPts val="1800"/>
              <a:buChar char="●"/>
            </a:pPr>
            <a:r>
              <a:rPr lang="en-GB" sz="1800" b="1"/>
              <a:t>followed</a:t>
            </a:r>
            <a:r>
              <a:rPr lang="en-GB" sz="1800"/>
              <a:t> consistently and enforced </a:t>
            </a:r>
            <a:endParaRPr sz="1800"/>
          </a:p>
          <a:p>
            <a:pPr marL="457200" lvl="0" indent="-342900" algn="l" rtl="0">
              <a:lnSpc>
                <a:spcPct val="115000"/>
              </a:lnSpc>
              <a:spcBef>
                <a:spcPts val="0"/>
              </a:spcBef>
              <a:spcAft>
                <a:spcPts val="0"/>
              </a:spcAft>
              <a:buSzPts val="1800"/>
              <a:buChar char="●"/>
            </a:pPr>
            <a:r>
              <a:rPr lang="en-GB" sz="1800" b="1"/>
              <a:t>updated</a:t>
            </a:r>
            <a:r>
              <a:rPr lang="en-GB" sz="1800"/>
              <a:t> when needed</a:t>
            </a:r>
            <a:endParaRPr sz="1800"/>
          </a:p>
          <a:p>
            <a:pPr marL="457200" lvl="0" indent="-342900" algn="l" rtl="0">
              <a:lnSpc>
                <a:spcPct val="115000"/>
              </a:lnSpc>
              <a:spcBef>
                <a:spcPts val="0"/>
              </a:spcBef>
              <a:spcAft>
                <a:spcPts val="0"/>
              </a:spcAft>
              <a:buSzPts val="1800"/>
              <a:buChar char="●"/>
            </a:pPr>
            <a:r>
              <a:rPr lang="en-GB" sz="1800" b="1"/>
              <a:t>visible</a:t>
            </a:r>
            <a:r>
              <a:rPr lang="en-GB" sz="1800"/>
              <a:t> in lessons (for example, posters)</a:t>
            </a:r>
            <a:endParaRPr sz="1800"/>
          </a:p>
          <a:p>
            <a:pPr marL="0" lvl="0" indent="0" algn="l" rtl="0">
              <a:lnSpc>
                <a:spcPct val="115000"/>
              </a:lnSpc>
              <a:spcBef>
                <a:spcPts val="1600"/>
              </a:spcBef>
              <a:spcAft>
                <a:spcPts val="1600"/>
              </a:spcAft>
              <a:buSzPts val="1400"/>
              <a:buNone/>
            </a:pPr>
            <a:endParaRPr sz="1800"/>
          </a:p>
        </p:txBody>
      </p:sp>
      <p:sp>
        <p:nvSpPr>
          <p:cNvPr id="201" name="Google Shape;201;p1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6"/>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Example ground rules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207" name="Google Shape;207;p16"/>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b="1"/>
              <a:t>Respect privacy</a:t>
            </a:r>
            <a:r>
              <a:rPr lang="en-GB" sz="1800"/>
              <a:t>. We can discuss examples but do not use names or descriptions that identify anyone, including ourselves. </a:t>
            </a:r>
            <a:endParaRPr sz="1800"/>
          </a:p>
          <a:p>
            <a:pPr marL="0" lvl="0" indent="0" algn="l" rtl="0">
              <a:lnSpc>
                <a:spcPct val="115000"/>
              </a:lnSpc>
              <a:spcBef>
                <a:spcPts val="1600"/>
              </a:spcBef>
              <a:spcAft>
                <a:spcPts val="0"/>
              </a:spcAft>
              <a:buClr>
                <a:schemeClr val="dk1"/>
              </a:buClr>
              <a:buSzPts val="1100"/>
              <a:buFont typeface="Arial"/>
              <a:buNone/>
            </a:pPr>
            <a:r>
              <a:rPr lang="en-GB" sz="1800" b="1"/>
              <a:t>Listen to others</a:t>
            </a:r>
            <a:r>
              <a:rPr lang="en-GB" sz="1800"/>
              <a:t>. It is okay to disagree with each other, but we should listen properly before making assumptions or deciding how to respond. When disagreeing, challenge the statement not the person.</a:t>
            </a:r>
            <a:endParaRPr sz="1800"/>
          </a:p>
          <a:p>
            <a:pPr marL="0" lvl="0" indent="0" algn="l" rtl="0">
              <a:lnSpc>
                <a:spcPct val="115000"/>
              </a:lnSpc>
              <a:spcBef>
                <a:spcPts val="1600"/>
              </a:spcBef>
              <a:spcAft>
                <a:spcPts val="0"/>
              </a:spcAft>
              <a:buClr>
                <a:schemeClr val="dk1"/>
              </a:buClr>
              <a:buSzPts val="1100"/>
              <a:buFont typeface="Arial"/>
              <a:buNone/>
            </a:pPr>
            <a:r>
              <a:rPr lang="en-GB" sz="1800" b="1"/>
              <a:t>No judgement</a:t>
            </a:r>
            <a:r>
              <a:rPr lang="en-GB" sz="1800"/>
              <a:t>. We can explore beliefs and misunderstandings about a topic without fear of being judged. </a:t>
            </a:r>
            <a:endParaRPr sz="1800"/>
          </a:p>
          <a:p>
            <a:pPr marL="0" lvl="0" indent="0" algn="l" rtl="0">
              <a:lnSpc>
                <a:spcPct val="115000"/>
              </a:lnSpc>
              <a:spcBef>
                <a:spcPts val="1600"/>
              </a:spcBef>
              <a:spcAft>
                <a:spcPts val="0"/>
              </a:spcAft>
              <a:buClr>
                <a:schemeClr val="dk1"/>
              </a:buClr>
              <a:buSzPts val="1100"/>
              <a:buFont typeface="Arial"/>
              <a:buNone/>
            </a:pPr>
            <a:r>
              <a:rPr lang="en-GB" sz="1800" b="1"/>
              <a:t>Choose level of participation. </a:t>
            </a:r>
            <a:r>
              <a:rPr lang="en-GB" sz="1800"/>
              <a:t>Everyone has the right to choose not to answer a question or join discussion. We never put anyone ‘on the spot’ (no personal questions or pressure to answer).</a:t>
            </a:r>
            <a:endParaRPr sz="1800"/>
          </a:p>
          <a:p>
            <a:pPr marL="0" lvl="0" indent="0" algn="l" rtl="0">
              <a:lnSpc>
                <a:spcPct val="115000"/>
              </a:lnSpc>
              <a:spcBef>
                <a:spcPts val="1600"/>
              </a:spcBef>
              <a:spcAft>
                <a:spcPts val="0"/>
              </a:spcAft>
              <a:buClr>
                <a:schemeClr val="dk1"/>
              </a:buClr>
              <a:buSzPts val="1100"/>
              <a:buFont typeface="Arial"/>
              <a:buNone/>
            </a:pPr>
            <a:endParaRPr sz="1800" b="1"/>
          </a:p>
          <a:p>
            <a:pPr marL="0" lvl="0" indent="0" algn="l" rtl="0">
              <a:lnSpc>
                <a:spcPct val="115000"/>
              </a:lnSpc>
              <a:spcBef>
                <a:spcPts val="1600"/>
              </a:spcBef>
              <a:spcAft>
                <a:spcPts val="1600"/>
              </a:spcAft>
              <a:buClr>
                <a:schemeClr val="dk1"/>
              </a:buClr>
              <a:buSzPts val="1100"/>
              <a:buFont typeface="Arial"/>
              <a:buNone/>
            </a:pPr>
            <a:endParaRPr sz="1800" b="1"/>
          </a:p>
        </p:txBody>
      </p:sp>
      <p:sp>
        <p:nvSpPr>
          <p:cNvPr id="208" name="Google Shape;208;p1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7"/>
          <p:cNvSpPr txBox="1">
            <a:spLocks noGrp="1"/>
          </p:cNvSpPr>
          <p:nvPr>
            <p:ph type="title"/>
          </p:nvPr>
        </p:nvSpPr>
        <p:spPr>
          <a:xfrm>
            <a:off x="2327550" y="2150850"/>
            <a:ext cx="44889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Primary curriculum</a:t>
            </a:r>
            <a:endParaRPr>
              <a:solidFill>
                <a:srgbClr val="FFFFFF"/>
              </a:solidFill>
            </a:endParaRPr>
          </a:p>
        </p:txBody>
      </p:sp>
      <p:sp>
        <p:nvSpPr>
          <p:cNvPr id="214" name="Google Shape;214;p1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1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Happy and secure friendships (1)</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220" name="Google Shape;220;p1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rgbClr val="000000"/>
                </a:solidFill>
              </a:rPr>
              <a:t>Explain that friendship is a relationship between two or more people who care about each other and choose to have a relationship together.</a:t>
            </a:r>
            <a:endParaRPr>
              <a:solidFill>
                <a:srgbClr val="000000"/>
              </a:solidFill>
            </a:endParaRPr>
          </a:p>
          <a:p>
            <a:pPr marL="0" lvl="0" indent="0" algn="l" rtl="0">
              <a:lnSpc>
                <a:spcPct val="115000"/>
              </a:lnSpc>
              <a:spcBef>
                <a:spcPts val="1000"/>
              </a:spcBef>
              <a:spcAft>
                <a:spcPts val="0"/>
              </a:spcAft>
              <a:buSzPts val="1400"/>
              <a:buNone/>
            </a:pPr>
            <a:r>
              <a:rPr lang="en-GB">
                <a:solidFill>
                  <a:schemeClr val="dk1"/>
                </a:solidFill>
              </a:rPr>
              <a:t>Teach pupils that friendship of all ages is usually based on something which binds people together, for example:</a:t>
            </a:r>
            <a:endParaRPr>
              <a:solidFill>
                <a:schemeClr val="dk1"/>
              </a:solidFill>
            </a:endParaRPr>
          </a:p>
          <a:p>
            <a:pPr marL="457200" lvl="0" indent="-317500" algn="l" rtl="0">
              <a:lnSpc>
                <a:spcPct val="115000"/>
              </a:lnSpc>
              <a:spcBef>
                <a:spcPts val="1600"/>
              </a:spcBef>
              <a:spcAft>
                <a:spcPts val="0"/>
              </a:spcAft>
              <a:buClr>
                <a:schemeClr val="dk1"/>
              </a:buClr>
              <a:buSzPts val="1400"/>
              <a:buChar char="●"/>
            </a:pPr>
            <a:r>
              <a:rPr lang="en-GB">
                <a:solidFill>
                  <a:schemeClr val="dk1"/>
                </a:solidFill>
              </a:rPr>
              <a:t>liking to </a:t>
            </a:r>
            <a:r>
              <a:rPr lang="en-GB" b="1">
                <a:solidFill>
                  <a:schemeClr val="dk1"/>
                </a:solidFill>
              </a:rPr>
              <a:t>play</a:t>
            </a:r>
            <a:r>
              <a:rPr lang="en-GB">
                <a:solidFill>
                  <a:schemeClr val="dk1"/>
                </a:solidFill>
              </a:rPr>
              <a:t> with each other</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enjoying each other’s </a:t>
            </a:r>
            <a:r>
              <a:rPr lang="en-GB" b="1">
                <a:solidFill>
                  <a:schemeClr val="dk1"/>
                </a:solidFill>
              </a:rPr>
              <a:t>company</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having </a:t>
            </a:r>
            <a:r>
              <a:rPr lang="en-GB" b="1">
                <a:solidFill>
                  <a:schemeClr val="dk1"/>
                </a:solidFill>
              </a:rPr>
              <a:t>similar interests </a:t>
            </a:r>
            <a:r>
              <a:rPr lang="en-GB">
                <a:solidFill>
                  <a:schemeClr val="dk1"/>
                </a:solidFill>
              </a:rPr>
              <a:t>and</a:t>
            </a:r>
            <a:r>
              <a:rPr lang="en-GB" b="1">
                <a:solidFill>
                  <a:schemeClr val="dk1"/>
                </a:solidFill>
              </a:rPr>
              <a:t> hobbies</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enjoying the same </a:t>
            </a:r>
            <a:r>
              <a:rPr lang="en-GB" b="1">
                <a:solidFill>
                  <a:schemeClr val="dk1"/>
                </a:solidFill>
              </a:rPr>
              <a:t>activities</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having </a:t>
            </a:r>
            <a:r>
              <a:rPr lang="en-GB" b="1">
                <a:solidFill>
                  <a:schemeClr val="dk1"/>
                </a:solidFill>
              </a:rPr>
              <a:t>shared</a:t>
            </a:r>
            <a:r>
              <a:rPr lang="en-GB">
                <a:solidFill>
                  <a:schemeClr val="dk1"/>
                </a:solidFill>
              </a:rPr>
              <a:t> </a:t>
            </a:r>
            <a:r>
              <a:rPr lang="en-GB" b="1">
                <a:solidFill>
                  <a:schemeClr val="dk1"/>
                </a:solidFill>
              </a:rPr>
              <a:t>experiences</a:t>
            </a:r>
            <a:r>
              <a:rPr lang="en-GB">
                <a:solidFill>
                  <a:schemeClr val="dk1"/>
                </a:solidFill>
              </a:rPr>
              <a:t>, e.g. becoming friends after a trip </a:t>
            </a:r>
            <a:endParaRPr>
              <a:solidFill>
                <a:schemeClr val="dk1"/>
              </a:solidFill>
            </a:endParaRPr>
          </a:p>
        </p:txBody>
      </p:sp>
      <p:sp>
        <p:nvSpPr>
          <p:cNvPr id="221" name="Google Shape;221;p1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sp>
        <p:nvSpPr>
          <p:cNvPr id="222" name="Google Shape;222;p1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important friendships are in making us feel happy and secure, and how people choose and make friends.</a:t>
            </a:r>
            <a:endParaRPr sz="1600"/>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23" name="Google Shape;223;p1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a:t>Happy and secure friendships (2)</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229" name="Google Shape;229;p19"/>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a:solidFill>
                  <a:srgbClr val="000000"/>
                </a:solidFill>
              </a:rPr>
              <a:t>Teach pupils that </a:t>
            </a:r>
            <a:r>
              <a:rPr lang="en-GB">
                <a:solidFill>
                  <a:schemeClr val="dk1"/>
                </a:solidFill>
              </a:rPr>
              <a:t>friendships make us feel </a:t>
            </a:r>
            <a:r>
              <a:rPr lang="en-GB" b="1">
                <a:solidFill>
                  <a:schemeClr val="dk1"/>
                </a:solidFill>
              </a:rPr>
              <a:t>happy and secure</a:t>
            </a:r>
            <a:r>
              <a:rPr lang="en-GB">
                <a:solidFill>
                  <a:schemeClr val="dk1"/>
                </a:solidFill>
              </a:rPr>
              <a:t> by giving us:</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people to </a:t>
            </a:r>
            <a:r>
              <a:rPr lang="en-GB" b="1">
                <a:solidFill>
                  <a:schemeClr val="dk1"/>
                </a:solidFill>
              </a:rPr>
              <a:t>enjoy time </a:t>
            </a:r>
            <a:r>
              <a:rPr lang="en-GB">
                <a:solidFill>
                  <a:schemeClr val="dk1"/>
                </a:solidFill>
              </a:rPr>
              <a:t>with and </a:t>
            </a:r>
            <a:r>
              <a:rPr lang="en-GB" b="1">
                <a:solidFill>
                  <a:schemeClr val="dk1"/>
                </a:solidFill>
              </a:rPr>
              <a:t>share experiences</a:t>
            </a:r>
            <a:r>
              <a:rPr lang="en-GB">
                <a:solidFill>
                  <a:schemeClr val="dk1"/>
                </a:solidFill>
              </a:rPr>
              <a:t> </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company</a:t>
            </a:r>
            <a:r>
              <a:rPr lang="en-GB">
                <a:solidFill>
                  <a:schemeClr val="dk1"/>
                </a:solidFill>
              </a:rPr>
              <a:t> so that we are not alone</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a feeling of </a:t>
            </a:r>
            <a:r>
              <a:rPr lang="en-GB" b="1">
                <a:solidFill>
                  <a:schemeClr val="dk1"/>
                </a:solidFill>
              </a:rPr>
              <a:t>belonging</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support</a:t>
            </a:r>
            <a:r>
              <a:rPr lang="en-GB">
                <a:solidFill>
                  <a:schemeClr val="dk1"/>
                </a:solidFill>
              </a:rPr>
              <a:t> when we need it</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someone to </a:t>
            </a:r>
            <a:r>
              <a:rPr lang="en-GB" b="1">
                <a:solidFill>
                  <a:schemeClr val="dk1"/>
                </a:solidFill>
              </a:rPr>
              <a:t>look out for us</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someone to </a:t>
            </a:r>
            <a:r>
              <a:rPr lang="en-GB" b="1">
                <a:solidFill>
                  <a:schemeClr val="dk1"/>
                </a:solidFill>
              </a:rPr>
              <a:t>share</a:t>
            </a:r>
            <a:r>
              <a:rPr lang="en-GB">
                <a:solidFill>
                  <a:schemeClr val="dk1"/>
                </a:solidFill>
              </a:rPr>
              <a:t> </a:t>
            </a:r>
            <a:r>
              <a:rPr lang="en-GB" b="1">
                <a:solidFill>
                  <a:schemeClr val="dk1"/>
                </a:solidFill>
              </a:rPr>
              <a:t>our problems</a:t>
            </a:r>
            <a:r>
              <a:rPr lang="en-GB">
                <a:solidFill>
                  <a:schemeClr val="dk1"/>
                </a:solidFill>
              </a:rPr>
              <a:t> with</a:t>
            </a:r>
            <a:endParaRPr>
              <a:solidFill>
                <a:srgbClr val="000000"/>
              </a:solidFill>
            </a:endParaRPr>
          </a:p>
          <a:p>
            <a:pPr marL="0" lvl="0" indent="0" algn="l" rtl="0">
              <a:lnSpc>
                <a:spcPct val="115000"/>
              </a:lnSpc>
              <a:spcBef>
                <a:spcPts val="1600"/>
              </a:spcBef>
              <a:spcAft>
                <a:spcPts val="0"/>
              </a:spcAft>
              <a:buSzPts val="1400"/>
              <a:buNone/>
            </a:pPr>
            <a:r>
              <a:rPr lang="en-GB">
                <a:solidFill>
                  <a:srgbClr val="000000"/>
                </a:solidFill>
              </a:rPr>
              <a:t>Explain that friendship is something that is </a:t>
            </a:r>
            <a:r>
              <a:rPr lang="en-GB" b="1">
                <a:solidFill>
                  <a:srgbClr val="000000"/>
                </a:solidFill>
              </a:rPr>
              <a:t>freely given. </a:t>
            </a:r>
            <a:r>
              <a:rPr lang="en-GB">
                <a:solidFill>
                  <a:srgbClr val="000000"/>
                </a:solidFill>
              </a:rPr>
              <a:t>People who ask us to do things in return for their friendship may not be real friends. </a:t>
            </a:r>
            <a:endParaRPr>
              <a:solidFill>
                <a:srgbClr val="000000"/>
              </a:solidFill>
            </a:endParaRPr>
          </a:p>
        </p:txBody>
      </p:sp>
      <p:sp>
        <p:nvSpPr>
          <p:cNvPr id="230" name="Google Shape;230;p1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
        <p:nvSpPr>
          <p:cNvPr id="231" name="Google Shape;231;p1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important friendships are in making us feel happy and secure, and how people choose and make friends.</a:t>
            </a:r>
            <a:endParaRPr sz="1600"/>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32" name="Google Shape;232;p1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Ways of making friends</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238" name="Google Shape;238;p20"/>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rgbClr val="000000"/>
                </a:solidFill>
              </a:rPr>
              <a:t>Explain the ways that people make friends includes:</a:t>
            </a:r>
            <a:endParaRPr>
              <a:solidFill>
                <a:srgbClr val="000000"/>
              </a:solidFill>
            </a:endParaRPr>
          </a:p>
          <a:p>
            <a:pPr marL="457200" lvl="0" indent="-317500" algn="l" rtl="0">
              <a:lnSpc>
                <a:spcPct val="115000"/>
              </a:lnSpc>
              <a:spcBef>
                <a:spcPts val="1600"/>
              </a:spcBef>
              <a:spcAft>
                <a:spcPts val="0"/>
              </a:spcAft>
              <a:buClr>
                <a:srgbClr val="000000"/>
              </a:buClr>
              <a:buSzPts val="1400"/>
              <a:buChar char="●"/>
            </a:pPr>
            <a:r>
              <a:rPr lang="en-GB">
                <a:solidFill>
                  <a:srgbClr val="000000"/>
                </a:solidFill>
              </a:rPr>
              <a:t>saying hello to someone and talking to them</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showing an interest in what someone is doing and asking them about it</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inviting them to join a group</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asking them if they want to play or if you can play with them</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doing something nice for them or saying something nice to them</a:t>
            </a:r>
            <a:endParaRPr>
              <a:solidFill>
                <a:srgbClr val="000000"/>
              </a:solidFill>
            </a:endParaRPr>
          </a:p>
          <a:p>
            <a:pPr marL="0" marR="0" lvl="0" indent="0" algn="l" rtl="0">
              <a:lnSpc>
                <a:spcPct val="115000"/>
              </a:lnSpc>
              <a:spcBef>
                <a:spcPts val="1000"/>
              </a:spcBef>
              <a:spcAft>
                <a:spcPts val="0"/>
              </a:spcAft>
              <a:buSzPts val="1400"/>
              <a:buNone/>
            </a:pPr>
            <a:r>
              <a:rPr lang="en-GB">
                <a:solidFill>
                  <a:srgbClr val="000000"/>
                </a:solidFill>
              </a:rPr>
              <a:t>Explain that sometimes it is not always easy to make friends, and that they can ask a trusted adult for support. </a:t>
            </a:r>
            <a:endParaRPr>
              <a:solidFill>
                <a:srgbClr val="000000"/>
              </a:solidFill>
            </a:endParaRPr>
          </a:p>
        </p:txBody>
      </p:sp>
      <p:sp>
        <p:nvSpPr>
          <p:cNvPr id="239" name="Google Shape;239;p2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
        <p:nvSpPr>
          <p:cNvPr id="240" name="Google Shape;240;p20"/>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important friendships are in making us feel happy and secure, and how people choose and make friends.</a:t>
            </a:r>
            <a:endParaRPr sz="1600"/>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41" name="Google Shape;241;p2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2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Choosing friends (1)</a:t>
            </a:r>
            <a:endParaRPr/>
          </a:p>
        </p:txBody>
      </p:sp>
      <p:sp>
        <p:nvSpPr>
          <p:cNvPr id="247" name="Google Shape;247;p21"/>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chemeClr val="dk1"/>
                </a:solidFill>
              </a:rPr>
              <a:t>Teach that friends do not have to look the same or come from the same background. We can be </a:t>
            </a:r>
            <a:r>
              <a:rPr lang="en-GB" b="1">
                <a:solidFill>
                  <a:schemeClr val="dk1"/>
                </a:solidFill>
              </a:rPr>
              <a:t>friends with anyone</a:t>
            </a:r>
            <a:r>
              <a:rPr lang="en-GB">
                <a:solidFill>
                  <a:schemeClr val="dk1"/>
                </a:solidFill>
              </a:rPr>
              <a:t>, e.g. boys and girls can be friends.</a:t>
            </a:r>
            <a:endParaRPr>
              <a:solidFill>
                <a:schemeClr val="dk1"/>
              </a:solidFill>
            </a:endParaRPr>
          </a:p>
          <a:p>
            <a:pPr marL="0" lvl="0" indent="0" algn="l" rtl="0">
              <a:lnSpc>
                <a:spcPct val="115000"/>
              </a:lnSpc>
              <a:spcBef>
                <a:spcPts val="1000"/>
              </a:spcBef>
              <a:spcAft>
                <a:spcPts val="0"/>
              </a:spcAft>
              <a:buSzPts val="1400"/>
              <a:buNone/>
            </a:pPr>
            <a:r>
              <a:rPr lang="en-GB">
                <a:solidFill>
                  <a:schemeClr val="dk1"/>
                </a:solidFill>
              </a:rPr>
              <a:t>Friendships with people who are different to us can be rewarding, makes life more interesting and exposes us to different experiences and knowledge.</a:t>
            </a:r>
            <a:endParaRPr>
              <a:solidFill>
                <a:schemeClr val="dk1"/>
              </a:solidFill>
            </a:endParaRPr>
          </a:p>
          <a:p>
            <a:pPr marL="0" lvl="0" indent="0" algn="l" rtl="0">
              <a:lnSpc>
                <a:spcPct val="115000"/>
              </a:lnSpc>
              <a:spcBef>
                <a:spcPts val="1000"/>
              </a:spcBef>
              <a:spcAft>
                <a:spcPts val="0"/>
              </a:spcAft>
              <a:buSzPts val="1400"/>
              <a:buNone/>
            </a:pPr>
            <a:r>
              <a:rPr lang="en-GB">
                <a:solidFill>
                  <a:schemeClr val="dk1"/>
                </a:solidFill>
              </a:rPr>
              <a:t>Explain we can </a:t>
            </a:r>
            <a:r>
              <a:rPr lang="en-GB" b="1">
                <a:solidFill>
                  <a:schemeClr val="dk1"/>
                </a:solidFill>
              </a:rPr>
              <a:t>make friends anywhere</a:t>
            </a:r>
            <a:r>
              <a:rPr lang="en-GB">
                <a:solidFill>
                  <a:schemeClr val="dk1"/>
                </a:solidFill>
              </a:rPr>
              <a:t>, for example:</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at school</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at after school clubs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through our family or </a:t>
            </a:r>
            <a:r>
              <a:rPr lang="en-GB">
                <a:solidFill>
                  <a:srgbClr val="000000"/>
                </a:solidFill>
              </a:rPr>
              <a:t>existing</a:t>
            </a:r>
            <a:r>
              <a:rPr lang="en-GB">
                <a:solidFill>
                  <a:schemeClr val="dk1"/>
                </a:solidFill>
              </a:rPr>
              <a:t> friends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with neighbours or in the wider community</a:t>
            </a:r>
            <a:endParaRPr>
              <a:solidFill>
                <a:schemeClr val="dk1"/>
              </a:solidFill>
            </a:endParaRPr>
          </a:p>
        </p:txBody>
      </p:sp>
      <p:sp>
        <p:nvSpPr>
          <p:cNvPr id="248" name="Google Shape;248;p2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sp>
        <p:nvSpPr>
          <p:cNvPr id="249" name="Google Shape;249;p21"/>
          <p:cNvSpPr txBox="1">
            <a:spLocks noGrp="1"/>
          </p:cNvSpPr>
          <p:nvPr>
            <p:ph type="body" idx="2"/>
          </p:nvPr>
        </p:nvSpPr>
        <p:spPr>
          <a:xfrm>
            <a:off x="6178800" y="216425"/>
            <a:ext cx="2695200" cy="1795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chemeClr val="dk1"/>
                </a:solidFill>
              </a:rPr>
              <a:t>STATUTORY GUIDANCE</a:t>
            </a:r>
            <a:br>
              <a:rPr lang="en-GB" sz="1600">
                <a:solidFill>
                  <a:schemeClr val="dk1"/>
                </a:solidFill>
              </a:rPr>
            </a:br>
            <a:r>
              <a:rPr lang="en-GB" sz="1600">
                <a:solidFill>
                  <a:schemeClr val="dk1"/>
                </a:solidFill>
              </a:rPr>
              <a:t>Know how important friendships are in making us feel happy and secure, and how people choose and make friends.</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sz="1600" b="1">
              <a:solidFill>
                <a:srgbClr val="000000"/>
              </a:solidFill>
            </a:endParaRPr>
          </a:p>
        </p:txBody>
      </p:sp>
      <p:sp>
        <p:nvSpPr>
          <p:cNvPr id="250" name="Google Shape;250;p2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Choosing friends (2)</a:t>
            </a:r>
            <a:endParaRPr/>
          </a:p>
        </p:txBody>
      </p:sp>
      <p:sp>
        <p:nvSpPr>
          <p:cNvPr id="256" name="Google Shape;256;p2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rgbClr val="000000"/>
                </a:solidFill>
              </a:rPr>
              <a:t>Explain that the number of friends we have does not matter. We can be friends with </a:t>
            </a:r>
            <a:r>
              <a:rPr lang="en-GB" b="1">
                <a:solidFill>
                  <a:srgbClr val="000000"/>
                </a:solidFill>
              </a:rPr>
              <a:t>one person </a:t>
            </a:r>
            <a:r>
              <a:rPr lang="en-GB">
                <a:solidFill>
                  <a:srgbClr val="000000"/>
                </a:solidFill>
              </a:rPr>
              <a:t>or</a:t>
            </a:r>
            <a:r>
              <a:rPr lang="en-GB" b="1">
                <a:solidFill>
                  <a:srgbClr val="000000"/>
                </a:solidFill>
              </a:rPr>
              <a:t> many people</a:t>
            </a:r>
            <a:r>
              <a:rPr lang="en-GB">
                <a:solidFill>
                  <a:srgbClr val="000000"/>
                </a:solidFill>
              </a:rPr>
              <a:t>.</a:t>
            </a:r>
            <a:endParaRPr>
              <a:solidFill>
                <a:srgbClr val="000000"/>
              </a:solidFill>
            </a:endParaRPr>
          </a:p>
          <a:p>
            <a:pPr marL="0" lvl="0" indent="0" algn="l" rtl="0">
              <a:lnSpc>
                <a:spcPct val="115000"/>
              </a:lnSpc>
              <a:spcBef>
                <a:spcPts val="1000"/>
              </a:spcBef>
              <a:spcAft>
                <a:spcPts val="0"/>
              </a:spcAft>
              <a:buSzPts val="1400"/>
              <a:buNone/>
            </a:pPr>
            <a:r>
              <a:rPr lang="en-GB">
                <a:solidFill>
                  <a:schemeClr val="dk1"/>
                </a:solidFill>
              </a:rPr>
              <a:t>Explain that some friends may be particularly important to us at </a:t>
            </a:r>
            <a:r>
              <a:rPr lang="en-GB" b="1">
                <a:solidFill>
                  <a:schemeClr val="dk1"/>
                </a:solidFill>
              </a:rPr>
              <a:t>different times</a:t>
            </a:r>
            <a:r>
              <a:rPr lang="en-GB">
                <a:solidFill>
                  <a:schemeClr val="dk1"/>
                </a:solidFill>
              </a:rPr>
              <a:t>. Sometimes we might consider several people to be equally important as friends, or that we have a 'best friend'.</a:t>
            </a:r>
            <a:endParaRPr>
              <a:solidFill>
                <a:srgbClr val="000000"/>
              </a:solidFill>
            </a:endParaRPr>
          </a:p>
          <a:p>
            <a:pPr marL="0" lvl="0" indent="0" algn="l" rtl="0">
              <a:lnSpc>
                <a:spcPct val="115000"/>
              </a:lnSpc>
              <a:spcBef>
                <a:spcPts val="1000"/>
              </a:spcBef>
              <a:spcAft>
                <a:spcPts val="0"/>
              </a:spcAft>
              <a:buSzPts val="1400"/>
              <a:buNone/>
            </a:pPr>
            <a:r>
              <a:rPr lang="en-GB">
                <a:solidFill>
                  <a:srgbClr val="000000"/>
                </a:solidFill>
              </a:rPr>
              <a:t>There are no rules and friendships can change over time.</a:t>
            </a:r>
            <a:endParaRPr>
              <a:solidFill>
                <a:srgbClr val="000000"/>
              </a:solidFill>
            </a:endParaRPr>
          </a:p>
          <a:p>
            <a:pPr marL="0" lvl="0" indent="0" algn="l" rtl="0">
              <a:lnSpc>
                <a:spcPct val="115000"/>
              </a:lnSpc>
              <a:spcBef>
                <a:spcPts val="1000"/>
              </a:spcBef>
              <a:spcAft>
                <a:spcPts val="0"/>
              </a:spcAft>
              <a:buClr>
                <a:schemeClr val="dk1"/>
              </a:buClr>
              <a:buSzPts val="1100"/>
              <a:buFont typeface="Arial"/>
              <a:buNone/>
            </a:pPr>
            <a:endParaRPr sz="1000">
              <a:solidFill>
                <a:schemeClr val="dk1"/>
              </a:solidFill>
            </a:endParaRPr>
          </a:p>
          <a:p>
            <a:pPr marL="0" lvl="0" indent="0" algn="l" rtl="0">
              <a:lnSpc>
                <a:spcPct val="115000"/>
              </a:lnSpc>
              <a:spcBef>
                <a:spcPts val="1000"/>
              </a:spcBef>
              <a:spcAft>
                <a:spcPts val="0"/>
              </a:spcAft>
              <a:buClr>
                <a:schemeClr val="dk1"/>
              </a:buClr>
              <a:buSzPts val="1100"/>
              <a:buFont typeface="Arial"/>
              <a:buNone/>
            </a:pPr>
            <a:endParaRPr>
              <a:solidFill>
                <a:schemeClr val="dk1"/>
              </a:solidFill>
            </a:endParaRPr>
          </a:p>
          <a:p>
            <a:pPr marL="0" lvl="0" indent="0" algn="l" rtl="0">
              <a:lnSpc>
                <a:spcPct val="115000"/>
              </a:lnSpc>
              <a:spcBef>
                <a:spcPts val="1000"/>
              </a:spcBef>
              <a:spcAft>
                <a:spcPts val="0"/>
              </a:spcAft>
              <a:buSzPts val="1400"/>
              <a:buNone/>
            </a:pPr>
            <a:endParaRPr/>
          </a:p>
          <a:p>
            <a:pPr marL="0" lvl="0" indent="0" algn="l" rtl="0">
              <a:lnSpc>
                <a:spcPct val="115000"/>
              </a:lnSpc>
              <a:spcBef>
                <a:spcPts val="1000"/>
              </a:spcBef>
              <a:spcAft>
                <a:spcPts val="0"/>
              </a:spcAft>
              <a:buSzPts val="1400"/>
              <a:buNone/>
            </a:pPr>
            <a:endParaRPr>
              <a:solidFill>
                <a:schemeClr val="dk1"/>
              </a:solidFill>
            </a:endParaRPr>
          </a:p>
          <a:p>
            <a:pPr marL="0" lvl="0" indent="0" algn="l" rtl="0">
              <a:lnSpc>
                <a:spcPct val="115000"/>
              </a:lnSpc>
              <a:spcBef>
                <a:spcPts val="1000"/>
              </a:spcBef>
              <a:spcAft>
                <a:spcPts val="0"/>
              </a:spcAft>
              <a:buSzPts val="1400"/>
              <a:buNone/>
            </a:pPr>
            <a:endParaRPr>
              <a:solidFill>
                <a:schemeClr val="dk1"/>
              </a:solidFill>
            </a:endParaRPr>
          </a:p>
        </p:txBody>
      </p:sp>
      <p:sp>
        <p:nvSpPr>
          <p:cNvPr id="257" name="Google Shape;257;p2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sp>
        <p:nvSpPr>
          <p:cNvPr id="258" name="Google Shape;258;p22"/>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important friendships are in making us feel happy and secure, and how people choose and make friends.</a:t>
            </a:r>
            <a:endParaRPr sz="1600"/>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59" name="Google Shape;259;p2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2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Online friendships</a:t>
            </a:r>
            <a:endParaRPr/>
          </a:p>
        </p:txBody>
      </p:sp>
      <p:sp>
        <p:nvSpPr>
          <p:cNvPr id="265" name="Google Shape;265;p2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rgbClr val="000000"/>
                </a:solidFill>
              </a:rPr>
              <a:t>Explain that the internet can give us the opportunity to be friends with people all over the world.</a:t>
            </a:r>
            <a:endParaRPr>
              <a:solidFill>
                <a:srgbClr val="000000"/>
              </a:solidFill>
            </a:endParaRPr>
          </a:p>
          <a:p>
            <a:pPr marL="0" lvl="0" indent="0" algn="l" rtl="0">
              <a:lnSpc>
                <a:spcPct val="115000"/>
              </a:lnSpc>
              <a:spcBef>
                <a:spcPts val="1000"/>
              </a:spcBef>
              <a:spcAft>
                <a:spcPts val="0"/>
              </a:spcAft>
              <a:buClr>
                <a:schemeClr val="dk1"/>
              </a:buClr>
              <a:buSzPts val="1400"/>
              <a:buFont typeface="Arial"/>
              <a:buNone/>
            </a:pPr>
            <a:r>
              <a:rPr lang="en-GB">
                <a:solidFill>
                  <a:schemeClr val="dk1"/>
                </a:solidFill>
              </a:rPr>
              <a:t>Explain that friendships are not the same as </a:t>
            </a:r>
            <a:r>
              <a:rPr lang="en-GB" b="1">
                <a:solidFill>
                  <a:schemeClr val="dk1"/>
                </a:solidFill>
              </a:rPr>
              <a:t>contacts</a:t>
            </a:r>
            <a:r>
              <a:rPr lang="en-GB">
                <a:solidFill>
                  <a:schemeClr val="dk1"/>
                </a:solidFill>
              </a:rPr>
              <a:t> (the amount of people we know) or ‘likes’ or ‘shares’ online. Real friendships are </a:t>
            </a:r>
            <a:r>
              <a:rPr lang="en-GB" b="1">
                <a:solidFill>
                  <a:schemeClr val="dk1"/>
                </a:solidFill>
              </a:rPr>
              <a:t>reciprocal</a:t>
            </a:r>
            <a:r>
              <a:rPr lang="en-GB">
                <a:solidFill>
                  <a:schemeClr val="dk1"/>
                </a:solidFill>
              </a:rPr>
              <a:t>, built on getting to know a person, spending time with them, sharing experiences with them and caring for them.</a:t>
            </a:r>
            <a:endParaRPr>
              <a:solidFill>
                <a:schemeClr val="dk1"/>
              </a:solidFill>
            </a:endParaRPr>
          </a:p>
          <a:p>
            <a:pPr marL="0" lvl="0" indent="0" algn="l" rtl="0">
              <a:lnSpc>
                <a:spcPct val="115000"/>
              </a:lnSpc>
              <a:spcBef>
                <a:spcPts val="1000"/>
              </a:spcBef>
              <a:spcAft>
                <a:spcPts val="0"/>
              </a:spcAft>
              <a:buSzPts val="1400"/>
              <a:buNone/>
            </a:pPr>
            <a:r>
              <a:rPr lang="en-GB">
                <a:solidFill>
                  <a:srgbClr val="000000"/>
                </a:solidFill>
              </a:rPr>
              <a:t>Teach that online friendships should have the </a:t>
            </a:r>
            <a:r>
              <a:rPr lang="en-GB" b="1">
                <a:solidFill>
                  <a:srgbClr val="000000"/>
                </a:solidFill>
              </a:rPr>
              <a:t>same characteristics</a:t>
            </a:r>
            <a:r>
              <a:rPr lang="en-GB">
                <a:solidFill>
                  <a:srgbClr val="000000"/>
                </a:solidFill>
              </a:rPr>
              <a:t> as friendships in real life. </a:t>
            </a:r>
            <a:endParaRPr>
              <a:solidFill>
                <a:srgbClr val="000000"/>
              </a:solidFill>
            </a:endParaRPr>
          </a:p>
          <a:p>
            <a:pPr marL="0" lvl="0" indent="0" algn="l" rtl="0">
              <a:lnSpc>
                <a:spcPct val="115000"/>
              </a:lnSpc>
              <a:spcBef>
                <a:spcPts val="1000"/>
              </a:spcBef>
              <a:spcAft>
                <a:spcPts val="0"/>
              </a:spcAft>
              <a:buSzPts val="1400"/>
              <a:buNone/>
            </a:pPr>
            <a:r>
              <a:rPr lang="en-GB">
                <a:solidFill>
                  <a:srgbClr val="000000"/>
                </a:solidFill>
              </a:rPr>
              <a:t>Explain that </a:t>
            </a:r>
            <a:r>
              <a:rPr lang="en-GB" b="1">
                <a:solidFill>
                  <a:srgbClr val="000000"/>
                </a:solidFill>
              </a:rPr>
              <a:t>being safe is paramount</a:t>
            </a:r>
            <a:r>
              <a:rPr lang="en-GB">
                <a:solidFill>
                  <a:srgbClr val="000000"/>
                </a:solidFill>
              </a:rPr>
              <a:t> in any </a:t>
            </a:r>
            <a:r>
              <a:rPr lang="en-GB">
                <a:solidFill>
                  <a:schemeClr val="dk1"/>
                </a:solidFill>
              </a:rPr>
              <a:t>online </a:t>
            </a:r>
            <a:r>
              <a:rPr lang="en-GB">
                <a:solidFill>
                  <a:srgbClr val="000000"/>
                </a:solidFill>
              </a:rPr>
              <a:t>relationship. See the </a:t>
            </a:r>
            <a:r>
              <a:rPr lang="en-GB" b="1">
                <a:solidFill>
                  <a:srgbClr val="000000"/>
                </a:solidFill>
              </a:rPr>
              <a:t>online relationships</a:t>
            </a:r>
            <a:r>
              <a:rPr lang="en-GB">
                <a:solidFill>
                  <a:srgbClr val="000000"/>
                </a:solidFill>
              </a:rPr>
              <a:t> module</a:t>
            </a:r>
            <a:r>
              <a:rPr lang="en-GB" b="1">
                <a:solidFill>
                  <a:srgbClr val="000000"/>
                </a:solidFill>
              </a:rPr>
              <a:t> </a:t>
            </a:r>
            <a:r>
              <a:rPr lang="en-GB">
                <a:solidFill>
                  <a:srgbClr val="000000"/>
                </a:solidFill>
              </a:rPr>
              <a:t>for more information. </a:t>
            </a:r>
            <a:endParaRPr>
              <a:solidFill>
                <a:srgbClr val="000000"/>
              </a:solidFill>
            </a:endParaRPr>
          </a:p>
        </p:txBody>
      </p:sp>
      <p:sp>
        <p:nvSpPr>
          <p:cNvPr id="266" name="Google Shape;266;p2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sp>
        <p:nvSpPr>
          <p:cNvPr id="267" name="Google Shape;267;p23"/>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important friendships are in making us feel happy and secure, and how people choose and make friends.</a:t>
            </a:r>
            <a:endParaRPr sz="1600"/>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68" name="Google Shape;268;p2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2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Characteristics of friendships (1)</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274" name="Google Shape;274;p24"/>
          <p:cNvSpPr txBox="1">
            <a:spLocks noGrp="1"/>
          </p:cNvSpPr>
          <p:nvPr>
            <p:ph type="body" idx="1"/>
          </p:nvPr>
        </p:nvSpPr>
        <p:spPr>
          <a:xfrm>
            <a:off x="270000" y="789000"/>
            <a:ext cx="59769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chemeClr val="dk1"/>
                </a:solidFill>
              </a:rPr>
              <a:t>Explain that like all </a:t>
            </a:r>
            <a:r>
              <a:rPr lang="en-GB" b="1">
                <a:solidFill>
                  <a:schemeClr val="dk1"/>
                </a:solidFill>
              </a:rPr>
              <a:t>respectful relationships </a:t>
            </a:r>
            <a:r>
              <a:rPr lang="en-GB">
                <a:solidFill>
                  <a:schemeClr val="dk1"/>
                </a:solidFill>
              </a:rPr>
              <a:t>friendships are based on certain characteristics, for example:</a:t>
            </a:r>
            <a:endParaRPr>
              <a:solidFill>
                <a:srgbClr val="000000"/>
              </a:solidFill>
            </a:endParaRPr>
          </a:p>
          <a:p>
            <a:pPr marL="457200" marR="0" lvl="0" indent="-317500" algn="l" rtl="0">
              <a:lnSpc>
                <a:spcPct val="115000"/>
              </a:lnSpc>
              <a:spcBef>
                <a:spcPts val="1000"/>
              </a:spcBef>
              <a:spcAft>
                <a:spcPts val="0"/>
              </a:spcAft>
              <a:buClr>
                <a:srgbClr val="000000"/>
              </a:buClr>
              <a:buSzPts val="1400"/>
              <a:buChar char="●"/>
            </a:pPr>
            <a:r>
              <a:rPr lang="en-GB" b="1">
                <a:solidFill>
                  <a:srgbClr val="000000"/>
                </a:solidFill>
              </a:rPr>
              <a:t>mutual respect</a:t>
            </a:r>
            <a:r>
              <a:rPr lang="en-GB">
                <a:solidFill>
                  <a:srgbClr val="000000"/>
                </a:solidFill>
              </a:rPr>
              <a:t>, e.g. valuing and caring for each other, and putting aside any differences</a:t>
            </a:r>
            <a:endParaRPr>
              <a:solidFill>
                <a:srgbClr val="000000"/>
              </a:solidFill>
            </a:endParaRPr>
          </a:p>
          <a:p>
            <a:pPr marL="457200" lvl="0" indent="-317500" algn="l" rtl="0">
              <a:lnSpc>
                <a:spcPct val="100000"/>
              </a:lnSpc>
              <a:spcBef>
                <a:spcPts val="0"/>
              </a:spcBef>
              <a:spcAft>
                <a:spcPts val="0"/>
              </a:spcAft>
              <a:buClr>
                <a:srgbClr val="000000"/>
              </a:buClr>
              <a:buSzPts val="1400"/>
              <a:buChar char="●"/>
            </a:pPr>
            <a:r>
              <a:rPr lang="en-GB" b="1">
                <a:solidFill>
                  <a:srgbClr val="000000"/>
                </a:solidFill>
              </a:rPr>
              <a:t>truthfulness and honesty</a:t>
            </a:r>
            <a:r>
              <a:rPr lang="en-GB">
                <a:solidFill>
                  <a:srgbClr val="000000"/>
                </a:solidFill>
              </a:rPr>
              <a:t>, e.g. knowing that we can believe what we tell each other</a:t>
            </a:r>
            <a:endParaRPr>
              <a:solidFill>
                <a:srgbClr val="000000"/>
              </a:solidFill>
            </a:endParaRPr>
          </a:p>
          <a:p>
            <a:pPr marL="457200" lvl="0" indent="-317500" algn="l" rtl="0">
              <a:lnSpc>
                <a:spcPct val="100000"/>
              </a:lnSpc>
              <a:spcBef>
                <a:spcPts val="0"/>
              </a:spcBef>
              <a:spcAft>
                <a:spcPts val="0"/>
              </a:spcAft>
              <a:buClr>
                <a:srgbClr val="000000"/>
              </a:buClr>
              <a:buSzPts val="1400"/>
              <a:buChar char="●"/>
            </a:pPr>
            <a:r>
              <a:rPr lang="en-GB" b="1">
                <a:solidFill>
                  <a:schemeClr val="dk1"/>
                </a:solidFill>
              </a:rPr>
              <a:t>trustworthiness</a:t>
            </a:r>
            <a:r>
              <a:rPr lang="en-GB">
                <a:solidFill>
                  <a:schemeClr val="dk1"/>
                </a:solidFill>
              </a:rPr>
              <a:t>, e.g. being able to rely on someone for their support, loyalty, and doing what they say they will do</a:t>
            </a:r>
            <a:endParaRPr>
              <a:solidFill>
                <a:schemeClr val="dk1"/>
              </a:solidFill>
            </a:endParaRPr>
          </a:p>
          <a:p>
            <a:pPr marL="457200" lvl="0" indent="-317500" algn="l" rtl="0">
              <a:lnSpc>
                <a:spcPct val="100000"/>
              </a:lnSpc>
              <a:spcBef>
                <a:spcPts val="0"/>
              </a:spcBef>
              <a:spcAft>
                <a:spcPts val="0"/>
              </a:spcAft>
              <a:buClr>
                <a:srgbClr val="000000"/>
              </a:buClr>
              <a:buSzPts val="1400"/>
              <a:buChar char="●"/>
            </a:pPr>
            <a:r>
              <a:rPr lang="en-GB" b="1">
                <a:solidFill>
                  <a:schemeClr val="dk1"/>
                </a:solidFill>
              </a:rPr>
              <a:t>loyalty</a:t>
            </a:r>
            <a:r>
              <a:rPr lang="en-GB">
                <a:solidFill>
                  <a:schemeClr val="dk1"/>
                </a:solidFill>
              </a:rPr>
              <a:t>, e.g. supporting our friends and sticking with them through hard times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kindness</a:t>
            </a:r>
            <a:r>
              <a:rPr lang="en-GB">
                <a:solidFill>
                  <a:schemeClr val="dk1"/>
                </a:solidFill>
              </a:rPr>
              <a:t>, e.g. caring about each other, our feelings, and putting others’ needs above our own</a:t>
            </a:r>
            <a:endParaRPr>
              <a:solidFill>
                <a:schemeClr val="dk1"/>
              </a:solidFill>
            </a:endParaRPr>
          </a:p>
        </p:txBody>
      </p:sp>
      <p:sp>
        <p:nvSpPr>
          <p:cNvPr id="275" name="Google Shape;275;p2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
        <p:nvSpPr>
          <p:cNvPr id="276" name="Google Shape;276;p24"/>
          <p:cNvSpPr txBox="1">
            <a:spLocks noGrp="1"/>
          </p:cNvSpPr>
          <p:nvPr>
            <p:ph type="body" idx="2"/>
          </p:nvPr>
        </p:nvSpPr>
        <p:spPr>
          <a:xfrm>
            <a:off x="6178800" y="216425"/>
            <a:ext cx="2695200" cy="3172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the characteristics of friendships, including mutual respect, truthfulness, trustworthiness, loyalty, kindness, generosity, trust, sharing interests and experiences and support with problems and difficulties.</a:t>
            </a:r>
            <a:endParaRPr sz="1600" i="1"/>
          </a:p>
          <a:p>
            <a:pPr marL="0" lvl="0" indent="0" algn="l" rtl="0">
              <a:lnSpc>
                <a:spcPct val="115000"/>
              </a:lnSpc>
              <a:spcBef>
                <a:spcPts val="1600"/>
              </a:spcBef>
              <a:spcAft>
                <a:spcPts val="1600"/>
              </a:spcAft>
              <a:buSzPts val="1400"/>
              <a:buNone/>
            </a:pPr>
            <a:endParaRPr sz="1800"/>
          </a:p>
        </p:txBody>
      </p:sp>
      <p:sp>
        <p:nvSpPr>
          <p:cNvPr id="277" name="Google Shape;277;p2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2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Characteristics of friendships (2)</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283" name="Google Shape;283;p2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marR="0" lvl="0" indent="-317500" algn="l" rtl="0">
              <a:lnSpc>
                <a:spcPct val="115000"/>
              </a:lnSpc>
              <a:spcBef>
                <a:spcPts val="0"/>
              </a:spcBef>
              <a:spcAft>
                <a:spcPts val="0"/>
              </a:spcAft>
              <a:buClr>
                <a:schemeClr val="dk1"/>
              </a:buClr>
              <a:buSzPts val="1400"/>
              <a:buChar char="●"/>
            </a:pPr>
            <a:r>
              <a:rPr lang="en-GB" b="1">
                <a:solidFill>
                  <a:srgbClr val="000000"/>
                </a:solidFill>
              </a:rPr>
              <a:t>generosity</a:t>
            </a:r>
            <a:r>
              <a:rPr lang="en-GB">
                <a:solidFill>
                  <a:srgbClr val="000000"/>
                </a:solidFill>
              </a:rPr>
              <a:t>, letting someone play with a toy or go first in a game</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b="1">
                <a:solidFill>
                  <a:srgbClr val="000000"/>
                </a:solidFill>
              </a:rPr>
              <a:t>sharing interests and experiences</a:t>
            </a:r>
            <a:r>
              <a:rPr lang="en-GB">
                <a:solidFill>
                  <a:srgbClr val="000000"/>
                </a:solidFill>
              </a:rPr>
              <a:t>, and that doing so makes them better and more satisfying, e.g. hobbies, games or clubs at school</a:t>
            </a:r>
            <a:endParaRPr sz="1050">
              <a:solidFill>
                <a:schemeClr val="dk1"/>
              </a:solidFill>
              <a:latin typeface="Roboto"/>
              <a:ea typeface="Roboto"/>
              <a:cs typeface="Roboto"/>
              <a:sym typeface="Roboto"/>
            </a:endParaRPr>
          </a:p>
          <a:p>
            <a:pPr marL="457200" lvl="0" indent="-317500" algn="l" rtl="0">
              <a:lnSpc>
                <a:spcPct val="115000"/>
              </a:lnSpc>
              <a:spcBef>
                <a:spcPts val="0"/>
              </a:spcBef>
              <a:spcAft>
                <a:spcPts val="0"/>
              </a:spcAft>
              <a:buClr>
                <a:srgbClr val="000000"/>
              </a:buClr>
              <a:buSzPts val="1400"/>
              <a:buChar char="●"/>
            </a:pPr>
            <a:r>
              <a:rPr lang="en-GB" b="1">
                <a:solidFill>
                  <a:schemeClr val="dk1"/>
                </a:solidFill>
              </a:rPr>
              <a:t>supporting our friends</a:t>
            </a:r>
            <a:r>
              <a:rPr lang="en-GB">
                <a:solidFill>
                  <a:schemeClr val="dk1"/>
                </a:solidFill>
              </a:rPr>
              <a:t> when they have problems or difficulties, e.g. when they are upset</a:t>
            </a:r>
            <a:endParaRPr>
              <a:solidFill>
                <a:srgbClr val="000000"/>
              </a:solidFill>
            </a:endParaRPr>
          </a:p>
        </p:txBody>
      </p:sp>
      <p:sp>
        <p:nvSpPr>
          <p:cNvPr id="284" name="Google Shape;284;p2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
        <p:nvSpPr>
          <p:cNvPr id="285" name="Google Shape;285;p25"/>
          <p:cNvSpPr txBox="1">
            <a:spLocks noGrp="1"/>
          </p:cNvSpPr>
          <p:nvPr>
            <p:ph type="body" idx="2"/>
          </p:nvPr>
        </p:nvSpPr>
        <p:spPr>
          <a:xfrm>
            <a:off x="6178800" y="216425"/>
            <a:ext cx="2695200" cy="3172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the characteristics of friendships, including mutual respect, truthfulness, trustworthiness, loyalty, kindness, generosity, trust, sharing interests and experiences and support with problems and difficulties.</a:t>
            </a: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86" name="Google Shape;286;p2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Welcoming friendships (1) </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292" name="Google Shape;292;p2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a:solidFill>
                  <a:srgbClr val="000000"/>
                </a:solidFill>
              </a:rPr>
              <a:t>Explain that friendship is for sharing. </a:t>
            </a:r>
            <a:r>
              <a:rPr lang="en-GB" b="1">
                <a:solidFill>
                  <a:srgbClr val="000000"/>
                </a:solidFill>
              </a:rPr>
              <a:t>Sharing the enjoyment </a:t>
            </a:r>
            <a:r>
              <a:rPr lang="en-GB">
                <a:solidFill>
                  <a:srgbClr val="000000"/>
                </a:solidFill>
              </a:rPr>
              <a:t>friends experience when they spend time together is a way to </a:t>
            </a:r>
            <a:r>
              <a:rPr lang="en-GB" b="1">
                <a:solidFill>
                  <a:srgbClr val="000000"/>
                </a:solidFill>
              </a:rPr>
              <a:t>build friendships</a:t>
            </a:r>
            <a:r>
              <a:rPr lang="en-GB">
                <a:solidFill>
                  <a:srgbClr val="000000"/>
                </a:solidFill>
              </a:rPr>
              <a:t> and </a:t>
            </a:r>
            <a:r>
              <a:rPr lang="en-GB" b="1">
                <a:solidFill>
                  <a:srgbClr val="000000"/>
                </a:solidFill>
              </a:rPr>
              <a:t>make new friends</a:t>
            </a:r>
            <a:r>
              <a:rPr lang="en-GB">
                <a:solidFill>
                  <a:srgbClr val="000000"/>
                </a:solidFill>
              </a:rPr>
              <a:t>.</a:t>
            </a:r>
            <a:endParaRPr>
              <a:solidFill>
                <a:srgbClr val="000000"/>
              </a:solidFill>
            </a:endParaRPr>
          </a:p>
          <a:p>
            <a:pPr marL="0" lvl="0" indent="0" algn="l" rtl="0">
              <a:lnSpc>
                <a:spcPct val="115000"/>
              </a:lnSpc>
              <a:spcBef>
                <a:spcPts val="1000"/>
              </a:spcBef>
              <a:spcAft>
                <a:spcPts val="0"/>
              </a:spcAft>
              <a:buSzPts val="1100"/>
              <a:buNone/>
            </a:pPr>
            <a:r>
              <a:rPr lang="en-GB">
                <a:solidFill>
                  <a:srgbClr val="000000"/>
                </a:solidFill>
              </a:rPr>
              <a:t>Trying to keep other people away from a friendship, for example out of </a:t>
            </a:r>
            <a:r>
              <a:rPr lang="en-GB" b="1">
                <a:solidFill>
                  <a:srgbClr val="000000"/>
                </a:solidFill>
              </a:rPr>
              <a:t>jealousy</a:t>
            </a:r>
            <a:r>
              <a:rPr lang="en-GB">
                <a:solidFill>
                  <a:srgbClr val="000000"/>
                </a:solidFill>
              </a:rPr>
              <a:t>, is more likely to make the friendship break down. People can end up feeling </a:t>
            </a:r>
            <a:r>
              <a:rPr lang="en-GB" b="1">
                <a:solidFill>
                  <a:srgbClr val="000000"/>
                </a:solidFill>
              </a:rPr>
              <a:t>trapped</a:t>
            </a:r>
            <a:r>
              <a:rPr lang="en-GB">
                <a:solidFill>
                  <a:srgbClr val="000000"/>
                </a:solidFill>
              </a:rPr>
              <a:t> or </a:t>
            </a:r>
            <a:r>
              <a:rPr lang="en-GB" b="1">
                <a:solidFill>
                  <a:srgbClr val="000000"/>
                </a:solidFill>
              </a:rPr>
              <a:t>restricted</a:t>
            </a:r>
            <a:r>
              <a:rPr lang="en-GB">
                <a:solidFill>
                  <a:srgbClr val="000000"/>
                </a:solidFill>
              </a:rPr>
              <a:t> and want to break away in this kind of friendship.</a:t>
            </a:r>
            <a:endParaRPr>
              <a:solidFill>
                <a:srgbClr val="000000"/>
              </a:solidFill>
            </a:endParaRPr>
          </a:p>
          <a:p>
            <a:pPr marL="0" lvl="0" indent="0" algn="l" rtl="0">
              <a:lnSpc>
                <a:spcPct val="115000"/>
              </a:lnSpc>
              <a:spcBef>
                <a:spcPts val="1000"/>
              </a:spcBef>
              <a:spcAft>
                <a:spcPts val="0"/>
              </a:spcAft>
              <a:buSzPts val="1100"/>
              <a:buNone/>
            </a:pPr>
            <a:r>
              <a:rPr lang="en-GB">
                <a:solidFill>
                  <a:schemeClr val="dk1"/>
                </a:solidFill>
              </a:rPr>
              <a:t>Teach pupils that being unwelcoming to others (e.g. ignoring them, or not involving them in a group or game) can make them feel lonely and excluded.</a:t>
            </a:r>
            <a:endParaRPr>
              <a:solidFill>
                <a:schemeClr val="dk1"/>
              </a:solidFill>
            </a:endParaRPr>
          </a:p>
          <a:p>
            <a:pPr marL="0" lvl="0" indent="0" algn="l" rtl="0">
              <a:lnSpc>
                <a:spcPct val="115000"/>
              </a:lnSpc>
              <a:spcBef>
                <a:spcPts val="1000"/>
              </a:spcBef>
              <a:spcAft>
                <a:spcPts val="0"/>
              </a:spcAft>
              <a:buSzPts val="1100"/>
              <a:buNone/>
            </a:pPr>
            <a:endParaRPr>
              <a:solidFill>
                <a:srgbClr val="000000"/>
              </a:solidFill>
            </a:endParaRPr>
          </a:p>
          <a:p>
            <a:pPr marL="0" lvl="0" indent="0" algn="l" rtl="0">
              <a:lnSpc>
                <a:spcPct val="115000"/>
              </a:lnSpc>
              <a:spcBef>
                <a:spcPts val="1000"/>
              </a:spcBef>
              <a:spcAft>
                <a:spcPts val="1600"/>
              </a:spcAft>
              <a:buSzPts val="1400"/>
              <a:buNone/>
            </a:pPr>
            <a:endParaRPr>
              <a:solidFill>
                <a:schemeClr val="dk1"/>
              </a:solidFill>
            </a:endParaRPr>
          </a:p>
        </p:txBody>
      </p:sp>
      <p:sp>
        <p:nvSpPr>
          <p:cNvPr id="293" name="Google Shape;293;p2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
        <p:nvSpPr>
          <p:cNvPr id="294" name="Google Shape;294;p26"/>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healthy friendships are positive and welcoming towards others, and do not make others feel lonely or excluded.</a:t>
            </a: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295" name="Google Shape;295;p2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2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a:t>Welcoming friendships (2) </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01" name="Google Shape;301;p2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a:solidFill>
                  <a:schemeClr val="dk1"/>
                </a:solidFill>
              </a:rPr>
              <a:t>Explain that regularly excluding others to hurt them is a form of </a:t>
            </a:r>
            <a:r>
              <a:rPr lang="en-GB" b="1">
                <a:solidFill>
                  <a:schemeClr val="dk1"/>
                </a:solidFill>
              </a:rPr>
              <a:t>bullying</a:t>
            </a:r>
            <a:r>
              <a:rPr lang="en-GB">
                <a:solidFill>
                  <a:schemeClr val="dk1"/>
                </a:solidFill>
              </a:rPr>
              <a:t>. Teach that:</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it is better to be kind to each other</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life is more fun when we let other people’s personalities and ideas into our groups</a:t>
            </a:r>
            <a:endParaRPr>
              <a:solidFill>
                <a:schemeClr val="dk1"/>
              </a:solidFill>
            </a:endParaRPr>
          </a:p>
          <a:p>
            <a:pPr marL="0" lvl="0" indent="0" algn="l" rtl="0">
              <a:lnSpc>
                <a:spcPct val="115000"/>
              </a:lnSpc>
              <a:spcBef>
                <a:spcPts val="500"/>
              </a:spcBef>
              <a:spcAft>
                <a:spcPts val="0"/>
              </a:spcAft>
              <a:buSzPts val="1100"/>
              <a:buNone/>
            </a:pPr>
            <a:r>
              <a:rPr lang="en-GB">
                <a:solidFill>
                  <a:schemeClr val="dk1"/>
                </a:solidFill>
              </a:rPr>
              <a:t>Explain that while we should be friendly and welcoming to everyone, we do not have to be close friends with everyone. We are all allowed to decide how close a relationship we form with different people.</a:t>
            </a:r>
            <a:endParaRPr>
              <a:solidFill>
                <a:schemeClr val="dk1"/>
              </a:solidFill>
            </a:endParaRPr>
          </a:p>
          <a:p>
            <a:pPr marL="0" lvl="0" indent="0" algn="l" rtl="0">
              <a:lnSpc>
                <a:spcPct val="115000"/>
              </a:lnSpc>
              <a:spcBef>
                <a:spcPts val="1600"/>
              </a:spcBef>
              <a:spcAft>
                <a:spcPts val="0"/>
              </a:spcAft>
              <a:buClr>
                <a:schemeClr val="dk1"/>
              </a:buClr>
              <a:buSzPts val="1400"/>
              <a:buFont typeface="Arial"/>
              <a:buNone/>
            </a:pPr>
            <a:r>
              <a:rPr lang="en-GB">
                <a:solidFill>
                  <a:schemeClr val="dk1"/>
                </a:solidFill>
              </a:rPr>
              <a:t>See the </a:t>
            </a:r>
            <a:r>
              <a:rPr lang="en-GB" b="1">
                <a:solidFill>
                  <a:schemeClr val="dk1"/>
                </a:solidFill>
              </a:rPr>
              <a:t>respectful relationships</a:t>
            </a:r>
            <a:r>
              <a:rPr lang="en-GB">
                <a:solidFill>
                  <a:schemeClr val="dk1"/>
                </a:solidFill>
              </a:rPr>
              <a:t> module for more information.</a:t>
            </a:r>
            <a:endParaRPr>
              <a:solidFill>
                <a:schemeClr val="dk1"/>
              </a:solidFill>
            </a:endParaRPr>
          </a:p>
          <a:p>
            <a:pPr marL="0" lvl="0" indent="0" algn="l" rtl="0">
              <a:lnSpc>
                <a:spcPct val="115000"/>
              </a:lnSpc>
              <a:spcBef>
                <a:spcPts val="1600"/>
              </a:spcBef>
              <a:spcAft>
                <a:spcPts val="0"/>
              </a:spcAft>
              <a:buClr>
                <a:schemeClr val="dk1"/>
              </a:buClr>
              <a:buSzPts val="1100"/>
              <a:buFont typeface="Arial"/>
              <a:buNone/>
            </a:pPr>
            <a:endParaRPr>
              <a:solidFill>
                <a:schemeClr val="dk1"/>
              </a:solidFill>
            </a:endParaRPr>
          </a:p>
          <a:p>
            <a:pPr marL="0" lvl="0" indent="0" algn="l" rtl="0">
              <a:lnSpc>
                <a:spcPct val="115000"/>
              </a:lnSpc>
              <a:spcBef>
                <a:spcPts val="500"/>
              </a:spcBef>
              <a:spcAft>
                <a:spcPts val="0"/>
              </a:spcAft>
              <a:buClr>
                <a:schemeClr val="dk1"/>
              </a:buClr>
              <a:buSzPts val="1100"/>
              <a:buFont typeface="Arial"/>
              <a:buNone/>
            </a:pPr>
            <a:endParaRPr sz="1050">
              <a:solidFill>
                <a:schemeClr val="dk1"/>
              </a:solidFill>
              <a:latin typeface="Roboto"/>
              <a:ea typeface="Roboto"/>
              <a:cs typeface="Roboto"/>
              <a:sym typeface="Roboto"/>
            </a:endParaRPr>
          </a:p>
          <a:p>
            <a:pPr marL="0" lvl="0" indent="0" algn="l" rtl="0">
              <a:lnSpc>
                <a:spcPct val="115000"/>
              </a:lnSpc>
              <a:spcBef>
                <a:spcPts val="1600"/>
              </a:spcBef>
              <a:spcAft>
                <a:spcPts val="1600"/>
              </a:spcAft>
              <a:buSzPts val="1400"/>
              <a:buNone/>
            </a:pPr>
            <a:endParaRPr>
              <a:solidFill>
                <a:schemeClr val="dk1"/>
              </a:solidFill>
            </a:endParaRPr>
          </a:p>
        </p:txBody>
      </p:sp>
      <p:sp>
        <p:nvSpPr>
          <p:cNvPr id="302" name="Google Shape;302;p2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
        <p:nvSpPr>
          <p:cNvPr id="303" name="Google Shape;303;p27"/>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healthy friendships are positive and welcoming towards others, and do not make others feel lonely or excluded.</a:t>
            </a: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304" name="Google Shape;304;p2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 offer of friendship is rejected</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10" name="Google Shape;310;p2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400"/>
              <a:buNone/>
            </a:pPr>
            <a:endParaRPr>
              <a:solidFill>
                <a:schemeClr val="dk1"/>
              </a:solidFill>
            </a:endParaRPr>
          </a:p>
          <a:p>
            <a:pPr marL="0" lvl="0" indent="0" algn="l" rtl="0">
              <a:lnSpc>
                <a:spcPct val="115000"/>
              </a:lnSpc>
              <a:spcBef>
                <a:spcPts val="0"/>
              </a:spcBef>
              <a:spcAft>
                <a:spcPts val="0"/>
              </a:spcAft>
              <a:buSzPts val="1400"/>
              <a:buNone/>
            </a:pPr>
            <a:r>
              <a:rPr lang="en-GB">
                <a:solidFill>
                  <a:schemeClr val="dk1"/>
                </a:solidFill>
              </a:rPr>
              <a:t>Explain that not everyone we meet will want to be our friend. Sometimes we want to be friends with someone, but they do not feel the same way.</a:t>
            </a:r>
            <a:endParaRPr>
              <a:solidFill>
                <a:schemeClr val="dk1"/>
              </a:solidFill>
            </a:endParaRPr>
          </a:p>
          <a:p>
            <a:pPr marL="0" lvl="0" indent="0" algn="l" rtl="0">
              <a:lnSpc>
                <a:spcPct val="115000"/>
              </a:lnSpc>
              <a:spcBef>
                <a:spcPts val="1600"/>
              </a:spcBef>
              <a:spcAft>
                <a:spcPts val="0"/>
              </a:spcAft>
              <a:buSzPts val="1400"/>
              <a:buNone/>
            </a:pPr>
            <a:r>
              <a:rPr lang="en-GB">
                <a:solidFill>
                  <a:schemeClr val="dk1"/>
                </a:solidFill>
              </a:rPr>
              <a:t>If this happens, we should not feel like we have done something wrong or do not deserve friendship.</a:t>
            </a:r>
            <a:endParaRPr>
              <a:solidFill>
                <a:schemeClr val="dk1"/>
              </a:solidFill>
            </a:endParaRPr>
          </a:p>
          <a:p>
            <a:pPr marL="0" lvl="0" indent="0" algn="l" rtl="0">
              <a:lnSpc>
                <a:spcPct val="115000"/>
              </a:lnSpc>
              <a:spcBef>
                <a:spcPts val="1600"/>
              </a:spcBef>
              <a:spcAft>
                <a:spcPts val="0"/>
              </a:spcAft>
              <a:buSzPts val="1400"/>
              <a:buNone/>
            </a:pPr>
            <a:r>
              <a:rPr lang="en-GB">
                <a:solidFill>
                  <a:schemeClr val="dk1"/>
                </a:solidFill>
              </a:rPr>
              <a:t>Teach that we can still have a good relationship with that person and treat them with respect.</a:t>
            </a:r>
            <a:endParaRPr>
              <a:solidFill>
                <a:schemeClr val="dk1"/>
              </a:solidFill>
            </a:endParaRPr>
          </a:p>
          <a:p>
            <a:pPr marL="0" lvl="0" indent="0" algn="l" rtl="0">
              <a:lnSpc>
                <a:spcPct val="115000"/>
              </a:lnSpc>
              <a:spcBef>
                <a:spcPts val="1600"/>
              </a:spcBef>
              <a:spcAft>
                <a:spcPts val="0"/>
              </a:spcAft>
              <a:buSzPts val="1400"/>
              <a:buNone/>
            </a:pPr>
            <a:r>
              <a:rPr lang="en-GB">
                <a:solidFill>
                  <a:schemeClr val="dk1"/>
                </a:solidFill>
              </a:rPr>
              <a:t>Explain to pupils that they can speak to a trusted adult for support.</a:t>
            </a:r>
            <a:endParaRPr>
              <a:solidFill>
                <a:schemeClr val="dk1"/>
              </a:solidFill>
            </a:endParaRPr>
          </a:p>
          <a:p>
            <a:pPr marL="0" lvl="0" indent="0" algn="l" rtl="0">
              <a:lnSpc>
                <a:spcPct val="115000"/>
              </a:lnSpc>
              <a:spcBef>
                <a:spcPts val="1600"/>
              </a:spcBef>
              <a:spcAft>
                <a:spcPts val="1600"/>
              </a:spcAft>
              <a:buSzPts val="1400"/>
              <a:buNone/>
            </a:pPr>
            <a:endParaRPr>
              <a:solidFill>
                <a:schemeClr val="dk1"/>
              </a:solidFill>
            </a:endParaRPr>
          </a:p>
        </p:txBody>
      </p:sp>
      <p:sp>
        <p:nvSpPr>
          <p:cNvPr id="311" name="Google Shape;311;p2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
        <p:nvSpPr>
          <p:cNvPr id="312" name="Google Shape;312;p2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healthy friendships are positive and welcoming towards others, and do not make others feel lonely or excluded.</a:t>
            </a:r>
            <a:endParaRPr sz="1600" i="1"/>
          </a:p>
          <a:p>
            <a:pPr marL="0" lvl="0" indent="0" algn="l" rtl="0">
              <a:lnSpc>
                <a:spcPct val="115000"/>
              </a:lnSpc>
              <a:spcBef>
                <a:spcPts val="0"/>
              </a:spcBef>
              <a:spcAft>
                <a:spcPts val="0"/>
              </a:spcAft>
              <a:buClr>
                <a:schemeClr val="dk1"/>
              </a:buClr>
              <a:buSzPts val="1100"/>
              <a:buNone/>
            </a:pPr>
            <a:endParaRPr sz="1600" i="1"/>
          </a:p>
          <a:p>
            <a:pPr marL="0" lvl="0" indent="0" algn="l" rtl="0">
              <a:lnSpc>
                <a:spcPct val="115000"/>
              </a:lnSpc>
              <a:spcBef>
                <a:spcPts val="1600"/>
              </a:spcBef>
              <a:spcAft>
                <a:spcPts val="0"/>
              </a:spcAft>
              <a:buClr>
                <a:schemeClr val="dk1"/>
              </a:buClr>
              <a:buSzPts val="1100"/>
              <a:buFont typeface="Arial"/>
              <a:buNone/>
            </a:pPr>
            <a:endParaRPr sz="1800"/>
          </a:p>
          <a:p>
            <a:pPr marL="0" lvl="0" indent="0" algn="l" rtl="0">
              <a:lnSpc>
                <a:spcPct val="115000"/>
              </a:lnSpc>
              <a:spcBef>
                <a:spcPts val="1600"/>
              </a:spcBef>
              <a:spcAft>
                <a:spcPts val="1600"/>
              </a:spcAft>
              <a:buSzPts val="1400"/>
              <a:buNone/>
            </a:pPr>
            <a:endParaRPr sz="1800"/>
          </a:p>
        </p:txBody>
      </p:sp>
      <p:sp>
        <p:nvSpPr>
          <p:cNvPr id="313" name="Google Shape;313;p2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2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Working through problems (1)</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19" name="Google Shape;319;p2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a:solidFill>
                  <a:srgbClr val="000000"/>
                </a:solidFill>
              </a:rPr>
              <a:t>Explain that most friendships have their ups and downs. When there is conflict in a friendship it can help to:</a:t>
            </a:r>
            <a:endParaRPr>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a:solidFill>
                  <a:srgbClr val="000000"/>
                </a:solidFill>
              </a:rPr>
              <a:t>apologise</a:t>
            </a:r>
            <a:r>
              <a:rPr lang="en-GB">
                <a:solidFill>
                  <a:srgbClr val="000000"/>
                </a:solidFill>
              </a:rPr>
              <a:t> if we are in the wrong</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recognise the emotions</a:t>
            </a:r>
            <a:r>
              <a:rPr lang="en-GB">
                <a:solidFill>
                  <a:srgbClr val="000000"/>
                </a:solidFill>
              </a:rPr>
              <a:t> we each felt</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discuss</a:t>
            </a:r>
            <a:r>
              <a:rPr lang="en-GB">
                <a:solidFill>
                  <a:srgbClr val="000000"/>
                </a:solidFill>
              </a:rPr>
              <a:t> the problem on both sides honestly to resolve issues</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listen and acknowledge </a:t>
            </a:r>
            <a:r>
              <a:rPr lang="en-GB">
                <a:solidFill>
                  <a:srgbClr val="000000"/>
                </a:solidFill>
              </a:rPr>
              <a:t>each other’s viewpoints</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clarify views </a:t>
            </a:r>
            <a:r>
              <a:rPr lang="en-GB">
                <a:solidFill>
                  <a:srgbClr val="000000"/>
                </a:solidFill>
              </a:rPr>
              <a:t>and</a:t>
            </a:r>
            <a:r>
              <a:rPr lang="en-GB" b="1">
                <a:solidFill>
                  <a:srgbClr val="000000"/>
                </a:solidFill>
              </a:rPr>
              <a:t> opinions</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accept the consequences </a:t>
            </a:r>
            <a:r>
              <a:rPr lang="en-GB">
                <a:solidFill>
                  <a:srgbClr val="000000"/>
                </a:solidFill>
              </a:rPr>
              <a:t>of our actions</a:t>
            </a:r>
            <a:endParaRPr>
              <a:solidFill>
                <a:srgbClr val="000000"/>
              </a:solidFill>
            </a:endParaRPr>
          </a:p>
          <a:p>
            <a:pPr marL="0" lvl="0" indent="0" algn="l" rtl="0">
              <a:lnSpc>
                <a:spcPct val="115000"/>
              </a:lnSpc>
              <a:spcBef>
                <a:spcPts val="1000"/>
              </a:spcBef>
              <a:spcAft>
                <a:spcPts val="0"/>
              </a:spcAft>
              <a:buClr>
                <a:schemeClr val="dk1"/>
              </a:buClr>
              <a:buSzPts val="1400"/>
              <a:buFont typeface="Arial"/>
              <a:buNone/>
            </a:pPr>
            <a:r>
              <a:rPr lang="en-GB">
                <a:solidFill>
                  <a:srgbClr val="000000"/>
                </a:solidFill>
              </a:rPr>
              <a:t>Explain that a </a:t>
            </a:r>
            <a:r>
              <a:rPr lang="en-GB" b="1">
                <a:solidFill>
                  <a:srgbClr val="000000"/>
                </a:solidFill>
              </a:rPr>
              <a:t>successfully resolved</a:t>
            </a:r>
            <a:r>
              <a:rPr lang="en-GB">
                <a:solidFill>
                  <a:srgbClr val="000000"/>
                </a:solidFill>
              </a:rPr>
              <a:t> conflict can </a:t>
            </a:r>
            <a:r>
              <a:rPr lang="en-GB" b="1">
                <a:solidFill>
                  <a:srgbClr val="000000"/>
                </a:solidFill>
              </a:rPr>
              <a:t>strengthen</a:t>
            </a:r>
            <a:r>
              <a:rPr lang="en-GB">
                <a:solidFill>
                  <a:srgbClr val="000000"/>
                </a:solidFill>
              </a:rPr>
              <a:t> a friendship as the parties understand more about the other person and themselves as a result.</a:t>
            </a:r>
            <a:endParaRPr>
              <a:solidFill>
                <a:srgbClr val="000000"/>
              </a:solidFill>
            </a:endParaRPr>
          </a:p>
          <a:p>
            <a:pPr marL="0" lvl="0" indent="0" algn="l" rtl="0">
              <a:lnSpc>
                <a:spcPct val="115000"/>
              </a:lnSpc>
              <a:spcBef>
                <a:spcPts val="0"/>
              </a:spcBef>
              <a:spcAft>
                <a:spcPts val="0"/>
              </a:spcAft>
              <a:buSzPts val="1400"/>
              <a:buNone/>
            </a:pPr>
            <a:endParaRPr>
              <a:solidFill>
                <a:srgbClr val="000000"/>
              </a:solidFill>
            </a:endParaRPr>
          </a:p>
        </p:txBody>
      </p:sp>
      <p:sp>
        <p:nvSpPr>
          <p:cNvPr id="320" name="Google Shape;320;p2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a:p>
        </p:txBody>
      </p:sp>
      <p:sp>
        <p:nvSpPr>
          <p:cNvPr id="321" name="Google Shape;321;p29"/>
          <p:cNvSpPr txBox="1">
            <a:spLocks noGrp="1"/>
          </p:cNvSpPr>
          <p:nvPr>
            <p:ph type="body" idx="2"/>
          </p:nvPr>
        </p:nvSpPr>
        <p:spPr>
          <a:xfrm>
            <a:off x="6178800" y="216425"/>
            <a:ext cx="2695200" cy="2661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most friendships have ups and downs, and that these can often be worked through so that the friendship is repaired or even strengthened, and that resorting to violence is never right.</a:t>
            </a:r>
            <a:endParaRPr sz="1800"/>
          </a:p>
        </p:txBody>
      </p:sp>
      <p:sp>
        <p:nvSpPr>
          <p:cNvPr id="322" name="Google Shape;322;p2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3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a:t>Working through problems (2</a:t>
            </a:r>
            <a:r>
              <a:rPr lang="en-GB">
                <a:solidFill>
                  <a:srgbClr val="073763"/>
                </a:solidFill>
              </a:rPr>
              <a:t>)</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28" name="Google Shape;328;p3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chemeClr val="dk1"/>
                </a:solidFill>
              </a:rPr>
              <a:t>Teach that communicating with someone is the only way to solve an issue in a friendship. </a:t>
            </a:r>
            <a:r>
              <a:rPr lang="en-GB" b="1">
                <a:solidFill>
                  <a:schemeClr val="dk1"/>
                </a:solidFill>
              </a:rPr>
              <a:t>Violence</a:t>
            </a:r>
            <a:r>
              <a:rPr lang="en-GB">
                <a:solidFill>
                  <a:schemeClr val="dk1"/>
                </a:solidFill>
              </a:rPr>
              <a:t> does not solve problems, it usually makes them worse and can permanently end a friendship.</a:t>
            </a:r>
            <a:endParaRPr>
              <a:solidFill>
                <a:schemeClr val="dk1"/>
              </a:solidFill>
            </a:endParaRPr>
          </a:p>
          <a:p>
            <a:pPr marL="0" lvl="0" indent="0" algn="l" rtl="0">
              <a:lnSpc>
                <a:spcPct val="115000"/>
              </a:lnSpc>
              <a:spcBef>
                <a:spcPts val="1200"/>
              </a:spcBef>
              <a:spcAft>
                <a:spcPts val="0"/>
              </a:spcAft>
              <a:buSzPts val="1400"/>
              <a:buNone/>
            </a:pPr>
            <a:r>
              <a:rPr lang="en-GB">
                <a:solidFill>
                  <a:schemeClr val="dk1"/>
                </a:solidFill>
              </a:rPr>
              <a:t>Violence or fighting at school is </a:t>
            </a:r>
            <a:r>
              <a:rPr lang="en-GB" b="1">
                <a:solidFill>
                  <a:schemeClr val="dk1"/>
                </a:solidFill>
              </a:rPr>
              <a:t>very serious</a:t>
            </a:r>
            <a:r>
              <a:rPr lang="en-GB">
                <a:solidFill>
                  <a:schemeClr val="dk1"/>
                </a:solidFill>
              </a:rPr>
              <a:t> and will not be accepted </a:t>
            </a:r>
            <a:r>
              <a:rPr lang="en-GB" b="1">
                <a:solidFill>
                  <a:schemeClr val="dk1"/>
                </a:solidFill>
              </a:rPr>
              <a:t>under</a:t>
            </a:r>
            <a:r>
              <a:rPr lang="en-GB">
                <a:solidFill>
                  <a:schemeClr val="dk1"/>
                </a:solidFill>
              </a:rPr>
              <a:t> </a:t>
            </a:r>
            <a:r>
              <a:rPr lang="en-GB" b="1">
                <a:solidFill>
                  <a:schemeClr val="dk1"/>
                </a:solidFill>
              </a:rPr>
              <a:t>any circumstances</a:t>
            </a:r>
            <a:r>
              <a:rPr lang="en-GB">
                <a:solidFill>
                  <a:schemeClr val="dk1"/>
                </a:solidFill>
              </a:rPr>
              <a:t>.</a:t>
            </a:r>
            <a:endParaRPr>
              <a:solidFill>
                <a:schemeClr val="dk1"/>
              </a:solidFill>
            </a:endParaRPr>
          </a:p>
          <a:p>
            <a:pPr marL="0" lvl="0" indent="0" algn="l" rtl="0">
              <a:lnSpc>
                <a:spcPct val="115000"/>
              </a:lnSpc>
              <a:spcBef>
                <a:spcPts val="1200"/>
              </a:spcBef>
              <a:spcAft>
                <a:spcPts val="0"/>
              </a:spcAft>
              <a:buSzPts val="1400"/>
              <a:buNone/>
            </a:pPr>
            <a:r>
              <a:rPr lang="en-GB">
                <a:solidFill>
                  <a:schemeClr val="dk1"/>
                </a:solidFill>
              </a:rPr>
              <a:t>Teach that there are always consequences for hurting, threatening to hurt or trying to hurt someone else.</a:t>
            </a:r>
            <a:endParaRPr>
              <a:solidFill>
                <a:schemeClr val="dk1"/>
              </a:solidFill>
            </a:endParaRPr>
          </a:p>
          <a:p>
            <a:pPr marL="0" lvl="0" indent="0" algn="l" rtl="0">
              <a:lnSpc>
                <a:spcPct val="115000"/>
              </a:lnSpc>
              <a:spcBef>
                <a:spcPts val="1200"/>
              </a:spcBef>
              <a:spcAft>
                <a:spcPts val="1200"/>
              </a:spcAft>
              <a:buClr>
                <a:schemeClr val="dk1"/>
              </a:buClr>
              <a:buSzPts val="1100"/>
              <a:buFont typeface="Arial"/>
              <a:buNone/>
            </a:pPr>
            <a:r>
              <a:rPr lang="en-GB">
                <a:solidFill>
                  <a:schemeClr val="dk1"/>
                </a:solidFill>
              </a:rPr>
              <a:t>Explain that pupils should speak to a trusted adult if they have witnessed any threats of violence against them or people they know. </a:t>
            </a:r>
            <a:endParaRPr>
              <a:solidFill>
                <a:schemeClr val="dk1"/>
              </a:solidFill>
            </a:endParaRPr>
          </a:p>
        </p:txBody>
      </p:sp>
      <p:sp>
        <p:nvSpPr>
          <p:cNvPr id="329" name="Google Shape;329;p3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sp>
        <p:nvSpPr>
          <p:cNvPr id="330" name="Google Shape;330;p30"/>
          <p:cNvSpPr txBox="1">
            <a:spLocks noGrp="1"/>
          </p:cNvSpPr>
          <p:nvPr>
            <p:ph type="body" idx="2"/>
          </p:nvPr>
        </p:nvSpPr>
        <p:spPr>
          <a:xfrm>
            <a:off x="6178800" y="216425"/>
            <a:ext cx="2695200" cy="2661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that most friendships have ups and downs, and that these can often be worked through so that the friendship is repaired or even strengthened, and that resorting to violence is never right.</a:t>
            </a:r>
            <a:endParaRPr sz="1800"/>
          </a:p>
        </p:txBody>
      </p:sp>
      <p:sp>
        <p:nvSpPr>
          <p:cNvPr id="331" name="Google Shape;331;p3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3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Trust and friendship (1)</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37" name="Google Shape;337;p3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400"/>
              <a:buNone/>
            </a:pPr>
            <a:r>
              <a:rPr lang="en-GB">
                <a:solidFill>
                  <a:schemeClr val="dk1"/>
                </a:solidFill>
              </a:rPr>
              <a:t>Teach that an important part of a friendship is trust and being able to rely on friends.</a:t>
            </a:r>
            <a:endParaRPr>
              <a:solidFill>
                <a:schemeClr val="dk1"/>
              </a:solidFill>
            </a:endParaRPr>
          </a:p>
          <a:p>
            <a:pPr marL="0" lvl="0" indent="0" algn="l" rtl="0">
              <a:lnSpc>
                <a:spcPct val="100000"/>
              </a:lnSpc>
              <a:spcBef>
                <a:spcPts val="1000"/>
              </a:spcBef>
              <a:spcAft>
                <a:spcPts val="0"/>
              </a:spcAft>
              <a:buSzPts val="1400"/>
              <a:buNone/>
            </a:pPr>
            <a:r>
              <a:rPr lang="en-GB">
                <a:solidFill>
                  <a:schemeClr val="dk1"/>
                </a:solidFill>
              </a:rPr>
              <a:t>Explain that trust is built over time, and people learn to trust us by their </a:t>
            </a:r>
            <a:r>
              <a:rPr lang="en-GB" b="1">
                <a:solidFill>
                  <a:schemeClr val="dk1"/>
                </a:solidFill>
              </a:rPr>
              <a:t>experience</a:t>
            </a:r>
            <a:r>
              <a:rPr lang="en-GB">
                <a:solidFill>
                  <a:schemeClr val="dk1"/>
                </a:solidFill>
              </a:rPr>
              <a:t> of our behaviour towards them, and how they see us behaving towards others.</a:t>
            </a:r>
            <a:endParaRPr>
              <a:solidFill>
                <a:schemeClr val="dk1"/>
              </a:solidFill>
            </a:endParaRPr>
          </a:p>
          <a:p>
            <a:pPr marL="0" lvl="0" indent="0" algn="l" rtl="0">
              <a:lnSpc>
                <a:spcPct val="100000"/>
              </a:lnSpc>
              <a:spcBef>
                <a:spcPts val="1000"/>
              </a:spcBef>
              <a:spcAft>
                <a:spcPts val="0"/>
              </a:spcAft>
              <a:buSzPts val="1400"/>
              <a:buNone/>
            </a:pPr>
            <a:r>
              <a:rPr lang="en-GB">
                <a:solidFill>
                  <a:schemeClr val="dk1"/>
                </a:solidFill>
              </a:rPr>
              <a:t>For example, trust develops when people:</a:t>
            </a:r>
            <a:endParaRPr>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a:solidFill>
                  <a:srgbClr val="000000"/>
                </a:solidFill>
              </a:rPr>
              <a:t>share</a:t>
            </a:r>
            <a:r>
              <a:rPr lang="en-GB">
                <a:solidFill>
                  <a:srgbClr val="000000"/>
                </a:solidFill>
              </a:rPr>
              <a:t> and take turns</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a:solidFill>
                  <a:srgbClr val="000000"/>
                </a:solidFill>
              </a:rPr>
              <a:t>keep </a:t>
            </a:r>
            <a:r>
              <a:rPr lang="en-GB" b="1">
                <a:solidFill>
                  <a:srgbClr val="000000"/>
                </a:solidFill>
              </a:rPr>
              <a:t>promises</a:t>
            </a:r>
            <a:endParaRPr b="1">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listen</a:t>
            </a:r>
            <a:r>
              <a:rPr lang="en-GB">
                <a:solidFill>
                  <a:srgbClr val="000000"/>
                </a:solidFill>
              </a:rPr>
              <a:t> without judgment</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respect people’s wishes</a:t>
            </a:r>
            <a:r>
              <a:rPr lang="en-GB">
                <a:solidFill>
                  <a:srgbClr val="000000"/>
                </a:solidFill>
              </a:rPr>
              <a:t>, e.g. about boundaries</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are honest</a:t>
            </a:r>
            <a:r>
              <a:rPr lang="en-GB">
                <a:solidFill>
                  <a:srgbClr val="000000"/>
                </a:solidFill>
              </a:rPr>
              <a:t> about their feelings</a:t>
            </a:r>
            <a:endParaRPr>
              <a:solidFill>
                <a:srgbClr val="000000"/>
              </a:solidFill>
            </a:endParaRPr>
          </a:p>
          <a:p>
            <a:pPr marL="0" lvl="0" indent="0" algn="l" rtl="0">
              <a:lnSpc>
                <a:spcPct val="115000"/>
              </a:lnSpc>
              <a:spcBef>
                <a:spcPts val="0"/>
              </a:spcBef>
              <a:spcAft>
                <a:spcPts val="0"/>
              </a:spcAft>
              <a:buSzPts val="1400"/>
              <a:buNone/>
            </a:pPr>
            <a:endParaRPr>
              <a:solidFill>
                <a:srgbClr val="000000"/>
              </a:solidFill>
            </a:endParaRPr>
          </a:p>
          <a:p>
            <a:pPr marL="0" lvl="0" indent="0" algn="l" rtl="0">
              <a:lnSpc>
                <a:spcPct val="115000"/>
              </a:lnSpc>
              <a:spcBef>
                <a:spcPts val="0"/>
              </a:spcBef>
              <a:spcAft>
                <a:spcPts val="0"/>
              </a:spcAft>
              <a:buSzPts val="1400"/>
              <a:buNone/>
            </a:pPr>
            <a:endParaRPr>
              <a:solidFill>
                <a:srgbClr val="000000"/>
              </a:solidFill>
            </a:endParaRPr>
          </a:p>
          <a:p>
            <a:pPr marL="0" lvl="0" indent="0" algn="l" rtl="0">
              <a:lnSpc>
                <a:spcPct val="115000"/>
              </a:lnSpc>
              <a:spcBef>
                <a:spcPts val="0"/>
              </a:spcBef>
              <a:spcAft>
                <a:spcPts val="0"/>
              </a:spcAft>
              <a:buSzPts val="1400"/>
              <a:buNone/>
            </a:pPr>
            <a:endParaRPr>
              <a:solidFill>
                <a:srgbClr val="000000"/>
              </a:solidFill>
            </a:endParaRPr>
          </a:p>
          <a:p>
            <a:pPr marL="0" lvl="0" indent="0" algn="l" rtl="0">
              <a:lnSpc>
                <a:spcPct val="115000"/>
              </a:lnSpc>
              <a:spcBef>
                <a:spcPts val="0"/>
              </a:spcBef>
              <a:spcAft>
                <a:spcPts val="0"/>
              </a:spcAft>
              <a:buSzPts val="1400"/>
              <a:buNone/>
            </a:pPr>
            <a:endParaRPr/>
          </a:p>
          <a:p>
            <a:pPr marL="457200" lvl="0" indent="0" algn="l" rtl="0">
              <a:lnSpc>
                <a:spcPct val="115000"/>
              </a:lnSpc>
              <a:spcBef>
                <a:spcPts val="0"/>
              </a:spcBef>
              <a:spcAft>
                <a:spcPts val="0"/>
              </a:spcAft>
              <a:buSzPts val="1400"/>
              <a:buNone/>
            </a:pPr>
            <a:endParaRPr/>
          </a:p>
          <a:p>
            <a:pPr marL="0" lvl="0" indent="0" algn="l" rtl="0">
              <a:lnSpc>
                <a:spcPct val="115000"/>
              </a:lnSpc>
              <a:spcBef>
                <a:spcPts val="0"/>
              </a:spcBef>
              <a:spcAft>
                <a:spcPts val="0"/>
              </a:spcAft>
              <a:buSzPts val="1400"/>
              <a:buNone/>
            </a:pPr>
            <a:endParaRPr/>
          </a:p>
          <a:p>
            <a:pPr marL="0" lvl="0" indent="0" algn="l" rtl="0">
              <a:lnSpc>
                <a:spcPct val="115000"/>
              </a:lnSpc>
              <a:spcBef>
                <a:spcPts val="1000"/>
              </a:spcBef>
              <a:spcAft>
                <a:spcPts val="1600"/>
              </a:spcAft>
              <a:buSzPts val="1400"/>
              <a:buNone/>
            </a:pPr>
            <a:endParaRPr/>
          </a:p>
        </p:txBody>
      </p:sp>
      <p:sp>
        <p:nvSpPr>
          <p:cNvPr id="338" name="Google Shape;338;p3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a:p>
        </p:txBody>
      </p:sp>
      <p:sp>
        <p:nvSpPr>
          <p:cNvPr id="339" name="Google Shape;339;p31"/>
          <p:cNvSpPr txBox="1">
            <a:spLocks noGrp="1"/>
          </p:cNvSpPr>
          <p:nvPr>
            <p:ph type="body" idx="2"/>
          </p:nvPr>
        </p:nvSpPr>
        <p:spPr>
          <a:xfrm>
            <a:off x="6178800" y="216425"/>
            <a:ext cx="2695200" cy="3225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who to trust and who not to trust, how to judge when a friendship is making them feel unhappy or uncomfortable, managing conflict, how to manage these situations and how to seek help or advice from others, if needed.</a:t>
            </a:r>
            <a:endParaRPr sz="1800"/>
          </a:p>
        </p:txBody>
      </p:sp>
      <p:sp>
        <p:nvSpPr>
          <p:cNvPr id="340" name="Google Shape;340;p3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3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2800"/>
              <a:buFont typeface="Arial"/>
              <a:buNone/>
            </a:pPr>
            <a:r>
              <a:rPr lang="en-GB"/>
              <a:t>Trust and friendship (2)</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46" name="Google Shape;346;p3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chemeClr val="dk1"/>
                </a:solidFill>
              </a:rPr>
              <a:t>Discuss types of behaviour that </a:t>
            </a:r>
            <a:r>
              <a:rPr lang="en-GB" b="1">
                <a:solidFill>
                  <a:schemeClr val="dk1"/>
                </a:solidFill>
              </a:rPr>
              <a:t>damage trust</a:t>
            </a:r>
            <a:r>
              <a:rPr lang="en-GB">
                <a:solidFill>
                  <a:schemeClr val="dk1"/>
                </a:solidFill>
              </a:rPr>
              <a:t>, for example:</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rPr>
              <a:t>lying</a:t>
            </a:r>
            <a:r>
              <a:rPr lang="en-GB">
                <a:solidFill>
                  <a:schemeClr val="dk1"/>
                </a:solidFill>
              </a:rPr>
              <a:t> and not being truthful</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gossiping</a:t>
            </a:r>
            <a:r>
              <a:rPr lang="en-GB">
                <a:solidFill>
                  <a:schemeClr val="dk1"/>
                </a:solidFill>
              </a:rPr>
              <a:t> and spreading rumours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teasing</a:t>
            </a:r>
            <a:r>
              <a:rPr lang="en-GB">
                <a:solidFill>
                  <a:schemeClr val="dk1"/>
                </a:solidFill>
              </a:rPr>
              <a:t> repeatedly</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hurting</a:t>
            </a:r>
            <a:r>
              <a:rPr lang="en-GB">
                <a:solidFill>
                  <a:schemeClr val="dk1"/>
                </a:solidFill>
              </a:rPr>
              <a:t> someone</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saying negative things </a:t>
            </a:r>
            <a:r>
              <a:rPr lang="en-GB">
                <a:solidFill>
                  <a:schemeClr val="dk1"/>
                </a:solidFill>
              </a:rPr>
              <a:t>about people</a:t>
            </a:r>
            <a:endParaRPr>
              <a:solidFill>
                <a:schemeClr val="dk1"/>
              </a:solidFill>
            </a:endParaRPr>
          </a:p>
          <a:p>
            <a:pPr marL="0" lvl="0" indent="0" algn="l" rtl="0">
              <a:lnSpc>
                <a:spcPct val="115000"/>
              </a:lnSpc>
              <a:spcBef>
                <a:spcPts val="1000"/>
              </a:spcBef>
              <a:spcAft>
                <a:spcPts val="0"/>
              </a:spcAft>
              <a:buSzPts val="1400"/>
              <a:buNone/>
            </a:pPr>
            <a:r>
              <a:rPr lang="en-GB">
                <a:solidFill>
                  <a:srgbClr val="000000"/>
                </a:solidFill>
              </a:rPr>
              <a:t>Explain that if people see us behaving like this towards others, then they may think that we will do the same to them.</a:t>
            </a:r>
            <a:endParaRPr/>
          </a:p>
        </p:txBody>
      </p:sp>
      <p:sp>
        <p:nvSpPr>
          <p:cNvPr id="347" name="Google Shape;347;p3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a:p>
        </p:txBody>
      </p:sp>
      <p:sp>
        <p:nvSpPr>
          <p:cNvPr id="348" name="Google Shape;348;p32"/>
          <p:cNvSpPr txBox="1">
            <a:spLocks noGrp="1"/>
          </p:cNvSpPr>
          <p:nvPr>
            <p:ph type="body" idx="2"/>
          </p:nvPr>
        </p:nvSpPr>
        <p:spPr>
          <a:xfrm>
            <a:off x="6178800" y="216425"/>
            <a:ext cx="2695200" cy="3225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who to trust and who not to trust, how to judge when a friendship is making them feel unhappy or uncomfortable, managing conflict, how to manage these situations and how to seek help or advice from others, if needed.</a:t>
            </a:r>
            <a:endParaRPr sz="1800"/>
          </a:p>
        </p:txBody>
      </p:sp>
      <p:sp>
        <p:nvSpPr>
          <p:cNvPr id="349" name="Google Shape;349;p3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Unsafe friendships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55" name="Google Shape;355;p3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a:solidFill>
                  <a:schemeClr val="dk1"/>
                </a:solidFill>
              </a:rPr>
              <a:t>Explain that </a:t>
            </a:r>
            <a:r>
              <a:rPr lang="en-GB" b="1">
                <a:solidFill>
                  <a:schemeClr val="dk1"/>
                </a:solidFill>
              </a:rPr>
              <a:t>psychological</a:t>
            </a:r>
            <a:r>
              <a:rPr lang="en-GB">
                <a:solidFill>
                  <a:schemeClr val="dk1"/>
                </a:solidFill>
              </a:rPr>
              <a:t> </a:t>
            </a:r>
            <a:r>
              <a:rPr lang="en-GB" b="1">
                <a:solidFill>
                  <a:schemeClr val="dk1"/>
                </a:solidFill>
              </a:rPr>
              <a:t>bullying </a:t>
            </a:r>
            <a:r>
              <a:rPr lang="en-GB">
                <a:solidFill>
                  <a:schemeClr val="dk1"/>
                </a:solidFill>
              </a:rPr>
              <a:t>is when a person tries to</a:t>
            </a:r>
            <a:r>
              <a:rPr lang="en-GB" b="1">
                <a:solidFill>
                  <a:schemeClr val="dk1"/>
                </a:solidFill>
              </a:rPr>
              <a:t> </a:t>
            </a:r>
            <a:r>
              <a:rPr lang="en-GB">
                <a:solidFill>
                  <a:schemeClr val="dk1"/>
                </a:solidFill>
              </a:rPr>
              <a:t>make someone else feel bad about themselves, tries to control what they do or say, or regularly excludes them.</a:t>
            </a:r>
            <a:endParaRPr>
              <a:solidFill>
                <a:schemeClr val="dk1"/>
              </a:solidFill>
            </a:endParaRPr>
          </a:p>
          <a:p>
            <a:pPr marL="0" lvl="0" indent="0" algn="l" rtl="0">
              <a:lnSpc>
                <a:spcPct val="115000"/>
              </a:lnSpc>
              <a:spcBef>
                <a:spcPts val="1000"/>
              </a:spcBef>
              <a:spcAft>
                <a:spcPts val="0"/>
              </a:spcAft>
              <a:buSzPts val="1100"/>
              <a:buNone/>
            </a:pPr>
            <a:r>
              <a:rPr lang="en-GB">
                <a:solidFill>
                  <a:schemeClr val="dk1"/>
                </a:solidFill>
              </a:rPr>
              <a:t>Explain to pupils that if a friendship is making them feel unhappy or uncomfortable, </a:t>
            </a:r>
            <a:r>
              <a:rPr lang="en-GB">
                <a:solidFill>
                  <a:srgbClr val="000000"/>
                </a:solidFill>
              </a:rPr>
              <a:t>they can speak to a friend outside of that relationship, a trusted adult, or organisations such as</a:t>
            </a:r>
            <a:r>
              <a:rPr lang="en-GB">
                <a:solidFill>
                  <a:srgbClr val="595959"/>
                </a:solidFill>
              </a:rPr>
              <a:t> </a:t>
            </a:r>
            <a:r>
              <a:rPr lang="en-GB" u="sng">
                <a:solidFill>
                  <a:srgbClr val="0000FF"/>
                </a:solidFill>
                <a:hlinkClick r:id="rId3">
                  <a:extLst>
                    <a:ext uri="{A12FA001-AC4F-418D-AE19-62706E023703}">
                      <ahyp:hlinkClr xmlns:ahyp="http://schemas.microsoft.com/office/drawing/2018/hyperlinkcolor" val="tx"/>
                    </a:ext>
                  </a:extLst>
                </a:hlinkClick>
              </a:rPr>
              <a:t>Childline</a:t>
            </a:r>
            <a:r>
              <a:rPr lang="en-GB">
                <a:solidFill>
                  <a:srgbClr val="595959"/>
                </a:solidFill>
              </a:rPr>
              <a:t> </a:t>
            </a:r>
            <a:r>
              <a:rPr lang="en-GB">
                <a:solidFill>
                  <a:srgbClr val="000000"/>
                </a:solidFill>
              </a:rPr>
              <a:t>or</a:t>
            </a:r>
            <a:r>
              <a:rPr lang="en-GB">
                <a:solidFill>
                  <a:srgbClr val="595959"/>
                </a:solidFill>
              </a:rPr>
              <a:t> </a:t>
            </a:r>
            <a:r>
              <a:rPr lang="en-GB" u="sng">
                <a:solidFill>
                  <a:srgbClr val="0000FF"/>
                </a:solidFill>
                <a:hlinkClick r:id="rId4">
                  <a:extLst>
                    <a:ext uri="{A12FA001-AC4F-418D-AE19-62706E023703}">
                      <ahyp:hlinkClr xmlns:ahyp="http://schemas.microsoft.com/office/drawing/2018/hyperlinkcolor" val="tx"/>
                    </a:ext>
                  </a:extLst>
                </a:hlinkClick>
              </a:rPr>
              <a:t>CEOP</a:t>
            </a:r>
            <a:r>
              <a:rPr lang="en-GB">
                <a:solidFill>
                  <a:srgbClr val="595959"/>
                </a:solidFill>
              </a:rPr>
              <a:t>.</a:t>
            </a:r>
            <a:endParaRPr>
              <a:solidFill>
                <a:srgbClr val="595959"/>
              </a:solidFill>
            </a:endParaRPr>
          </a:p>
          <a:p>
            <a:pPr marL="0" lvl="0" indent="0" algn="l" rtl="0">
              <a:lnSpc>
                <a:spcPct val="115000"/>
              </a:lnSpc>
              <a:spcBef>
                <a:spcPts val="1000"/>
              </a:spcBef>
              <a:spcAft>
                <a:spcPts val="0"/>
              </a:spcAft>
              <a:buSzPts val="1100"/>
              <a:buNone/>
            </a:pPr>
            <a:r>
              <a:rPr lang="en-GB">
                <a:solidFill>
                  <a:schemeClr val="dk1"/>
                </a:solidFill>
              </a:rPr>
              <a:t>See the </a:t>
            </a:r>
            <a:r>
              <a:rPr lang="en-GB" b="1">
                <a:solidFill>
                  <a:schemeClr val="dk1"/>
                </a:solidFill>
              </a:rPr>
              <a:t>being safe</a:t>
            </a:r>
            <a:r>
              <a:rPr lang="en-GB">
                <a:solidFill>
                  <a:schemeClr val="dk1"/>
                </a:solidFill>
              </a:rPr>
              <a:t> module for more on coercive friendships.</a:t>
            </a:r>
            <a:endParaRPr>
              <a:solidFill>
                <a:srgbClr val="595959"/>
              </a:solidFill>
            </a:endParaRPr>
          </a:p>
        </p:txBody>
      </p:sp>
      <p:sp>
        <p:nvSpPr>
          <p:cNvPr id="356" name="Google Shape;356;p3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a:p>
        </p:txBody>
      </p:sp>
      <p:sp>
        <p:nvSpPr>
          <p:cNvPr id="357" name="Google Shape;357;p33"/>
          <p:cNvSpPr txBox="1">
            <a:spLocks noGrp="1"/>
          </p:cNvSpPr>
          <p:nvPr>
            <p:ph type="body" idx="2"/>
          </p:nvPr>
        </p:nvSpPr>
        <p:spPr>
          <a:xfrm>
            <a:off x="6178800" y="216425"/>
            <a:ext cx="2695200" cy="3225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who to trust and who not to trust, how to judge when a friendship is making them feel unhappy or uncomfortable, managing conflict, how to manage these situations and how to seek help or advice from others, if needed.</a:t>
            </a:r>
            <a:endParaRPr sz="1800"/>
          </a:p>
        </p:txBody>
      </p:sp>
      <p:sp>
        <p:nvSpPr>
          <p:cNvPr id="358" name="Google Shape;358;p3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34"/>
          <p:cNvSpPr txBox="1">
            <a:spLocks noGrp="1"/>
          </p:cNvSpPr>
          <p:nvPr>
            <p:ph type="title"/>
          </p:nvPr>
        </p:nvSpPr>
        <p:spPr>
          <a:xfrm>
            <a:off x="1747200" y="2150850"/>
            <a:ext cx="58962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Examples of good practice</a:t>
            </a:r>
            <a:endParaRPr>
              <a:solidFill>
                <a:srgbClr val="FFFFFF"/>
              </a:solidFill>
            </a:endParaRPr>
          </a:p>
        </p:txBody>
      </p:sp>
      <p:sp>
        <p:nvSpPr>
          <p:cNvPr id="364" name="Google Shape;364;p3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35"/>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Good practice</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70" name="Google Shape;370;p35"/>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a:t>The following are just some of the approaches you might consider  when preparing to teach about </a:t>
            </a:r>
            <a:r>
              <a:rPr lang="en-GB" b="1"/>
              <a:t>caring friendships</a:t>
            </a:r>
            <a:r>
              <a:rPr lang="en-GB"/>
              <a:t>. </a:t>
            </a:r>
            <a:endParaRPr/>
          </a:p>
          <a:p>
            <a:pPr marL="457200" lvl="0" indent="0" algn="l" rtl="0">
              <a:lnSpc>
                <a:spcPct val="115000"/>
              </a:lnSpc>
              <a:spcBef>
                <a:spcPts val="1600"/>
              </a:spcBef>
              <a:spcAft>
                <a:spcPts val="1600"/>
              </a:spcAft>
              <a:buSzPts val="1400"/>
              <a:buNone/>
            </a:pPr>
            <a:endParaRPr sz="1800"/>
          </a:p>
        </p:txBody>
      </p:sp>
      <p:sp>
        <p:nvSpPr>
          <p:cNvPr id="371" name="Google Shape;371;p35"/>
          <p:cNvSpPr txBox="1">
            <a:spLocks noGrp="1"/>
          </p:cNvSpPr>
          <p:nvPr>
            <p:ph type="sldNum" idx="12"/>
          </p:nvPr>
        </p:nvSpPr>
        <p:spPr>
          <a:xfrm>
            <a:off x="8778600" y="4820716"/>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a:p>
        </p:txBody>
      </p:sp>
      <p:sp>
        <p:nvSpPr>
          <p:cNvPr id="372" name="Google Shape;372;p3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36"/>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Good practice approaches</a:t>
            </a:r>
            <a:endParaRPr/>
          </a:p>
          <a:p>
            <a:pPr marL="0" lvl="0" indent="0" algn="l" rtl="0">
              <a:lnSpc>
                <a:spcPct val="100000"/>
              </a:lnSpc>
              <a:spcBef>
                <a:spcPts val="0"/>
              </a:spcBef>
              <a:spcAft>
                <a:spcPts val="0"/>
              </a:spcAft>
              <a:buSzPts val="2800"/>
              <a:buNone/>
            </a:pPr>
            <a:endParaRPr>
              <a:solidFill>
                <a:srgbClr val="073763"/>
              </a:solidFill>
            </a:endParaRPr>
          </a:p>
        </p:txBody>
      </p:sp>
      <p:sp>
        <p:nvSpPr>
          <p:cNvPr id="378" name="Google Shape;378;p36"/>
          <p:cNvSpPr txBox="1">
            <a:spLocks noGrp="1"/>
          </p:cNvSpPr>
          <p:nvPr>
            <p:ph type="body" idx="1"/>
          </p:nvPr>
        </p:nvSpPr>
        <p:spPr>
          <a:xfrm>
            <a:off x="270000" y="914400"/>
            <a:ext cx="76077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sz="1800"/>
              <a:t>When teaching about how friendships develop, be aware that:</a:t>
            </a:r>
            <a:endParaRPr sz="1800"/>
          </a:p>
          <a:p>
            <a:pPr marL="457200" marR="0" lvl="0" indent="-342900" algn="l" rtl="0">
              <a:lnSpc>
                <a:spcPct val="115000"/>
              </a:lnSpc>
              <a:spcBef>
                <a:spcPts val="1600"/>
              </a:spcBef>
              <a:spcAft>
                <a:spcPts val="0"/>
              </a:spcAft>
              <a:buSzPts val="1800"/>
              <a:buChar char="●"/>
            </a:pPr>
            <a:r>
              <a:rPr lang="en-GB" sz="1800"/>
              <a:t>children recognise friendship qualities appropriate for their age or development</a:t>
            </a:r>
            <a:endParaRPr sz="1800"/>
          </a:p>
          <a:p>
            <a:pPr marL="457200" marR="0" lvl="0" indent="-342900" algn="l" rtl="0">
              <a:lnSpc>
                <a:spcPct val="115000"/>
              </a:lnSpc>
              <a:spcBef>
                <a:spcPts val="0"/>
              </a:spcBef>
              <a:spcAft>
                <a:spcPts val="0"/>
              </a:spcAft>
              <a:buSzPts val="1800"/>
              <a:buChar char="●"/>
            </a:pPr>
            <a:r>
              <a:rPr lang="en-GB" sz="1800"/>
              <a:t>younger children will base friendships on play and time spent together, however by the end of primary school they will be selecting friends based on interests, personality, and shared values</a:t>
            </a:r>
            <a:endParaRPr sz="1800"/>
          </a:p>
          <a:p>
            <a:pPr marL="457200" marR="0" lvl="0" indent="-342900" algn="l" rtl="0">
              <a:lnSpc>
                <a:spcPct val="115000"/>
              </a:lnSpc>
              <a:spcBef>
                <a:spcPts val="0"/>
              </a:spcBef>
              <a:spcAft>
                <a:spcPts val="0"/>
              </a:spcAft>
              <a:buSzPts val="1800"/>
              <a:buChar char="●"/>
            </a:pPr>
            <a:r>
              <a:rPr lang="en-GB" sz="1800"/>
              <a:t>it is important that these discussions are </a:t>
            </a:r>
            <a:r>
              <a:rPr lang="en-GB" sz="1800" b="1"/>
              <a:t>inclusive</a:t>
            </a:r>
            <a:r>
              <a:rPr lang="en-GB" sz="1800"/>
              <a:t>, for example, there should be no stigma attached to friendships with the opposite sex or people from different cultures or backgrounds</a:t>
            </a:r>
            <a:endParaRPr sz="1800"/>
          </a:p>
          <a:p>
            <a:pPr marL="457200" marR="0" lvl="0" indent="-342900" algn="l" rtl="0">
              <a:lnSpc>
                <a:spcPct val="115000"/>
              </a:lnSpc>
              <a:spcBef>
                <a:spcPts val="0"/>
              </a:spcBef>
              <a:spcAft>
                <a:spcPts val="0"/>
              </a:spcAft>
              <a:buSzPts val="1800"/>
              <a:buChar char="●"/>
            </a:pPr>
            <a:r>
              <a:rPr lang="en-GB" sz="1800"/>
              <a:t>if</a:t>
            </a:r>
            <a:r>
              <a:rPr lang="en-GB" sz="1800">
                <a:solidFill>
                  <a:schemeClr val="dk1"/>
                </a:solidFill>
              </a:rPr>
              <a:t> using stories/examples, avoid reinforcing stereotypes, e.g. girls play with dolls and boys play with cars</a:t>
            </a:r>
            <a:endParaRPr sz="1800"/>
          </a:p>
          <a:p>
            <a:pPr marL="0" marR="0" lvl="0" indent="0" algn="l" rtl="0">
              <a:lnSpc>
                <a:spcPct val="115000"/>
              </a:lnSpc>
              <a:spcBef>
                <a:spcPts val="1600"/>
              </a:spcBef>
              <a:spcAft>
                <a:spcPts val="0"/>
              </a:spcAft>
              <a:buSzPts val="1400"/>
              <a:buNone/>
            </a:pPr>
            <a:endParaRPr sz="1800"/>
          </a:p>
          <a:p>
            <a:pPr marL="0" marR="0" lvl="0" indent="0" algn="l" rtl="0">
              <a:lnSpc>
                <a:spcPct val="115000"/>
              </a:lnSpc>
              <a:spcBef>
                <a:spcPts val="1600"/>
              </a:spcBef>
              <a:spcAft>
                <a:spcPts val="1600"/>
              </a:spcAft>
              <a:buSzPts val="1400"/>
              <a:buNone/>
            </a:pPr>
            <a:endParaRPr sz="1800"/>
          </a:p>
        </p:txBody>
      </p:sp>
      <p:sp>
        <p:nvSpPr>
          <p:cNvPr id="379" name="Google Shape;379;p3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
        <p:nvSpPr>
          <p:cNvPr id="380" name="Google Shape;380;p36"/>
          <p:cNvSpPr txBox="1">
            <a:spLocks noGrp="1"/>
          </p:cNvSpPr>
          <p:nvPr>
            <p:ph type="sldNum" idx="12"/>
          </p:nvPr>
        </p:nvSpPr>
        <p:spPr>
          <a:xfrm>
            <a:off x="859965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37"/>
          <p:cNvSpPr txBox="1">
            <a:spLocks noGrp="1"/>
          </p:cNvSpPr>
          <p:nvPr>
            <p:ph type="title"/>
          </p:nvPr>
        </p:nvSpPr>
        <p:spPr>
          <a:xfrm>
            <a:off x="641550" y="2150850"/>
            <a:ext cx="7860900" cy="8418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Activities and templates for trainers</a:t>
            </a:r>
            <a:endParaRPr>
              <a:solidFill>
                <a:srgbClr val="FFFFFF"/>
              </a:solidFill>
            </a:endParaRPr>
          </a:p>
        </p:txBody>
      </p:sp>
      <p:sp>
        <p:nvSpPr>
          <p:cNvPr id="386" name="Google Shape;386;p3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About these activities and templates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392" name="Google Shape;392;p3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Subject leads can use the following templates and training activities to plan training on teaching the new curriculum topics. </a:t>
            </a:r>
            <a:endParaRPr sz="1800"/>
          </a:p>
          <a:p>
            <a:pPr marL="0" lvl="0" indent="0" algn="l" rtl="0">
              <a:lnSpc>
                <a:spcPct val="115000"/>
              </a:lnSpc>
              <a:spcBef>
                <a:spcPts val="1600"/>
              </a:spcBef>
              <a:spcAft>
                <a:spcPts val="0"/>
              </a:spcAft>
              <a:buSzPts val="1400"/>
              <a:buNone/>
            </a:pPr>
            <a:r>
              <a:rPr lang="en-GB" sz="1800"/>
              <a:t>You can: </a:t>
            </a:r>
            <a:endParaRPr sz="1800"/>
          </a:p>
          <a:p>
            <a:pPr marL="457200" lvl="0" indent="-342900" algn="l" rtl="0">
              <a:lnSpc>
                <a:spcPct val="115000"/>
              </a:lnSpc>
              <a:spcBef>
                <a:spcPts val="0"/>
              </a:spcBef>
              <a:spcAft>
                <a:spcPts val="0"/>
              </a:spcAft>
              <a:buSzPts val="1800"/>
              <a:buChar char="●"/>
            </a:pPr>
            <a:r>
              <a:rPr lang="en-GB" sz="1800" b="1"/>
              <a:t>move slides</a:t>
            </a:r>
            <a:r>
              <a:rPr lang="en-GB" sz="1800"/>
              <a:t> - e.g. ‘rate your confidence (before training)’ - to the point in the presentation where you want to carry out that activity</a:t>
            </a:r>
            <a:endParaRPr sz="1800"/>
          </a:p>
          <a:p>
            <a:pPr marL="457200" lvl="0" indent="-342900" algn="l" rtl="0">
              <a:lnSpc>
                <a:spcPct val="115000"/>
              </a:lnSpc>
              <a:spcBef>
                <a:spcPts val="0"/>
              </a:spcBef>
              <a:spcAft>
                <a:spcPts val="0"/>
              </a:spcAft>
              <a:buSzPts val="1800"/>
              <a:buChar char="●"/>
            </a:pPr>
            <a:r>
              <a:rPr lang="en-GB" sz="1800" b="1"/>
              <a:t>delete slides</a:t>
            </a:r>
            <a:r>
              <a:rPr lang="en-GB" sz="1800"/>
              <a:t> if you are not covering those curriculum elements at this time </a:t>
            </a:r>
            <a:endParaRPr sz="1800"/>
          </a:p>
        </p:txBody>
      </p:sp>
      <p:sp>
        <p:nvSpPr>
          <p:cNvPr id="393" name="Google Shape;393;p3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9"/>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Training activity: </a:t>
            </a:r>
            <a:endParaRPr>
              <a:solidFill>
                <a:schemeClr val="accent1"/>
              </a:solidFill>
            </a:endParaRPr>
          </a:p>
          <a:p>
            <a:pPr marL="0" lvl="0" indent="0" algn="ctr" rtl="0">
              <a:lnSpc>
                <a:spcPct val="100000"/>
              </a:lnSpc>
              <a:spcBef>
                <a:spcPts val="0"/>
              </a:spcBef>
              <a:spcAft>
                <a:spcPts val="0"/>
              </a:spcAft>
              <a:buSzPts val="3600"/>
              <a:buNone/>
            </a:pPr>
            <a:r>
              <a:rPr lang="en-GB">
                <a:solidFill>
                  <a:schemeClr val="accent1"/>
                </a:solidFill>
              </a:rPr>
              <a:t>Rate your confidence</a:t>
            </a:r>
            <a:endParaRPr>
              <a:solidFill>
                <a:schemeClr val="accent1"/>
              </a:solidFill>
            </a:endParaRPr>
          </a:p>
        </p:txBody>
      </p:sp>
      <p:sp>
        <p:nvSpPr>
          <p:cNvPr id="399" name="Google Shape;399;p3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40"/>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Rate your confidence (trainer notes)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05" name="Google Shape;405;p40"/>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Ask your colleagues to rate confidence before and after topic training using the slides in this deck.</a:t>
            </a:r>
            <a:endParaRPr sz="1800"/>
          </a:p>
          <a:p>
            <a:pPr marL="0" lvl="0" indent="0" algn="l" rtl="0">
              <a:lnSpc>
                <a:spcPct val="115000"/>
              </a:lnSpc>
              <a:spcBef>
                <a:spcPts val="1600"/>
              </a:spcBef>
              <a:spcAft>
                <a:spcPts val="0"/>
              </a:spcAft>
              <a:buSzPts val="1400"/>
              <a:buNone/>
            </a:pPr>
            <a:r>
              <a:rPr lang="en-GB" sz="2200" b="1"/>
              <a:t>Before training</a:t>
            </a:r>
            <a:br>
              <a:rPr lang="en-GB" sz="1800"/>
            </a:br>
            <a:r>
              <a:rPr lang="en-GB" sz="1800"/>
              <a:t>Ask teachers to think about where they currently fit on the scale. </a:t>
            </a:r>
            <a:endParaRPr sz="1800"/>
          </a:p>
          <a:p>
            <a:pPr marL="0" lvl="0" indent="0" algn="l" rtl="0">
              <a:lnSpc>
                <a:spcPct val="115000"/>
              </a:lnSpc>
              <a:spcBef>
                <a:spcPts val="1600"/>
              </a:spcBef>
              <a:spcAft>
                <a:spcPts val="0"/>
              </a:spcAft>
              <a:buSzPts val="1400"/>
              <a:buNone/>
            </a:pPr>
            <a:r>
              <a:rPr lang="en-GB" sz="2200" b="1"/>
              <a:t>After training</a:t>
            </a:r>
            <a:br>
              <a:rPr lang="en-GB" sz="1800"/>
            </a:br>
            <a:r>
              <a:rPr lang="en-GB" sz="1800"/>
              <a:t>Ask teachers to rate their confidence again and talk about changes. You might want to repeat this activity at later check ins.</a:t>
            </a:r>
            <a:endParaRPr sz="1800"/>
          </a:p>
          <a:p>
            <a:pPr marL="0" lvl="0" indent="0" algn="l" rtl="0">
              <a:lnSpc>
                <a:spcPct val="115000"/>
              </a:lnSpc>
              <a:spcBef>
                <a:spcPts val="1600"/>
              </a:spcBef>
              <a:spcAft>
                <a:spcPts val="0"/>
              </a:spcAft>
              <a:buSzPts val="1400"/>
              <a:buNone/>
            </a:pPr>
            <a:r>
              <a:rPr lang="en-GB" sz="1800"/>
              <a:t>If teachers still rate confidence as low, discuss ways you can develop their subject knowledge, offer peer support etc.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406" name="Google Shape;406;p4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4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rgbClr val="000000"/>
              </a:buClr>
              <a:buSzPts val="2400"/>
              <a:buFont typeface="Arial"/>
              <a:buNone/>
            </a:pPr>
            <a:r>
              <a:rPr lang="en-GB" sz="2400" b="1" i="0" u="none" strike="noStrike" cap="none">
                <a:solidFill>
                  <a:srgbClr val="000000"/>
                </a:solidFill>
                <a:latin typeface="Arial"/>
                <a:ea typeface="Arial"/>
                <a:cs typeface="Arial"/>
                <a:sym typeface="Arial"/>
              </a:rPr>
              <a:t>How do you feel about teaching this topic?</a:t>
            </a:r>
            <a:r>
              <a:rPr lang="en-GB" sz="2400" b="1" i="0" u="none" strike="noStrike" cap="none">
                <a:solidFill>
                  <a:srgbClr val="434343"/>
                </a:solidFill>
                <a:latin typeface="Arial"/>
                <a:ea typeface="Arial"/>
                <a:cs typeface="Arial"/>
                <a:sym typeface="Arial"/>
              </a:rPr>
              <a:t> </a:t>
            </a:r>
            <a:endParaRPr sz="2400" b="1" i="0" u="none" strike="noStrike" cap="none">
              <a:solidFill>
                <a:srgbClr val="434343"/>
              </a:solidFill>
              <a:latin typeface="Arial"/>
              <a:ea typeface="Arial"/>
              <a:cs typeface="Arial"/>
              <a:sym typeface="Arial"/>
            </a:endParaRPr>
          </a:p>
        </p:txBody>
      </p:sp>
      <p:cxnSp>
        <p:nvCxnSpPr>
          <p:cNvPr id="412" name="Google Shape;412;p41"/>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413" name="Google Shape;413;p4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414" name="Google Shape;414;p4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415" name="Google Shape;415;p41"/>
          <p:cNvGraphicFramePr/>
          <p:nvPr/>
        </p:nvGraphicFramePr>
        <p:xfrm>
          <a:off x="850650" y="3474650"/>
          <a:ext cx="3000000" cy="3000000"/>
        </p:xfrm>
        <a:graphic>
          <a:graphicData uri="http://schemas.openxmlformats.org/drawingml/2006/table">
            <a:tbl>
              <a:tblPr firstRow="1">
                <a:noFill/>
                <a:tableStyleId>{DCD42584-717B-42E6-B251-B1F3C26FD681}</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416" name="Google Shape;416;p41"/>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Rate your confidence (</a:t>
            </a:r>
            <a:r>
              <a:rPr lang="en-GB" b="1"/>
              <a:t>before</a:t>
            </a:r>
            <a:r>
              <a:rPr lang="en-GB"/>
              <a:t> training)</a:t>
            </a:r>
            <a:endParaRPr b="1"/>
          </a:p>
          <a:p>
            <a:pPr marL="0" lvl="0" indent="0" algn="l" rtl="0">
              <a:lnSpc>
                <a:spcPct val="100000"/>
              </a:lnSpc>
              <a:spcBef>
                <a:spcPts val="0"/>
              </a:spcBef>
              <a:spcAft>
                <a:spcPts val="0"/>
              </a:spcAft>
              <a:buSzPts val="2800"/>
              <a:buNone/>
            </a:pPr>
            <a:endParaRPr>
              <a:solidFill>
                <a:srgbClr val="073763"/>
              </a:solidFill>
            </a:endParaRPr>
          </a:p>
        </p:txBody>
      </p:sp>
      <p:sp>
        <p:nvSpPr>
          <p:cNvPr id="417" name="Google Shape;417;p4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42"/>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Rate your confidence (</a:t>
            </a:r>
            <a:r>
              <a:rPr lang="en-GB" b="1"/>
              <a:t>after</a:t>
            </a:r>
            <a:r>
              <a:rPr lang="en-GB"/>
              <a:t> training) </a:t>
            </a:r>
            <a:endParaRPr/>
          </a:p>
        </p:txBody>
      </p:sp>
      <p:sp>
        <p:nvSpPr>
          <p:cNvPr id="423" name="Google Shape;423;p42"/>
          <p:cNvSpPr txBox="1"/>
          <p:nvPr/>
        </p:nvSpPr>
        <p:spPr>
          <a:xfrm>
            <a:off x="311700" y="1067950"/>
            <a:ext cx="8483100" cy="350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Arial"/>
              <a:buNone/>
            </a:pPr>
            <a:r>
              <a:rPr lang="en-GB" sz="2400" b="1" i="0" u="none" strike="noStrike" cap="none">
                <a:solidFill>
                  <a:srgbClr val="000000"/>
                </a:solidFill>
                <a:latin typeface="Arial"/>
                <a:ea typeface="Arial"/>
                <a:cs typeface="Arial"/>
                <a:sym typeface="Arial"/>
              </a:rPr>
              <a:t>How do you feel now? What support/information could help? </a:t>
            </a:r>
            <a:endParaRPr sz="2400" b="1" i="0" u="none" strike="noStrike" cap="none">
              <a:solidFill>
                <a:srgbClr val="000000"/>
              </a:solidFill>
              <a:latin typeface="Arial"/>
              <a:ea typeface="Arial"/>
              <a:cs typeface="Arial"/>
              <a:sym typeface="Arial"/>
            </a:endParaRPr>
          </a:p>
          <a:p>
            <a:pPr marL="0" marR="0" lvl="0" indent="0" algn="l" rtl="0">
              <a:lnSpc>
                <a:spcPct val="115000"/>
              </a:lnSpc>
              <a:spcBef>
                <a:spcPts val="1600"/>
              </a:spcBef>
              <a:spcAft>
                <a:spcPts val="1600"/>
              </a:spcAft>
              <a:buClr>
                <a:srgbClr val="000000"/>
              </a:buClr>
              <a:buSzPts val="2400"/>
              <a:buFont typeface="Arial"/>
              <a:buNone/>
            </a:pPr>
            <a:endParaRPr sz="2400" b="0" i="0" u="none" strike="noStrike" cap="none">
              <a:solidFill>
                <a:srgbClr val="434343"/>
              </a:solidFill>
              <a:latin typeface="Arial"/>
              <a:ea typeface="Arial"/>
              <a:cs typeface="Arial"/>
              <a:sym typeface="Arial"/>
            </a:endParaRPr>
          </a:p>
        </p:txBody>
      </p:sp>
      <p:cxnSp>
        <p:nvCxnSpPr>
          <p:cNvPr id="424" name="Google Shape;424;p42"/>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425" name="Google Shape;425;p4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426" name="Google Shape;426;p4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427" name="Google Shape;427;p42"/>
          <p:cNvGraphicFramePr/>
          <p:nvPr/>
        </p:nvGraphicFramePr>
        <p:xfrm>
          <a:off x="850650" y="3474650"/>
          <a:ext cx="3000000" cy="3000000"/>
        </p:xfrm>
        <a:graphic>
          <a:graphicData uri="http://schemas.openxmlformats.org/drawingml/2006/table">
            <a:tbl>
              <a:tblPr firstRow="1">
                <a:noFill/>
                <a:tableStyleId>{DCD42584-717B-42E6-B251-B1F3C26FD681}</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428" name="Google Shape;428;p4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4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Training activity: </a:t>
            </a:r>
            <a:endParaRPr>
              <a:solidFill>
                <a:schemeClr val="accent1"/>
              </a:solidFill>
            </a:endParaRPr>
          </a:p>
          <a:p>
            <a:pPr marL="0" lvl="0" indent="0" algn="ctr" rtl="0">
              <a:lnSpc>
                <a:spcPct val="100000"/>
              </a:lnSpc>
              <a:spcBef>
                <a:spcPts val="0"/>
              </a:spcBef>
              <a:spcAft>
                <a:spcPts val="0"/>
              </a:spcAft>
              <a:buSzPts val="3600"/>
              <a:buNone/>
            </a:pPr>
            <a:r>
              <a:rPr lang="en-GB">
                <a:solidFill>
                  <a:schemeClr val="accent1"/>
                </a:solidFill>
              </a:rPr>
              <a:t>Dealing with difficult questions</a:t>
            </a:r>
            <a:endParaRPr>
              <a:solidFill>
                <a:schemeClr val="accent1"/>
              </a:solidFill>
            </a:endParaRPr>
          </a:p>
        </p:txBody>
      </p:sp>
      <p:sp>
        <p:nvSpPr>
          <p:cNvPr id="434" name="Google Shape;434;p4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44"/>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Dealing with difficult questions (trainer notes)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40" name="Google Shape;440;p4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Use the following slides in your training to help teachers:</a:t>
            </a:r>
            <a:endParaRPr sz="1800"/>
          </a:p>
          <a:p>
            <a:pPr marL="457200" lvl="0" indent="-342900" algn="l" rtl="0">
              <a:lnSpc>
                <a:spcPct val="115000"/>
              </a:lnSpc>
              <a:spcBef>
                <a:spcPts val="1600"/>
              </a:spcBef>
              <a:spcAft>
                <a:spcPts val="0"/>
              </a:spcAft>
              <a:buSzPts val="1800"/>
              <a:buChar char="●"/>
            </a:pPr>
            <a:r>
              <a:rPr lang="en-GB" sz="1800" b="1"/>
              <a:t>share concerns</a:t>
            </a:r>
            <a:r>
              <a:rPr lang="en-GB" sz="1800"/>
              <a:t> about questions they could be asked by pupils</a:t>
            </a:r>
            <a:endParaRPr sz="1800"/>
          </a:p>
          <a:p>
            <a:pPr marL="457200" lvl="0" indent="-342900" algn="l" rtl="0">
              <a:lnSpc>
                <a:spcPct val="115000"/>
              </a:lnSpc>
              <a:spcBef>
                <a:spcPts val="0"/>
              </a:spcBef>
              <a:spcAft>
                <a:spcPts val="0"/>
              </a:spcAft>
              <a:buSzPts val="1800"/>
              <a:buChar char="●"/>
            </a:pPr>
            <a:r>
              <a:rPr lang="en-GB" sz="1800" b="1"/>
              <a:t>strategise</a:t>
            </a:r>
            <a:r>
              <a:rPr lang="en-GB" sz="1800"/>
              <a:t> ways to respond to such questions</a:t>
            </a:r>
            <a:endParaRPr sz="1800"/>
          </a:p>
          <a:p>
            <a:pPr marL="0" lvl="0" indent="0" algn="l" rtl="0">
              <a:lnSpc>
                <a:spcPct val="115000"/>
              </a:lnSpc>
              <a:spcBef>
                <a:spcPts val="1600"/>
              </a:spcBef>
              <a:spcAft>
                <a:spcPts val="0"/>
              </a:spcAft>
              <a:buSzPts val="1400"/>
              <a:buNone/>
            </a:pPr>
            <a:endParaRPr sz="1800">
              <a:solidFill>
                <a:srgbClr val="FF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441" name="Google Shape;441;p4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4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 you say?</a:t>
            </a:r>
            <a:endParaRPr sz="2000" b="0" i="0" u="none" strike="noStrike" cap="none">
              <a:solidFill>
                <a:srgbClr val="000000"/>
              </a:solidFill>
              <a:latin typeface="Arial"/>
              <a:ea typeface="Arial"/>
              <a:cs typeface="Arial"/>
              <a:sym typeface="Arial"/>
            </a:endParaRPr>
          </a:p>
        </p:txBody>
      </p:sp>
      <p:sp>
        <p:nvSpPr>
          <p:cNvPr id="447" name="Google Shape;447;p4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wouldn’t you say?</a:t>
            </a:r>
            <a:endParaRPr sz="2000" b="0" i="0" u="none" strike="noStrike" cap="none">
              <a:solidFill>
                <a:srgbClr val="000000"/>
              </a:solidFill>
              <a:latin typeface="Arial"/>
              <a:ea typeface="Arial"/>
              <a:cs typeface="Arial"/>
              <a:sym typeface="Arial"/>
            </a:endParaRPr>
          </a:p>
        </p:txBody>
      </p:sp>
      <p:sp>
        <p:nvSpPr>
          <p:cNvPr id="448" name="Google Shape;448;p45"/>
          <p:cNvSpPr/>
          <p:nvPr/>
        </p:nvSpPr>
        <p:spPr>
          <a:xfrm>
            <a:off x="3541050" y="363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Follow up</a:t>
            </a:r>
            <a:endParaRPr sz="2000" b="0" i="0" u="none" strike="noStrike" cap="none">
              <a:solidFill>
                <a:srgbClr val="000000"/>
              </a:solidFill>
              <a:latin typeface="Arial"/>
              <a:ea typeface="Arial"/>
              <a:cs typeface="Arial"/>
              <a:sym typeface="Arial"/>
            </a:endParaRPr>
          </a:p>
        </p:txBody>
      </p:sp>
      <p:sp>
        <p:nvSpPr>
          <p:cNvPr id="449" name="Google Shape;449;p45"/>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b="0" i="0" u="none" strike="noStrike" cap="none">
                <a:solidFill>
                  <a:srgbClr val="8A2529"/>
                </a:solidFill>
                <a:latin typeface="Arial"/>
                <a:ea typeface="Arial"/>
                <a:cs typeface="Arial"/>
                <a:sym typeface="Arial"/>
              </a:rPr>
              <a:t>[Prepare ‘difficult’ questions to discuss in training or give teachers a blank version to fill with their own questions]</a:t>
            </a:r>
            <a:endParaRPr sz="2000" b="0" i="0" u="none" strike="noStrike" cap="none">
              <a:solidFill>
                <a:srgbClr val="8A2529"/>
              </a:solidFill>
              <a:latin typeface="Arial"/>
              <a:ea typeface="Arial"/>
              <a:cs typeface="Arial"/>
              <a:sym typeface="Arial"/>
            </a:endParaRPr>
          </a:p>
        </p:txBody>
      </p:sp>
      <p:sp>
        <p:nvSpPr>
          <p:cNvPr id="450" name="Google Shape;450;p45"/>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Dealing with difficult questions (1) </a:t>
            </a:r>
            <a:endParaRPr/>
          </a:p>
          <a:p>
            <a:pPr marL="0" lvl="0" indent="0" algn="l" rtl="0">
              <a:lnSpc>
                <a:spcPct val="100000"/>
              </a:lnSpc>
              <a:spcBef>
                <a:spcPts val="0"/>
              </a:spcBef>
              <a:spcAft>
                <a:spcPts val="0"/>
              </a:spcAft>
              <a:buSzPts val="2800"/>
              <a:buNone/>
            </a:pP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51" name="Google Shape;451;p4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46"/>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Dealing with difficult questions (2)</a:t>
            </a:r>
            <a:endParaRPr/>
          </a:p>
          <a:p>
            <a:pPr marL="0" lvl="0" indent="0" algn="l" rtl="0">
              <a:lnSpc>
                <a:spcPct val="100000"/>
              </a:lnSpc>
              <a:spcBef>
                <a:spcPts val="0"/>
              </a:spcBef>
              <a:spcAft>
                <a:spcPts val="0"/>
              </a:spcAft>
              <a:buSzPts val="2800"/>
              <a:buNone/>
            </a:pP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57" name="Google Shape;457;p46"/>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Pupils may well ask questions because they: </a:t>
            </a:r>
            <a:endParaRPr sz="1800"/>
          </a:p>
          <a:p>
            <a:pPr marL="457200" lvl="0" indent="-342900" algn="l" rtl="0">
              <a:lnSpc>
                <a:spcPct val="115000"/>
              </a:lnSpc>
              <a:spcBef>
                <a:spcPts val="1600"/>
              </a:spcBef>
              <a:spcAft>
                <a:spcPts val="0"/>
              </a:spcAft>
              <a:buSzPts val="1800"/>
              <a:buChar char="●"/>
            </a:pPr>
            <a:r>
              <a:rPr lang="en-GB" sz="1800"/>
              <a:t>want information</a:t>
            </a:r>
            <a:endParaRPr sz="1800"/>
          </a:p>
          <a:p>
            <a:pPr marL="457200" lvl="0" indent="-342900" algn="l" rtl="0">
              <a:lnSpc>
                <a:spcPct val="115000"/>
              </a:lnSpc>
              <a:spcBef>
                <a:spcPts val="0"/>
              </a:spcBef>
              <a:spcAft>
                <a:spcPts val="0"/>
              </a:spcAft>
              <a:buSzPts val="1800"/>
              <a:buChar char="●"/>
            </a:pPr>
            <a:r>
              <a:rPr lang="en-GB" sz="1800"/>
              <a:t>are seeking permission - “Is it OK if I …?”</a:t>
            </a:r>
            <a:endParaRPr sz="1800"/>
          </a:p>
          <a:p>
            <a:pPr marL="457200" lvl="0" indent="-342900" algn="l" rtl="0">
              <a:lnSpc>
                <a:spcPct val="115000"/>
              </a:lnSpc>
              <a:spcBef>
                <a:spcPts val="0"/>
              </a:spcBef>
              <a:spcAft>
                <a:spcPts val="0"/>
              </a:spcAft>
              <a:buSzPts val="1800"/>
              <a:buChar char="●"/>
            </a:pPr>
            <a:r>
              <a:rPr lang="en-GB" sz="1800"/>
              <a:t>are trying to shock or get attention </a:t>
            </a:r>
            <a:endParaRPr sz="1800"/>
          </a:p>
          <a:p>
            <a:pPr marL="457200" lvl="0" indent="-342900" algn="l" rtl="0">
              <a:lnSpc>
                <a:spcPct val="115000"/>
              </a:lnSpc>
              <a:spcBef>
                <a:spcPts val="0"/>
              </a:spcBef>
              <a:spcAft>
                <a:spcPts val="0"/>
              </a:spcAft>
              <a:buSzPts val="1800"/>
              <a:buChar char="●"/>
            </a:pPr>
            <a:r>
              <a:rPr lang="en-GB" sz="1800"/>
              <a:t>have related personal beliefs</a:t>
            </a:r>
            <a:endParaRPr sz="1800"/>
          </a:p>
          <a:p>
            <a:pPr marL="0" lvl="0" indent="0" algn="l" rtl="0">
              <a:lnSpc>
                <a:spcPct val="115000"/>
              </a:lnSpc>
              <a:spcBef>
                <a:spcPts val="1600"/>
              </a:spcBef>
              <a:spcAft>
                <a:spcPts val="0"/>
              </a:spcAft>
              <a:buSzPts val="1400"/>
              <a:buNone/>
            </a:pPr>
            <a:r>
              <a:rPr lang="en-GB" sz="1800"/>
              <a:t>Remember:</a:t>
            </a:r>
            <a:endParaRPr sz="1800"/>
          </a:p>
          <a:p>
            <a:pPr marL="457200" lvl="0" indent="-342900" algn="l" rtl="0">
              <a:lnSpc>
                <a:spcPct val="115000"/>
              </a:lnSpc>
              <a:spcBef>
                <a:spcPts val="1600"/>
              </a:spcBef>
              <a:spcAft>
                <a:spcPts val="0"/>
              </a:spcAft>
              <a:buSzPts val="1800"/>
              <a:buChar char="●"/>
            </a:pPr>
            <a:r>
              <a:rPr lang="en-GB" sz="1800"/>
              <a:t>don’t feel pressured or that you have to answer straight away</a:t>
            </a:r>
            <a:endParaRPr sz="1800"/>
          </a:p>
          <a:p>
            <a:pPr marL="457200" lvl="0" indent="-342900" algn="l" rtl="0">
              <a:lnSpc>
                <a:spcPct val="115000"/>
              </a:lnSpc>
              <a:spcBef>
                <a:spcPts val="0"/>
              </a:spcBef>
              <a:spcAft>
                <a:spcPts val="0"/>
              </a:spcAft>
              <a:buSzPts val="1800"/>
              <a:buChar char="●"/>
            </a:pPr>
            <a:r>
              <a:rPr lang="en-GB" sz="1800"/>
              <a:t>don’t disclose personal information - use third-person examples, say ‘some people...’</a:t>
            </a:r>
            <a:endParaRPr sz="1800"/>
          </a:p>
          <a:p>
            <a:pPr marL="457200" lvl="0" indent="-342900" algn="l" rtl="0">
              <a:lnSpc>
                <a:spcPct val="115000"/>
              </a:lnSpc>
              <a:spcBef>
                <a:spcPts val="0"/>
              </a:spcBef>
              <a:spcAft>
                <a:spcPts val="0"/>
              </a:spcAft>
              <a:buSzPts val="1800"/>
              <a:buChar char="●"/>
            </a:pPr>
            <a:r>
              <a:rPr lang="en-GB" sz="1800"/>
              <a:t>seek advice if you need it</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458" name="Google Shape;458;p4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4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Training activity: </a:t>
            </a:r>
            <a:endParaRPr>
              <a:solidFill>
                <a:schemeClr val="accent1"/>
              </a:solidFill>
            </a:endParaRPr>
          </a:p>
          <a:p>
            <a:pPr marL="0" lvl="0" indent="0" algn="ctr" rtl="0">
              <a:lnSpc>
                <a:spcPct val="100000"/>
              </a:lnSpc>
              <a:spcBef>
                <a:spcPts val="0"/>
              </a:spcBef>
              <a:spcAft>
                <a:spcPts val="0"/>
              </a:spcAft>
              <a:buSzPts val="3600"/>
              <a:buNone/>
            </a:pPr>
            <a:r>
              <a:rPr lang="en-GB">
                <a:solidFill>
                  <a:schemeClr val="accent1"/>
                </a:solidFill>
              </a:rPr>
              <a:t>How will I teach this?</a:t>
            </a:r>
            <a:endParaRPr>
              <a:solidFill>
                <a:schemeClr val="accent1"/>
              </a:solidFill>
            </a:endParaRPr>
          </a:p>
        </p:txBody>
      </p:sp>
      <p:sp>
        <p:nvSpPr>
          <p:cNvPr id="464" name="Google Shape;464;p47"/>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47</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48"/>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will I teach this? (trainer notes)</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70" name="Google Shape;470;p4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t>Use the following slides in your training to help teachers:</a:t>
            </a:r>
            <a:endParaRPr sz="1800"/>
          </a:p>
          <a:p>
            <a:pPr marL="457200" lvl="0" indent="-342900" algn="l" rtl="0">
              <a:lnSpc>
                <a:spcPct val="115000"/>
              </a:lnSpc>
              <a:spcBef>
                <a:spcPts val="1600"/>
              </a:spcBef>
              <a:spcAft>
                <a:spcPts val="0"/>
              </a:spcAft>
              <a:buSzPts val="1800"/>
              <a:buChar char="●"/>
            </a:pPr>
            <a:r>
              <a:rPr lang="en-GB" sz="1800" b="1"/>
              <a:t>begin to plan and resource</a:t>
            </a:r>
            <a:r>
              <a:rPr lang="en-GB" sz="1800"/>
              <a:t> their lessons</a:t>
            </a:r>
            <a:endParaRPr sz="1800"/>
          </a:p>
          <a:p>
            <a:pPr marL="457200" lvl="0" indent="-342900" algn="l" rtl="0">
              <a:lnSpc>
                <a:spcPct val="115000"/>
              </a:lnSpc>
              <a:spcBef>
                <a:spcPts val="0"/>
              </a:spcBef>
              <a:spcAft>
                <a:spcPts val="0"/>
              </a:spcAft>
              <a:buSzPts val="1800"/>
              <a:buChar char="●"/>
            </a:pPr>
            <a:r>
              <a:rPr lang="en-GB" sz="1800" b="1"/>
              <a:t>discuss and address any issues </a:t>
            </a:r>
            <a:r>
              <a:rPr lang="en-GB" sz="1800"/>
              <a:t>they anticipate in the delivery of lessons</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471" name="Google Shape;471;p4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9"/>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will I teach this? </a:t>
            </a:r>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477" name="Google Shape;477;p4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a:p>
        </p:txBody>
      </p:sp>
      <p:graphicFrame>
        <p:nvGraphicFramePr>
          <p:cNvPr id="478" name="Google Shape;478;p49"/>
          <p:cNvGraphicFramePr/>
          <p:nvPr/>
        </p:nvGraphicFramePr>
        <p:xfrm>
          <a:off x="269975" y="998730"/>
          <a:ext cx="3000000" cy="3000000"/>
        </p:xfrm>
        <a:graphic>
          <a:graphicData uri="http://schemas.openxmlformats.org/drawingml/2006/table">
            <a:tbl>
              <a:tblPr firstRow="1">
                <a:noFill/>
                <a:tableStyleId>{6B83FA27-28F0-416D-B419-997539DD3585}</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marR="0" lvl="0" indent="0" algn="l" rtl="0">
                        <a:lnSpc>
                          <a:spcPct val="115000"/>
                        </a:lnSpc>
                        <a:spcBef>
                          <a:spcPts val="0"/>
                        </a:spcBef>
                        <a:spcAft>
                          <a:spcPts val="0"/>
                        </a:spcAft>
                        <a:buClr>
                          <a:srgbClr val="000000"/>
                        </a:buClr>
                        <a:buSzPts val="1600"/>
                        <a:buFont typeface="Arial"/>
                        <a:buNone/>
                      </a:pPr>
                      <a:r>
                        <a:rPr lang="en-GB" sz="1600" b="1" u="none" strike="noStrike" cap="none">
                          <a:solidFill>
                            <a:schemeClr val="dk1"/>
                          </a:solidFill>
                        </a:rPr>
                        <a:t>How will I prepare to teach this topic?</a:t>
                      </a:r>
                      <a:endParaRPr sz="1600" b="1"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What do I need to do? </a:t>
                      </a:r>
                      <a:endParaRPr sz="1600"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What resources do I need?</a:t>
                      </a:r>
                      <a:endParaRPr sz="1600"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Do I need external support?</a:t>
                      </a:r>
                      <a:endParaRPr sz="1600" u="none" strike="noStrike" cap="none">
                        <a:solidFill>
                          <a:schemeClr val="dk1"/>
                        </a:solidFill>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0"/>
                  </a:ext>
                </a:extLst>
              </a:tr>
              <a:tr h="1763125">
                <a:tc>
                  <a:txBody>
                    <a:bodyPr/>
                    <a:lstStyle/>
                    <a:p>
                      <a:pPr marL="0" marR="0" lvl="0" indent="0" algn="l" rtl="0">
                        <a:lnSpc>
                          <a:spcPct val="115000"/>
                        </a:lnSpc>
                        <a:spcBef>
                          <a:spcPts val="0"/>
                        </a:spcBef>
                        <a:spcAft>
                          <a:spcPts val="0"/>
                        </a:spcAft>
                        <a:buClr>
                          <a:srgbClr val="000000"/>
                        </a:buClr>
                        <a:buSzPts val="1600"/>
                        <a:buFont typeface="Arial"/>
                        <a:buNone/>
                      </a:pPr>
                      <a:r>
                        <a:rPr lang="en-GB" sz="1600" b="1" u="none" strike="noStrike" cap="none">
                          <a:solidFill>
                            <a:schemeClr val="dk1"/>
                          </a:solidFill>
                        </a:rPr>
                        <a:t>How will I adapt to needs of pupils?</a:t>
                      </a:r>
                      <a:endParaRPr sz="1600" b="1"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What are the challenges?</a:t>
                      </a:r>
                      <a:endParaRPr sz="1600"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What language and concepts will pupils need support with?</a:t>
                      </a:r>
                      <a:endParaRPr sz="1600" u="none" strike="noStrike" cap="none">
                        <a:solidFill>
                          <a:schemeClr val="dk1"/>
                        </a:solidFill>
                      </a:endParaRPr>
                    </a:p>
                    <a:p>
                      <a:pPr marL="457200" marR="0" lvl="0" indent="-330200" algn="l" rtl="0">
                        <a:lnSpc>
                          <a:spcPct val="115000"/>
                        </a:lnSpc>
                        <a:spcBef>
                          <a:spcPts val="0"/>
                        </a:spcBef>
                        <a:spcAft>
                          <a:spcPts val="0"/>
                        </a:spcAft>
                        <a:buClr>
                          <a:schemeClr val="dk2"/>
                        </a:buClr>
                        <a:buSzPts val="1600"/>
                        <a:buFont typeface="Arial"/>
                        <a:buChar char="-"/>
                      </a:pPr>
                      <a:r>
                        <a:rPr lang="en-GB" sz="1600" u="none" strike="noStrike" cap="none">
                          <a:solidFill>
                            <a:schemeClr val="dk1"/>
                          </a:solidFill>
                        </a:rPr>
                        <a:t>Do I need additional support in the classroom?</a:t>
                      </a:r>
                      <a:endParaRPr sz="1600" u="none" strike="noStrike" cap="none">
                        <a:solidFill>
                          <a:schemeClr val="dk1"/>
                        </a:solidFill>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1"/>
                  </a:ext>
                </a:extLst>
              </a:tr>
              <a:tr h="310225">
                <a:tc>
                  <a:txBody>
                    <a:bodyPr/>
                    <a:lstStyle/>
                    <a:p>
                      <a:pPr marL="0" marR="0" lvl="0" indent="0" algn="l" rtl="0">
                        <a:lnSpc>
                          <a:spcPct val="115000"/>
                        </a:lnSpc>
                        <a:spcBef>
                          <a:spcPts val="0"/>
                        </a:spcBef>
                        <a:spcAft>
                          <a:spcPts val="0"/>
                        </a:spcAft>
                        <a:buClr>
                          <a:srgbClr val="000000"/>
                        </a:buClr>
                        <a:buSzPts val="1600"/>
                        <a:buFont typeface="Arial"/>
                        <a:buNone/>
                      </a:pPr>
                      <a:r>
                        <a:rPr lang="en-GB" sz="1600" b="1" u="none" strike="noStrike" cap="none">
                          <a:solidFill>
                            <a:schemeClr val="dk1"/>
                          </a:solidFill>
                        </a:rPr>
                        <a:t>How will I assess pupil understanding and progress?</a:t>
                      </a:r>
                      <a:endParaRPr sz="1400" b="1" u="none" strike="noStrike" cap="none">
                        <a:solidFill>
                          <a:schemeClr val="dk1"/>
                        </a:solidFill>
                      </a:endParaRPr>
                    </a:p>
                  </a:txBody>
                  <a:tcPr marL="91425" marR="91425" marT="91425" marB="91425"/>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50"/>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Additional slides for structuring training</a:t>
            </a:r>
            <a:endParaRPr>
              <a:solidFill>
                <a:schemeClr val="accent1"/>
              </a:solidFill>
            </a:endParaRPr>
          </a:p>
        </p:txBody>
      </p:sp>
      <p:sp>
        <p:nvSpPr>
          <p:cNvPr id="484" name="Google Shape;484;p50"/>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51"/>
          <p:cNvSpPr txBox="1">
            <a:spLocks noGrp="1"/>
          </p:cNvSpPr>
          <p:nvPr>
            <p:ph type="title"/>
          </p:nvPr>
        </p:nvSpPr>
        <p:spPr>
          <a:xfrm>
            <a:off x="311700" y="1160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Any questions?</a:t>
            </a:r>
            <a:endParaRPr>
              <a:solidFill>
                <a:schemeClr val="accent1"/>
              </a:solidFill>
            </a:endParaRPr>
          </a:p>
        </p:txBody>
      </p:sp>
      <p:sp>
        <p:nvSpPr>
          <p:cNvPr id="490" name="Google Shape;490;p51"/>
          <p:cNvSpPr txBox="1">
            <a:spLocks noGrp="1"/>
          </p:cNvSpPr>
          <p:nvPr>
            <p:ph type="title"/>
          </p:nvPr>
        </p:nvSpPr>
        <p:spPr>
          <a:xfrm>
            <a:off x="311700" y="3347425"/>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What support do you need?</a:t>
            </a:r>
            <a:endParaRPr>
              <a:solidFill>
                <a:schemeClr val="accent1"/>
              </a:solidFill>
            </a:endParaRPr>
          </a:p>
        </p:txBody>
      </p:sp>
      <p:sp>
        <p:nvSpPr>
          <p:cNvPr id="491" name="Google Shape;491;p51"/>
          <p:cNvSpPr txBox="1">
            <a:spLocks noGrp="1"/>
          </p:cNvSpPr>
          <p:nvPr>
            <p:ph type="subTitle" idx="4294967295"/>
          </p:nvPr>
        </p:nvSpPr>
        <p:spPr>
          <a:xfrm>
            <a:off x="117900" y="167125"/>
            <a:ext cx="7056300" cy="569100"/>
          </a:xfrm>
          <a:prstGeom prst="rect">
            <a:avLst/>
          </a:prstGeom>
          <a:noFill/>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8A2529"/>
                </a:solidFill>
                <a:latin typeface="Arial"/>
                <a:ea typeface="Arial"/>
                <a:cs typeface="Arial"/>
                <a:sym typeface="Arial"/>
              </a:rPr>
              <a:t>ADAPT THIS FOR YOUR OWN PRESENTATION</a:t>
            </a:r>
            <a:r>
              <a:rPr lang="en-GB" sz="2400" b="0" i="0" u="none" strike="noStrike" cap="none">
                <a:solidFill>
                  <a:srgbClr val="FF0000"/>
                </a:solidFill>
                <a:latin typeface="Arial"/>
                <a:ea typeface="Arial"/>
                <a:cs typeface="Arial"/>
                <a:sym typeface="Arial"/>
              </a:rPr>
              <a:t> </a:t>
            </a:r>
            <a:endParaRPr sz="2400" b="0" i="0" u="none" strike="noStrike" cap="none">
              <a:solidFill>
                <a:srgbClr val="FF0000"/>
              </a:solidFill>
              <a:latin typeface="Arial"/>
              <a:ea typeface="Arial"/>
              <a:cs typeface="Arial"/>
              <a:sym typeface="Arial"/>
            </a:endParaRPr>
          </a:p>
        </p:txBody>
      </p:sp>
      <p:sp>
        <p:nvSpPr>
          <p:cNvPr id="492" name="Google Shape;492;p51"/>
          <p:cNvSpPr txBox="1">
            <a:spLocks noGrp="1"/>
          </p:cNvSpPr>
          <p:nvPr>
            <p:ph type="title"/>
          </p:nvPr>
        </p:nvSpPr>
        <p:spPr>
          <a:xfrm>
            <a:off x="311700" y="2303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chemeClr val="accent1"/>
                </a:solidFill>
              </a:rPr>
              <a:t>Any concerns?</a:t>
            </a:r>
            <a:endParaRPr>
              <a:solidFill>
                <a:schemeClr val="accent1"/>
              </a:solidFill>
            </a:endParaRPr>
          </a:p>
        </p:txBody>
      </p:sp>
      <p:sp>
        <p:nvSpPr>
          <p:cNvPr id="493" name="Google Shape;493;p5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51</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52"/>
          <p:cNvSpPr txBox="1">
            <a:spLocks noGrp="1"/>
          </p:cNvSpPr>
          <p:nvPr>
            <p:ph type="title"/>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12000"/>
              <a:buNone/>
            </a:pPr>
            <a:r>
              <a:rPr lang="en-GB"/>
              <a:t>XX%</a:t>
            </a:r>
            <a:endParaRPr/>
          </a:p>
        </p:txBody>
      </p:sp>
      <p:sp>
        <p:nvSpPr>
          <p:cNvPr id="499" name="Google Shape;499;p5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SzPts val="1800"/>
              <a:buNone/>
            </a:pPr>
            <a:r>
              <a:rPr lang="en-GB">
                <a:solidFill>
                  <a:srgbClr val="8A2529"/>
                </a:solidFill>
              </a:rPr>
              <a:t>[Use this format to present your own key facts and statistics - e.g. from your local authority or own monitoring. Include the source.]</a:t>
            </a:r>
            <a:endParaRPr>
              <a:solidFill>
                <a:srgbClr val="8A2529"/>
              </a:solidFill>
            </a:endParaRPr>
          </a:p>
        </p:txBody>
      </p:sp>
      <p:sp>
        <p:nvSpPr>
          <p:cNvPr id="500" name="Google Shape;500;p52"/>
          <p:cNvSpPr txBox="1">
            <a:spLocks noGrp="1"/>
          </p:cNvSpPr>
          <p:nvPr>
            <p:ph type="subTitle" idx="4294967295"/>
          </p:nvPr>
        </p:nvSpPr>
        <p:spPr>
          <a:xfrm>
            <a:off x="117900" y="167125"/>
            <a:ext cx="7056300" cy="569100"/>
          </a:xfrm>
          <a:prstGeom prst="rect">
            <a:avLst/>
          </a:prstGeom>
          <a:noFill/>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8A2529"/>
                </a:solidFill>
                <a:latin typeface="Arial"/>
                <a:ea typeface="Arial"/>
                <a:cs typeface="Arial"/>
                <a:sym typeface="Arial"/>
              </a:rPr>
              <a:t>ADAPT THIS FOR YOUR OWN PRESENTATION</a:t>
            </a:r>
            <a:r>
              <a:rPr lang="en-GB" sz="2400" b="0" i="0" u="none" strike="noStrike" cap="none">
                <a:solidFill>
                  <a:srgbClr val="FF0000"/>
                </a:solidFill>
                <a:latin typeface="Arial"/>
                <a:ea typeface="Arial"/>
                <a:cs typeface="Arial"/>
                <a:sym typeface="Arial"/>
              </a:rPr>
              <a:t> </a:t>
            </a:r>
            <a:endParaRPr sz="2400" b="0" i="0" u="none" strike="noStrike" cap="none">
              <a:solidFill>
                <a:srgbClr val="FF0000"/>
              </a:solidFill>
              <a:latin typeface="Arial"/>
              <a:ea typeface="Arial"/>
              <a:cs typeface="Arial"/>
              <a:sym typeface="Arial"/>
            </a:endParaRPr>
          </a:p>
        </p:txBody>
      </p:sp>
      <p:sp>
        <p:nvSpPr>
          <p:cNvPr id="501" name="Google Shape;501;p52"/>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52</a:t>
            </a:fld>
            <a:endParaRPr/>
          </a:p>
        </p:txBody>
      </p:sp>
    </p:spTree>
  </p:cSld>
  <p:clrMapOvr>
    <a:masterClrMapping/>
  </p:clrMapOvr>
</p:sld>
</file>

<file path=ppt/theme/theme1.xml><?xml version="1.0" encoding="utf-8"?>
<a:theme xmlns:a="http://schemas.openxmlformats.org/drawingml/2006/main" name="Simple Light">
  <a:themeElements>
    <a:clrScheme name="DfE">
      <a:dk1>
        <a:srgbClr val="000000"/>
      </a:dk1>
      <a:lt1>
        <a:srgbClr val="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rgbClr val="000000"/>
      </a:dk1>
      <a:lt1>
        <a:srgbClr val="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3646</Words>
  <Application>Microsoft Office PowerPoint</Application>
  <PresentationFormat>On-screen Show (16:9)</PresentationFormat>
  <Paragraphs>428</Paragraphs>
  <Slides>52</Slides>
  <Notes>52</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52</vt:i4>
      </vt:variant>
    </vt:vector>
  </HeadingPairs>
  <TitlesOfParts>
    <vt:vector size="56" baseType="lpstr">
      <vt:lpstr>Arial</vt:lpstr>
      <vt:lpstr>Roboto</vt:lpstr>
      <vt:lpstr>Simple Light</vt:lpstr>
      <vt:lpstr>Simple Light</vt:lpstr>
      <vt:lpstr>Training module</vt:lpstr>
      <vt:lpstr>Contents</vt:lpstr>
      <vt:lpstr>About this training module  </vt:lpstr>
      <vt:lpstr>What you get out of today </vt:lpstr>
      <vt:lpstr>Teaching the new curriculum</vt:lpstr>
      <vt:lpstr>Related topics</vt:lpstr>
      <vt:lpstr>Related guidance</vt:lpstr>
      <vt:lpstr>Friendships support at [school name]  </vt:lpstr>
      <vt:lpstr>Teaching about caring friendships at [school name]   </vt:lpstr>
      <vt:lpstr>Pupils with SEND </vt:lpstr>
      <vt:lpstr>Safeguarding</vt:lpstr>
      <vt:lpstr>Safeguarding (1)</vt:lpstr>
      <vt:lpstr>Trusted adults</vt:lpstr>
      <vt:lpstr>Ground rules</vt:lpstr>
      <vt:lpstr>Create class ground rules   </vt:lpstr>
      <vt:lpstr>Example ground rules   </vt:lpstr>
      <vt:lpstr>Primary curriculum</vt:lpstr>
      <vt:lpstr>Happy and secure friendships (1) </vt:lpstr>
      <vt:lpstr>Happy and secure friendships (2)  </vt:lpstr>
      <vt:lpstr>Ways of making friends </vt:lpstr>
      <vt:lpstr>Choosing friends (1)</vt:lpstr>
      <vt:lpstr>Choosing friends (2)</vt:lpstr>
      <vt:lpstr>Online friendships</vt:lpstr>
      <vt:lpstr>Characteristics of friendships (1) </vt:lpstr>
      <vt:lpstr>Characteristics of friendships (2) </vt:lpstr>
      <vt:lpstr>Welcoming friendships (1)  </vt:lpstr>
      <vt:lpstr>Welcoming friendships (2)   </vt:lpstr>
      <vt:lpstr>When an offer of friendship is rejected  </vt:lpstr>
      <vt:lpstr>Working through problems (1)  </vt:lpstr>
      <vt:lpstr>Working through problems (2)     </vt:lpstr>
      <vt:lpstr>Trust and friendship (1)  </vt:lpstr>
      <vt:lpstr>Trust and friendship (2)  </vt:lpstr>
      <vt:lpstr>Unsafe friendships  </vt:lpstr>
      <vt:lpstr>Examples of good practice</vt:lpstr>
      <vt:lpstr>Good practice  </vt:lpstr>
      <vt:lpstr>Good practice approaches </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dc:title>
  <dc:creator>ALAO, Ade</dc:creator>
  <cp:lastModifiedBy>ALAO, Ade</cp:lastModifiedBy>
  <cp:revision>1</cp:revision>
  <dcterms:modified xsi:type="dcterms:W3CDTF">2020-09-21T12:57:05Z</dcterms:modified>
</cp:coreProperties>
</file>