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4"/>
  </p:sldMasterIdLst>
  <p:notesMasterIdLst>
    <p:notesMasterId r:id="rId20"/>
  </p:notesMasterIdLst>
  <p:sldIdLst>
    <p:sldId id="256" r:id="rId5"/>
    <p:sldId id="295" r:id="rId6"/>
    <p:sldId id="301" r:id="rId7"/>
    <p:sldId id="296" r:id="rId8"/>
    <p:sldId id="298" r:id="rId9"/>
    <p:sldId id="299" r:id="rId10"/>
    <p:sldId id="259" r:id="rId11"/>
    <p:sldId id="303" r:id="rId12"/>
    <p:sldId id="258" r:id="rId13"/>
    <p:sldId id="307" r:id="rId14"/>
    <p:sldId id="308" r:id="rId15"/>
    <p:sldId id="306" r:id="rId16"/>
    <p:sldId id="304" r:id="rId17"/>
    <p:sldId id="305" r:id="rId18"/>
    <p:sldId id="309" r:id="rId19"/>
  </p:sldIdLst>
  <p:sldSz cx="9144000" cy="5143500" type="screen16x9"/>
  <p:notesSz cx="6858000" cy="9144000"/>
  <p:embeddedFontLst>
    <p:embeddedFont>
      <p:font typeface="Poppins" panose="020B0604020202020204" charset="0"/>
      <p:regular r:id="rId21"/>
      <p:bold r:id="rId22"/>
      <p:italic r:id="rId23"/>
      <p:boldItalic r:id="rId24"/>
    </p:embeddedFont>
    <p:embeddedFont>
      <p:font typeface="Montserrat Light" panose="020B060402020202020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0803" autoAdjust="0"/>
  </p:normalViewPr>
  <p:slideViewPr>
    <p:cSldViewPr snapToGrid="0">
      <p:cViewPr varScale="1">
        <p:scale>
          <a:sx n="107" d="100"/>
          <a:sy n="107" d="100"/>
        </p:scale>
        <p:origin x="17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font" Target="fonts/font12.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vimeo.com/engaginge/review/693639697/a4564f59a5"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vimeo.com/engaginge/review/693639697/a4564f59a5"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The</a:t>
            </a:r>
            <a:r>
              <a:rPr lang="en-GB" baseline="0" dirty="0" smtClean="0"/>
              <a:t> Approach to professional development has changed within the last year. </a:t>
            </a:r>
          </a:p>
          <a:p>
            <a:pPr marL="0" lvl="0" indent="0" algn="l" rtl="0">
              <a:spcBef>
                <a:spcPts val="0"/>
              </a:spcBef>
              <a:spcAft>
                <a:spcPts val="0"/>
              </a:spcAft>
              <a:buNone/>
            </a:pPr>
            <a:r>
              <a:rPr lang="en-GB" baseline="0" dirty="0" smtClean="0"/>
              <a:t>The presentation outlines the changes and implications in Lincolnshire. </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90710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Reasons</a:t>
            </a:r>
            <a:r>
              <a:rPr lang="en-GB" baseline="0" dirty="0" smtClean="0"/>
              <a:t> for the change</a:t>
            </a:r>
            <a:endParaRPr lang="en-GB" dirty="0" smtClean="0"/>
          </a:p>
          <a:p>
            <a:pPr marL="0" lvl="0" indent="0" algn="l" rtl="0">
              <a:spcBef>
                <a:spcPts val="0"/>
              </a:spcBef>
              <a:spcAft>
                <a:spcPts val="0"/>
              </a:spcAft>
              <a:buNone/>
            </a:pPr>
            <a:r>
              <a:rPr lang="en-GB" dirty="0" smtClean="0"/>
              <a:t>To focus on the retention of teachers</a:t>
            </a:r>
          </a:p>
          <a:p>
            <a:pPr marL="0" lvl="0" indent="0" algn="l" rtl="0">
              <a:spcBef>
                <a:spcPts val="0"/>
              </a:spcBef>
              <a:spcAft>
                <a:spcPts val="0"/>
              </a:spcAft>
              <a:buNone/>
            </a:pPr>
            <a:r>
              <a:rPr lang="en-GB" dirty="0" smtClean="0"/>
              <a:t>To focus on a simplified quality assured approach for schools</a:t>
            </a:r>
          </a:p>
          <a:p>
            <a:pPr marL="0" lvl="0" indent="0" algn="l" rtl="0">
              <a:spcBef>
                <a:spcPts val="0"/>
              </a:spcBef>
              <a:spcAft>
                <a:spcPts val="0"/>
              </a:spcAft>
              <a:buNone/>
            </a:pPr>
            <a:r>
              <a:rPr lang="en-GB" dirty="0" smtClean="0"/>
              <a:t>To identify the best research and</a:t>
            </a:r>
            <a:r>
              <a:rPr lang="en-GB" baseline="0" dirty="0" smtClean="0"/>
              <a:t> expertise.</a:t>
            </a:r>
            <a:endParaRPr dirty="0"/>
          </a:p>
        </p:txBody>
      </p:sp>
    </p:spTree>
    <p:extLst>
      <p:ext uri="{BB962C8B-B14F-4D97-AF65-F5344CB8AC3E}">
        <p14:creationId xmlns:p14="http://schemas.microsoft.com/office/powerpoint/2010/main" val="4099339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The White paper published 28</a:t>
            </a:r>
            <a:r>
              <a:rPr lang="en-GB" baseline="30000" dirty="0" smtClean="0"/>
              <a:t>th</a:t>
            </a:r>
            <a:r>
              <a:rPr lang="en-GB" baseline="0" dirty="0" smtClean="0"/>
              <a:t> </a:t>
            </a:r>
            <a:r>
              <a:rPr lang="en-GB" dirty="0" smtClean="0"/>
              <a:t>March 2022</a:t>
            </a:r>
          </a:p>
          <a:p>
            <a:pPr marL="0" lvl="0" indent="0" algn="l" rtl="0">
              <a:spcBef>
                <a:spcPts val="0"/>
              </a:spcBef>
              <a:spcAft>
                <a:spcPts val="0"/>
              </a:spcAft>
              <a:buNone/>
            </a:pPr>
            <a:r>
              <a:rPr lang="en-GB" dirty="0" smtClean="0"/>
              <a:t>What is this</a:t>
            </a:r>
            <a:r>
              <a:rPr lang="en-GB" baseline="0" dirty="0" smtClean="0"/>
              <a:t> saying about Teaching School Hubs in the future…</a:t>
            </a:r>
          </a:p>
          <a:p>
            <a:pPr marL="0" lvl="0" indent="0" algn="l" rtl="0">
              <a:spcBef>
                <a:spcPts val="0"/>
              </a:spcBef>
              <a:spcAft>
                <a:spcPts val="0"/>
              </a:spcAft>
              <a:buNone/>
            </a:pPr>
            <a:endParaRPr lang="en-GB" dirty="0" smtClean="0"/>
          </a:p>
          <a:p>
            <a:pPr marL="0" lvl="0" indent="0" algn="l" rtl="0">
              <a:spcBef>
                <a:spcPts val="0"/>
              </a:spcBef>
              <a:spcAft>
                <a:spcPts val="0"/>
              </a:spcAft>
              <a:buNone/>
            </a:pPr>
            <a:r>
              <a:rPr lang="en-GB" dirty="0" smtClean="0"/>
              <a:t>https://assets.publishing.service.gov.uk/government/uploads/system/uploads/attachment_data/file/1063602/Opportunity_for_all_strong_schools_with_great_teachers_for_your_child__print_version_.pdf</a:t>
            </a:r>
            <a:endParaRPr dirty="0"/>
          </a:p>
        </p:txBody>
      </p:sp>
    </p:spTree>
    <p:extLst>
      <p:ext uri="{BB962C8B-B14F-4D97-AF65-F5344CB8AC3E}">
        <p14:creationId xmlns:p14="http://schemas.microsoft.com/office/powerpoint/2010/main" val="4238815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L.E.A.D.</a:t>
            </a:r>
            <a:r>
              <a:rPr lang="en-GB" baseline="0" dirty="0" smtClean="0"/>
              <a:t> Teaching School Hub applied for the Hub and was awarded in September 2021 as the designated Hub for Lincolnshire. </a:t>
            </a:r>
          </a:p>
          <a:p>
            <a:pPr marL="0" lvl="0" indent="0" algn="l" rtl="0">
              <a:spcBef>
                <a:spcPts val="0"/>
              </a:spcBef>
              <a:spcAft>
                <a:spcPts val="0"/>
              </a:spcAft>
              <a:buNone/>
            </a:pPr>
            <a:r>
              <a:rPr lang="en-GB" baseline="0" dirty="0" smtClean="0"/>
              <a:t>The designation is for the next 6 years. </a:t>
            </a:r>
          </a:p>
          <a:p>
            <a:pPr marL="0" lvl="0" indent="0" algn="l" rtl="0">
              <a:spcBef>
                <a:spcPts val="0"/>
              </a:spcBef>
              <a:spcAft>
                <a:spcPts val="0"/>
              </a:spcAft>
              <a:buNone/>
            </a:pPr>
            <a:r>
              <a:rPr lang="en-GB" baseline="0" dirty="0" smtClean="0"/>
              <a:t>This is NOT a Teaching School as per the previous landscape, the responsibility and remit is entirely different. Detail to follow in the next few slides. </a:t>
            </a:r>
          </a:p>
          <a:p>
            <a:pPr marL="0" lvl="0" indent="0" algn="l" rtl="0">
              <a:spcBef>
                <a:spcPts val="0"/>
              </a:spcBef>
              <a:spcAft>
                <a:spcPts val="0"/>
              </a:spcAft>
              <a:buNone/>
            </a:pPr>
            <a:r>
              <a:rPr lang="en-GB" baseline="0" dirty="0" smtClean="0"/>
              <a:t>North and North East Lincolnshire (yellow sections- 8 and 9) has been awarded to the DRET Teaching School Hub. </a:t>
            </a:r>
            <a:endParaRPr dirty="0"/>
          </a:p>
        </p:txBody>
      </p:sp>
    </p:spTree>
    <p:extLst>
      <p:ext uri="{BB962C8B-B14F-4D97-AF65-F5344CB8AC3E}">
        <p14:creationId xmlns:p14="http://schemas.microsoft.com/office/powerpoint/2010/main" val="3528781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What does this mean….</a:t>
            </a:r>
          </a:p>
          <a:p>
            <a:pPr marL="0" lvl="0" indent="0" algn="l" rtl="0">
              <a:spcBef>
                <a:spcPts val="0"/>
              </a:spcBef>
              <a:spcAft>
                <a:spcPts val="0"/>
              </a:spcAft>
              <a:buNone/>
            </a:pPr>
            <a:r>
              <a:rPr lang="en-GB" dirty="0" smtClean="0"/>
              <a:t>This</a:t>
            </a:r>
            <a:r>
              <a:rPr lang="en-GB" baseline="0" dirty="0" smtClean="0"/>
              <a:t> is the demographic of Lincolnshire</a:t>
            </a:r>
            <a:endParaRPr lang="en-GB" dirty="0" smtClean="0"/>
          </a:p>
          <a:p>
            <a:pPr marL="0" lvl="0" indent="0" algn="l" rtl="0">
              <a:spcBef>
                <a:spcPts val="0"/>
              </a:spcBef>
              <a:spcAft>
                <a:spcPts val="0"/>
              </a:spcAft>
              <a:buNone/>
            </a:pPr>
            <a:endParaRPr lang="en-GB" baseline="0" dirty="0" smtClean="0"/>
          </a:p>
          <a:p>
            <a:pPr marL="0" lvl="0" indent="0" algn="l" rtl="0">
              <a:spcBef>
                <a:spcPts val="0"/>
              </a:spcBef>
              <a:spcAft>
                <a:spcPts val="0"/>
              </a:spcAft>
              <a:buNone/>
            </a:pPr>
            <a:r>
              <a:rPr lang="en-GB" baseline="0" dirty="0" smtClean="0"/>
              <a:t>The Hub is not based upon membership/an alliance </a:t>
            </a:r>
            <a:r>
              <a:rPr lang="en-GB" b="1" baseline="0" dirty="0" smtClean="0"/>
              <a:t>– all schools across Lincolnshire are a part of the Teaching School Hub by virtue of being in Lincolnshire – this is not a subscription model but a service for all providing Quality Assured Professional Development for schools of all phases</a:t>
            </a:r>
          </a:p>
          <a:p>
            <a:pPr marL="0" lvl="0" indent="0" algn="l" rtl="0">
              <a:spcBef>
                <a:spcPts val="0"/>
              </a:spcBef>
              <a:spcAft>
                <a:spcPts val="0"/>
              </a:spcAft>
              <a:buNone/>
            </a:pPr>
            <a:r>
              <a:rPr lang="en-GB" baseline="0" dirty="0" smtClean="0"/>
              <a:t>Not in competition with any other organisations</a:t>
            </a:r>
          </a:p>
          <a:p>
            <a:pPr marL="0" lvl="0" indent="0" algn="l" rtl="0">
              <a:spcBef>
                <a:spcPts val="0"/>
              </a:spcBef>
              <a:spcAft>
                <a:spcPts val="0"/>
              </a:spcAft>
              <a:buNone/>
            </a:pPr>
            <a:r>
              <a:rPr lang="en-GB" baseline="0" dirty="0" smtClean="0"/>
              <a:t>Designated across all schools of all types</a:t>
            </a:r>
            <a:endParaRPr dirty="0"/>
          </a:p>
        </p:txBody>
      </p:sp>
    </p:spTree>
    <p:extLst>
      <p:ext uri="{BB962C8B-B14F-4D97-AF65-F5344CB8AC3E}">
        <p14:creationId xmlns:p14="http://schemas.microsoft.com/office/powerpoint/2010/main" val="12331679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What is the role of the</a:t>
            </a:r>
            <a:r>
              <a:rPr lang="en-GB" baseline="0" dirty="0" smtClean="0"/>
              <a:t> Hub?</a:t>
            </a:r>
            <a:endParaRPr lang="en-GB" dirty="0" smtClean="0"/>
          </a:p>
          <a:p>
            <a:pPr marL="0" lvl="0" indent="0" algn="l" rtl="0">
              <a:spcBef>
                <a:spcPts val="0"/>
              </a:spcBef>
              <a:spcAft>
                <a:spcPts val="0"/>
              </a:spcAft>
              <a:buNone/>
            </a:pPr>
            <a:endParaRPr lang="en-GB" dirty="0" smtClean="0"/>
          </a:p>
          <a:p>
            <a:pPr marL="0" lvl="0" indent="0" algn="l" rtl="0">
              <a:spcBef>
                <a:spcPts val="0"/>
              </a:spcBef>
              <a:spcAft>
                <a:spcPts val="0"/>
              </a:spcAft>
              <a:buNone/>
            </a:pPr>
            <a:r>
              <a:rPr lang="en-GB" dirty="0" smtClean="0"/>
              <a:t>Role is to provide</a:t>
            </a:r>
            <a:r>
              <a:rPr lang="en-GB" baseline="0" dirty="0" smtClean="0"/>
              <a:t> a consistent quality assured approach to professional development. </a:t>
            </a:r>
          </a:p>
          <a:p>
            <a:pPr marL="0" lvl="0" indent="0" algn="l" rtl="0">
              <a:spcBef>
                <a:spcPts val="0"/>
              </a:spcBef>
              <a:spcAft>
                <a:spcPts val="0"/>
              </a:spcAft>
              <a:buNone/>
            </a:pPr>
            <a:r>
              <a:rPr lang="en-GB" b="1" baseline="0" dirty="0" smtClean="0"/>
              <a:t>This is from ITT to Early Career Framework for two years, through to Middle Leadership and the specialist NPQs and on into senior leadership , headship and eventually  through to Executive Leadership</a:t>
            </a:r>
          </a:p>
          <a:p>
            <a:pPr marL="0" lvl="0" indent="0" algn="l" rtl="0">
              <a:spcBef>
                <a:spcPts val="0"/>
              </a:spcBef>
              <a:spcAft>
                <a:spcPts val="0"/>
              </a:spcAft>
              <a:buNone/>
            </a:pPr>
            <a:r>
              <a:rPr lang="en-GB" b="1" baseline="0" dirty="0" smtClean="0"/>
              <a:t>The golden thread of support provides CPD for teachers throughout their career, ensuring they are nurtured and developed at every stage, with the intention of retaining teachers in the profession</a:t>
            </a:r>
          </a:p>
          <a:p>
            <a:pPr marL="0" lvl="0" indent="0" algn="l" rtl="0">
              <a:spcBef>
                <a:spcPts val="0"/>
              </a:spcBef>
              <a:spcAft>
                <a:spcPts val="0"/>
              </a:spcAft>
              <a:buNone/>
            </a:pPr>
            <a:r>
              <a:rPr lang="en-GB" b="1" baseline="0" dirty="0" smtClean="0">
                <a:solidFill>
                  <a:srgbClr val="FF0000"/>
                </a:solidFill>
              </a:rPr>
              <a:t>All CPD offered by the Teaching School Hub is in line with the policy of all individual curriculum hubs to ensure there is no duplicate in offer and therefore making the landscape simpler to follow for all HTs</a:t>
            </a:r>
            <a:endParaRPr b="1"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endParaRPr lang="en-GB" baseline="0" dirty="0" smtClean="0"/>
          </a:p>
          <a:p>
            <a:r>
              <a:rPr lang="en-GB" baseline="0" dirty="0" smtClean="0"/>
              <a:t>Curriculum Hubs are vital in this landscape</a:t>
            </a:r>
          </a:p>
          <a:p>
            <a:r>
              <a:rPr lang="en-GB" baseline="0" dirty="0" err="1" smtClean="0"/>
              <a:t>DfE</a:t>
            </a:r>
            <a:r>
              <a:rPr lang="en-GB" baseline="0" dirty="0" smtClean="0"/>
              <a:t> approved-</a:t>
            </a:r>
          </a:p>
          <a:p>
            <a:r>
              <a:rPr lang="en-GB" baseline="0" dirty="0" smtClean="0"/>
              <a:t>Funding available through many</a:t>
            </a:r>
          </a:p>
          <a:p>
            <a:r>
              <a:rPr lang="en-GB" b="1" baseline="0" dirty="0" smtClean="0"/>
              <a:t>The curriculum hubs are recommended to be the first option for support in these aspects of the Curriculum</a:t>
            </a:r>
          </a:p>
          <a:p>
            <a:r>
              <a:rPr lang="en-GB" baseline="0" dirty="0" smtClean="0"/>
              <a:t>https://www.leadtshublincs.co.uk/page/?title=Curriculum+Hubs%2FCalendar&amp;pid=39. </a:t>
            </a:r>
          </a:p>
        </p:txBody>
      </p:sp>
      <p:sp>
        <p:nvSpPr>
          <p:cNvPr id="4" name="Slide Number Placeholder 3"/>
          <p:cNvSpPr>
            <a:spLocks noGrp="1"/>
          </p:cNvSpPr>
          <p:nvPr>
            <p:ph type="sldNum" sz="quarter" idx="10"/>
          </p:nvPr>
        </p:nvSpPr>
        <p:spPr/>
        <p:txBody>
          <a:bodyPr/>
          <a:lstStyle/>
          <a:p>
            <a:fld id="{2434BFAE-FCC8-4DC5-AD50-30A385AF3881}" type="slidenum">
              <a:rPr lang="en-GB" smtClean="0"/>
              <a:t>8</a:t>
            </a:fld>
            <a:endParaRPr lang="en-GB"/>
          </a:p>
        </p:txBody>
      </p:sp>
    </p:spTree>
    <p:extLst>
      <p:ext uri="{BB962C8B-B14F-4D97-AF65-F5344CB8AC3E}">
        <p14:creationId xmlns:p14="http://schemas.microsoft.com/office/powerpoint/2010/main" val="12500094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Essentially</a:t>
            </a:r>
            <a:r>
              <a:rPr lang="en-GB" baseline="0" dirty="0" smtClean="0"/>
              <a:t> the Hub is f</a:t>
            </a:r>
            <a:r>
              <a:rPr lang="en-GB" dirty="0" smtClean="0"/>
              <a:t>ree, reduced</a:t>
            </a:r>
            <a:r>
              <a:rPr lang="en-GB" baseline="0" dirty="0" smtClean="0"/>
              <a:t> or discounted prices due to </a:t>
            </a:r>
            <a:r>
              <a:rPr lang="en-GB" baseline="0" dirty="0" err="1" smtClean="0"/>
              <a:t>DfE</a:t>
            </a:r>
            <a:r>
              <a:rPr lang="en-GB" baseline="0" dirty="0" smtClean="0"/>
              <a:t> funding and scale.</a:t>
            </a:r>
          </a:p>
          <a:p>
            <a:pPr marL="0" lvl="0" indent="0" algn="l" rtl="0">
              <a:spcBef>
                <a:spcPts val="0"/>
              </a:spcBef>
              <a:spcAft>
                <a:spcPts val="0"/>
              </a:spcAft>
              <a:buNone/>
            </a:pPr>
            <a:r>
              <a:rPr lang="en-GB" baseline="0" dirty="0" smtClean="0"/>
              <a:t>Funding available to schools via many Curriculum Hubs</a:t>
            </a:r>
          </a:p>
          <a:p>
            <a:pPr marL="0" lvl="0" indent="0" algn="l" rtl="0">
              <a:spcBef>
                <a:spcPts val="0"/>
              </a:spcBef>
              <a:spcAft>
                <a:spcPts val="0"/>
              </a:spcAft>
              <a:buNone/>
            </a:pPr>
            <a:r>
              <a:rPr lang="en-GB" baseline="0" dirty="0" smtClean="0"/>
              <a:t>It is for all schools across the county. </a:t>
            </a:r>
          </a:p>
          <a:p>
            <a:pPr marL="0" lvl="0" indent="0" algn="l" rtl="0">
              <a:spcBef>
                <a:spcPts val="0"/>
              </a:spcBef>
              <a:spcAft>
                <a:spcPts val="0"/>
              </a:spcAft>
              <a:buNone/>
            </a:pPr>
            <a:r>
              <a:rPr lang="en-GB" b="1" baseline="0" dirty="0" smtClean="0"/>
              <a:t>No subscription </a:t>
            </a:r>
            <a:endParaRPr b="1"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smtClean="0"/>
              <a:t>ECF </a:t>
            </a:r>
            <a:r>
              <a:rPr lang="en-GB" b="1" dirty="0" smtClean="0"/>
              <a:t>(Early Career</a:t>
            </a:r>
            <a:r>
              <a:rPr lang="en-GB" b="1" baseline="0" dirty="0" smtClean="0"/>
              <a:t> Framework</a:t>
            </a:r>
            <a:r>
              <a:rPr lang="en-GB" baseline="0" dirty="0" smtClean="0"/>
              <a:t>)</a:t>
            </a:r>
            <a:r>
              <a:rPr lang="en-GB" dirty="0" smtClean="0"/>
              <a:t> Free to schools</a:t>
            </a:r>
          </a:p>
          <a:p>
            <a:r>
              <a:rPr lang="en-GB" dirty="0" smtClean="0"/>
              <a:t>Access to a portal with materials for developing ECTs</a:t>
            </a:r>
          </a:p>
          <a:p>
            <a:r>
              <a:rPr lang="en-GB" dirty="0" smtClean="0"/>
              <a:t>Face to face training and support from local specialists</a:t>
            </a:r>
          </a:p>
          <a:p>
            <a:r>
              <a:rPr lang="en-GB" dirty="0" smtClean="0"/>
              <a:t>Funding</a:t>
            </a:r>
            <a:r>
              <a:rPr lang="en-GB" baseline="0" dirty="0" smtClean="0"/>
              <a:t> for schools to release mentors</a:t>
            </a:r>
          </a:p>
          <a:p>
            <a:endParaRPr lang="en-GB" baseline="0" dirty="0" smtClean="0"/>
          </a:p>
          <a:p>
            <a:r>
              <a:rPr lang="en-GB" baseline="0" dirty="0" smtClean="0"/>
              <a:t>More Information: https://www.leadtshublincs.co.uk/page/?title=Early+Career+Framework+%28ECF%29&amp;pid=16</a:t>
            </a:r>
          </a:p>
          <a:p>
            <a:endParaRPr lang="en-GB" dirty="0"/>
          </a:p>
        </p:txBody>
      </p:sp>
      <p:sp>
        <p:nvSpPr>
          <p:cNvPr id="4" name="Slide Number Placeholder 3"/>
          <p:cNvSpPr>
            <a:spLocks noGrp="1"/>
          </p:cNvSpPr>
          <p:nvPr>
            <p:ph type="sldNum" sz="quarter" idx="10"/>
          </p:nvPr>
        </p:nvSpPr>
        <p:spPr/>
        <p:txBody>
          <a:bodyPr/>
          <a:lstStyle/>
          <a:p>
            <a:fld id="{17F049C0-298F-4F58-A0A9-C98EE3D2B6DF}" type="slidenum">
              <a:rPr lang="en-GB" smtClean="0"/>
              <a:t>10</a:t>
            </a:fld>
            <a:endParaRPr lang="en-GB"/>
          </a:p>
        </p:txBody>
      </p:sp>
    </p:spTree>
    <p:extLst>
      <p:ext uri="{BB962C8B-B14F-4D97-AF65-F5344CB8AC3E}">
        <p14:creationId xmlns:p14="http://schemas.microsoft.com/office/powerpoint/2010/main" val="13618406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smtClean="0"/>
              <a:t>NPQs are free for the next 2 years. </a:t>
            </a:r>
          </a:p>
          <a:p>
            <a:r>
              <a:rPr lang="en-GB" dirty="0" smtClean="0"/>
              <a:t>Feedback</a:t>
            </a:r>
            <a:r>
              <a:rPr lang="en-GB" baseline="0" dirty="0" smtClean="0"/>
              <a:t> has been 100% good and 60% exceptional from participants so far. </a:t>
            </a:r>
          </a:p>
          <a:p>
            <a:r>
              <a:rPr lang="en-GB" baseline="0" dirty="0" smtClean="0"/>
              <a:t>Strategic Planning in staff development to allow access to these qualifications is advised. </a:t>
            </a:r>
          </a:p>
          <a:p>
            <a:pPr marL="139700" indent="0">
              <a:buNone/>
            </a:pPr>
            <a:endParaRPr lang="en-GB" dirty="0" smtClean="0"/>
          </a:p>
          <a:p>
            <a:pPr marL="139700" indent="0">
              <a:buNone/>
            </a:pPr>
            <a:r>
              <a:rPr lang="en-GB" dirty="0" smtClean="0"/>
              <a:t>More information: </a:t>
            </a:r>
          </a:p>
          <a:p>
            <a:pPr marL="139700" indent="0">
              <a:buNone/>
            </a:pPr>
            <a:r>
              <a:rPr lang="en-GB" dirty="0" smtClean="0"/>
              <a:t>https://www.leadtshublincs.co.uk/page/?title=NPQ+Programmes&amp;pid=23</a:t>
            </a:r>
            <a:endParaRPr lang="en-GB" dirty="0"/>
          </a:p>
        </p:txBody>
      </p:sp>
      <p:sp>
        <p:nvSpPr>
          <p:cNvPr id="4" name="Slide Number Placeholder 3"/>
          <p:cNvSpPr>
            <a:spLocks noGrp="1"/>
          </p:cNvSpPr>
          <p:nvPr>
            <p:ph type="sldNum" sz="quarter" idx="10"/>
          </p:nvPr>
        </p:nvSpPr>
        <p:spPr/>
        <p:txBody>
          <a:bodyPr/>
          <a:lstStyle/>
          <a:p>
            <a:fld id="{2434BFAE-FCC8-4DC5-AD50-30A385AF3881}" type="slidenum">
              <a:rPr lang="en-GB" smtClean="0"/>
              <a:t>11</a:t>
            </a:fld>
            <a:endParaRPr lang="en-GB"/>
          </a:p>
        </p:txBody>
      </p:sp>
    </p:spTree>
    <p:extLst>
      <p:ext uri="{BB962C8B-B14F-4D97-AF65-F5344CB8AC3E}">
        <p14:creationId xmlns:p14="http://schemas.microsoft.com/office/powerpoint/2010/main" val="21847407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smtClean="0"/>
              <a:t>The Teaching</a:t>
            </a:r>
            <a:r>
              <a:rPr lang="en-GB" baseline="0" dirty="0" smtClean="0"/>
              <a:t> School Hub aims to be the one front door for schools so that they can:</a:t>
            </a:r>
          </a:p>
          <a:p>
            <a:r>
              <a:rPr lang="en-GB" baseline="0" dirty="0" smtClean="0"/>
              <a:t>Source CPD easily</a:t>
            </a:r>
          </a:p>
          <a:p>
            <a:r>
              <a:rPr lang="en-GB" baseline="0" dirty="0" smtClean="0"/>
              <a:t>Be confident in knowing that the CPD is quality assured </a:t>
            </a:r>
            <a:r>
              <a:rPr lang="en-GB" b="1" baseline="0" dirty="0" smtClean="0"/>
              <a:t>and value for money</a:t>
            </a:r>
          </a:p>
          <a:p>
            <a:r>
              <a:rPr lang="en-GB" baseline="0" dirty="0" smtClean="0"/>
              <a:t>Access the latest </a:t>
            </a:r>
            <a:r>
              <a:rPr lang="en-GB" baseline="0" dirty="0" err="1" smtClean="0"/>
              <a:t>DfE</a:t>
            </a:r>
            <a:r>
              <a:rPr lang="en-GB" baseline="0" dirty="0" smtClean="0"/>
              <a:t> messages from the Curriculum Hubs</a:t>
            </a:r>
            <a:endParaRPr lang="en-GB" dirty="0"/>
          </a:p>
        </p:txBody>
      </p:sp>
      <p:sp>
        <p:nvSpPr>
          <p:cNvPr id="4" name="Slide Number Placeholder 3"/>
          <p:cNvSpPr>
            <a:spLocks noGrp="1"/>
          </p:cNvSpPr>
          <p:nvPr>
            <p:ph type="sldNum" sz="quarter" idx="10"/>
          </p:nvPr>
        </p:nvSpPr>
        <p:spPr/>
        <p:txBody>
          <a:bodyPr/>
          <a:lstStyle/>
          <a:p>
            <a:fld id="{17F049C0-298F-4F58-A0A9-C98EE3D2B6DF}" type="slidenum">
              <a:rPr lang="en-GB" smtClean="0"/>
              <a:t>12</a:t>
            </a:fld>
            <a:endParaRPr lang="en-GB" dirty="0"/>
          </a:p>
        </p:txBody>
      </p:sp>
    </p:spTree>
    <p:extLst>
      <p:ext uri="{BB962C8B-B14F-4D97-AF65-F5344CB8AC3E}">
        <p14:creationId xmlns:p14="http://schemas.microsoft.com/office/powerpoint/2010/main" val="39221870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lvl="0"/>
            <a:r>
              <a:rPr lang="en-US" sz="1200" b="1" kern="1200" baseline="0" dirty="0" smtClean="0">
                <a:solidFill>
                  <a:schemeClr val="tx1"/>
                </a:solidFill>
                <a:effectLst/>
                <a:latin typeface="+mn-lt"/>
                <a:ea typeface="+mn-ea"/>
                <a:cs typeface="+mn-cs"/>
              </a:rPr>
              <a:t>QA sets the Hub apart from the previous landscape. </a:t>
            </a:r>
          </a:p>
          <a:p>
            <a:pPr lvl="0"/>
            <a:r>
              <a:rPr lang="en-US" sz="1200" b="1" kern="1200" baseline="0" dirty="0" smtClean="0">
                <a:solidFill>
                  <a:schemeClr val="tx1"/>
                </a:solidFill>
                <a:effectLst/>
                <a:latin typeface="+mn-lt"/>
                <a:ea typeface="+mn-ea"/>
                <a:cs typeface="+mn-cs"/>
              </a:rPr>
              <a:t>The Lead providers are subject to </a:t>
            </a:r>
            <a:r>
              <a:rPr lang="en-US" sz="1200" b="1" kern="1200" baseline="0" dirty="0" err="1" smtClean="0">
                <a:solidFill>
                  <a:schemeClr val="tx1"/>
                </a:solidFill>
                <a:effectLst/>
                <a:latin typeface="+mn-lt"/>
                <a:ea typeface="+mn-ea"/>
                <a:cs typeface="+mn-cs"/>
              </a:rPr>
              <a:t>Ofsted</a:t>
            </a:r>
            <a:r>
              <a:rPr lang="en-US" sz="1200" b="1" kern="1200" baseline="0" dirty="0" smtClean="0">
                <a:solidFill>
                  <a:schemeClr val="tx1"/>
                </a:solidFill>
                <a:effectLst/>
                <a:latin typeface="+mn-lt"/>
                <a:ea typeface="+mn-ea"/>
                <a:cs typeface="+mn-cs"/>
              </a:rPr>
              <a:t> inspections for NPQ and ECF which in turn will involve the Hub</a:t>
            </a:r>
          </a:p>
          <a:p>
            <a:pPr lvl="0"/>
            <a:r>
              <a:rPr lang="en-US" sz="1200" b="1" kern="1200" baseline="0" dirty="0" smtClean="0">
                <a:solidFill>
                  <a:schemeClr val="tx1"/>
                </a:solidFill>
                <a:effectLst/>
                <a:latin typeface="+mn-lt"/>
                <a:ea typeface="+mn-ea"/>
                <a:cs typeface="+mn-cs"/>
              </a:rPr>
              <a:t>The Hub has rigorous processes of Quality Assurance for ECF/NPQ and CPD. This involves an externally appointed QA team and QA from other Hubs nationally.</a:t>
            </a:r>
            <a:endParaRPr lang="en-US" sz="1200" b="1"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7F049C0-298F-4F58-A0A9-C98EE3D2B6DF}" type="slidenum">
              <a:rPr lang="en-GB" smtClean="0"/>
              <a:t>13</a:t>
            </a:fld>
            <a:endParaRPr lang="en-GB"/>
          </a:p>
        </p:txBody>
      </p:sp>
    </p:spTree>
    <p:extLst>
      <p:ext uri="{BB962C8B-B14F-4D97-AF65-F5344CB8AC3E}">
        <p14:creationId xmlns:p14="http://schemas.microsoft.com/office/powerpoint/2010/main" val="38055490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aseline="0" dirty="0" smtClean="0"/>
              <a:t>Focus on teacher and leaders to impact upon pupils. </a:t>
            </a:r>
          </a:p>
          <a:p>
            <a:r>
              <a:rPr lang="en-GB" baseline="0" dirty="0" smtClean="0"/>
              <a:t>Aiming High to ensure teacher and leader/pupil development. </a:t>
            </a:r>
          </a:p>
          <a:p>
            <a:endParaRPr lang="en-GB" baseline="0" dirty="0" smtClean="0"/>
          </a:p>
          <a:p>
            <a:r>
              <a:rPr lang="en-GB" baseline="0" dirty="0" smtClean="0"/>
              <a:t>Further video of the Teaching School Hub if necessary: </a:t>
            </a:r>
            <a:r>
              <a:rPr lang="en-GB" sz="1100" b="0" i="0" u="none" strike="noStrike" cap="none" dirty="0" smtClean="0">
                <a:solidFill>
                  <a:srgbClr val="000000"/>
                </a:solidFill>
                <a:effectLst/>
                <a:latin typeface="Arial"/>
                <a:ea typeface="Arial"/>
                <a:cs typeface="Arial"/>
                <a:sym typeface="Arial"/>
                <a:hlinkClick r:id="rId3"/>
              </a:rPr>
              <a:t>https://vimeo.com/engaginge/review/693639697/a4564f59a5</a:t>
            </a:r>
            <a:endParaRPr lang="en-GB" baseline="0" dirty="0" smtClean="0"/>
          </a:p>
        </p:txBody>
      </p:sp>
      <p:sp>
        <p:nvSpPr>
          <p:cNvPr id="4" name="Slide Number Placeholder 3"/>
          <p:cNvSpPr>
            <a:spLocks noGrp="1"/>
          </p:cNvSpPr>
          <p:nvPr>
            <p:ph type="sldNum" sz="quarter" idx="10"/>
          </p:nvPr>
        </p:nvSpPr>
        <p:spPr/>
        <p:txBody>
          <a:bodyPr/>
          <a:lstStyle/>
          <a:p>
            <a:fld id="{17F049C0-298F-4F58-A0A9-C98EE3D2B6DF}" type="slidenum">
              <a:rPr lang="en-GB" smtClean="0"/>
              <a:t>14</a:t>
            </a:fld>
            <a:endParaRPr lang="en-GB"/>
          </a:p>
        </p:txBody>
      </p:sp>
    </p:spTree>
    <p:extLst>
      <p:ext uri="{BB962C8B-B14F-4D97-AF65-F5344CB8AC3E}">
        <p14:creationId xmlns:p14="http://schemas.microsoft.com/office/powerpoint/2010/main" val="7040866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aseline="0" dirty="0" smtClean="0"/>
              <a:t>Focus on teacher and leaders to impact upon pupils. </a:t>
            </a:r>
          </a:p>
          <a:p>
            <a:r>
              <a:rPr lang="en-GB" baseline="0" dirty="0" smtClean="0"/>
              <a:t>Aiming High to ensure teacher and leader/pupil development. </a:t>
            </a:r>
          </a:p>
          <a:p>
            <a:endParaRPr lang="en-GB" baseline="0" dirty="0" smtClean="0"/>
          </a:p>
          <a:p>
            <a:r>
              <a:rPr lang="en-GB" baseline="0" dirty="0" smtClean="0"/>
              <a:t>Further video of the Teaching School Hub if necessary: </a:t>
            </a:r>
            <a:r>
              <a:rPr lang="en-GB" sz="1100" b="0" i="0" u="none" strike="noStrike" cap="none" dirty="0" smtClean="0">
                <a:solidFill>
                  <a:srgbClr val="000000"/>
                </a:solidFill>
                <a:effectLst/>
                <a:latin typeface="Arial"/>
                <a:ea typeface="Arial"/>
                <a:cs typeface="Arial"/>
                <a:sym typeface="Arial"/>
                <a:hlinkClick r:id="rId3"/>
              </a:rPr>
              <a:t>https://vimeo.com/engaginge/review/693639697/a4564f59a5</a:t>
            </a:r>
            <a:endParaRPr lang="en-GB" baseline="0" dirty="0" smtClean="0"/>
          </a:p>
        </p:txBody>
      </p:sp>
      <p:sp>
        <p:nvSpPr>
          <p:cNvPr id="4" name="Slide Number Placeholder 3"/>
          <p:cNvSpPr>
            <a:spLocks noGrp="1"/>
          </p:cNvSpPr>
          <p:nvPr>
            <p:ph type="sldNum" sz="quarter" idx="10"/>
          </p:nvPr>
        </p:nvSpPr>
        <p:spPr/>
        <p:txBody>
          <a:bodyPr/>
          <a:lstStyle/>
          <a:p>
            <a:fld id="{17F049C0-298F-4F58-A0A9-C98EE3D2B6DF}" type="slidenum">
              <a:rPr lang="en-GB" smtClean="0"/>
              <a:t>15</a:t>
            </a:fld>
            <a:endParaRPr lang="en-GB"/>
          </a:p>
        </p:txBody>
      </p:sp>
    </p:spTree>
    <p:extLst>
      <p:ext uri="{BB962C8B-B14F-4D97-AF65-F5344CB8AC3E}">
        <p14:creationId xmlns:p14="http://schemas.microsoft.com/office/powerpoint/2010/main" val="41261574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grpSp>
        <p:nvGrpSpPr>
          <p:cNvPr id="10" name="Google Shape;10;p2"/>
          <p:cNvGrpSpPr/>
          <p:nvPr/>
        </p:nvGrpSpPr>
        <p:grpSpPr>
          <a:xfrm flipH="1">
            <a:off x="912725" y="0"/>
            <a:ext cx="8231275" cy="4331550"/>
            <a:chOff x="0" y="0"/>
            <a:chExt cx="8231275" cy="4331550"/>
          </a:xfrm>
        </p:grpSpPr>
        <p:pic>
          <p:nvPicPr>
            <p:cNvPr id="11" name="Google Shape;11;p2"/>
            <p:cNvPicPr preferRelativeResize="0"/>
            <p:nvPr/>
          </p:nvPicPr>
          <p:blipFill>
            <a:blip r:embed="rId2">
              <a:alphaModFix/>
            </a:blip>
            <a:stretch>
              <a:fillRect/>
            </a:stretch>
          </p:blipFill>
          <p:spPr>
            <a:xfrm>
              <a:off x="685975" y="3434875"/>
              <a:ext cx="1371975" cy="896675"/>
            </a:xfrm>
            <a:prstGeom prst="rect">
              <a:avLst/>
            </a:prstGeom>
            <a:noFill/>
            <a:ln>
              <a:noFill/>
            </a:ln>
          </p:spPr>
        </p:pic>
        <p:grpSp>
          <p:nvGrpSpPr>
            <p:cNvPr id="12" name="Google Shape;12;p2"/>
            <p:cNvGrpSpPr/>
            <p:nvPr/>
          </p:nvGrpSpPr>
          <p:grpSpPr>
            <a:xfrm>
              <a:off x="0" y="2747250"/>
              <a:ext cx="3429750" cy="896675"/>
              <a:chOff x="0" y="0"/>
              <a:chExt cx="3429750" cy="896675"/>
            </a:xfrm>
          </p:grpSpPr>
          <p:pic>
            <p:nvPicPr>
              <p:cNvPr id="13" name="Google Shape;13;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4" name="Google Shape;14;p2"/>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15" name="Google Shape;15;p2"/>
            <p:cNvGrpSpPr/>
            <p:nvPr/>
          </p:nvGrpSpPr>
          <p:grpSpPr>
            <a:xfrm>
              <a:off x="685975" y="2061250"/>
              <a:ext cx="3429750" cy="896675"/>
              <a:chOff x="0" y="0"/>
              <a:chExt cx="3429750" cy="896675"/>
            </a:xfrm>
          </p:grpSpPr>
          <p:pic>
            <p:nvPicPr>
              <p:cNvPr id="16" name="Google Shape;16;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7" name="Google Shape;17;p2"/>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18" name="Google Shape;18;p2"/>
            <p:cNvGrpSpPr/>
            <p:nvPr/>
          </p:nvGrpSpPr>
          <p:grpSpPr>
            <a:xfrm>
              <a:off x="0" y="1373625"/>
              <a:ext cx="3429750" cy="896675"/>
              <a:chOff x="0" y="0"/>
              <a:chExt cx="3429750" cy="896675"/>
            </a:xfrm>
          </p:grpSpPr>
          <p:pic>
            <p:nvPicPr>
              <p:cNvPr id="19" name="Google Shape;19;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0" name="Google Shape;20;p2"/>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21" name="Google Shape;21;p2"/>
            <p:cNvGrpSpPr/>
            <p:nvPr/>
          </p:nvGrpSpPr>
          <p:grpSpPr>
            <a:xfrm>
              <a:off x="685975" y="687625"/>
              <a:ext cx="7545300" cy="896675"/>
              <a:chOff x="0" y="0"/>
              <a:chExt cx="7545300" cy="896675"/>
            </a:xfrm>
          </p:grpSpPr>
          <p:pic>
            <p:nvPicPr>
              <p:cNvPr id="22" name="Google Shape;22;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3" name="Google Shape;23;p2"/>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4" name="Google Shape;24;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5" name="Google Shape;25;p2"/>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6" name="Google Shape;26;p2"/>
            <p:cNvGrpSpPr/>
            <p:nvPr/>
          </p:nvGrpSpPr>
          <p:grpSpPr>
            <a:xfrm>
              <a:off x="0" y="0"/>
              <a:ext cx="7545300" cy="896675"/>
              <a:chOff x="0" y="0"/>
              <a:chExt cx="7545300" cy="896675"/>
            </a:xfrm>
          </p:grpSpPr>
          <p:pic>
            <p:nvPicPr>
              <p:cNvPr id="27" name="Google Shape;27;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8" name="Google Shape;28;p2"/>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9" name="Google Shape;29;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30" name="Google Shape;30;p2"/>
              <p:cNvPicPr preferRelativeResize="0"/>
              <p:nvPr/>
            </p:nvPicPr>
            <p:blipFill>
              <a:blip r:embed="rId2">
                <a:alphaModFix/>
              </a:blip>
              <a:stretch>
                <a:fillRect/>
              </a:stretch>
            </p:blipFill>
            <p:spPr>
              <a:xfrm>
                <a:off x="6173325" y="0"/>
                <a:ext cx="1371975" cy="896675"/>
              </a:xfrm>
              <a:prstGeom prst="rect">
                <a:avLst/>
              </a:prstGeom>
              <a:noFill/>
              <a:ln>
                <a:noFill/>
              </a:ln>
            </p:spPr>
          </p:pic>
        </p:grpSp>
      </p:grpSp>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grpSp>
        <p:nvGrpSpPr>
          <p:cNvPr id="32" name="Google Shape;32;p2"/>
          <p:cNvGrpSpPr/>
          <p:nvPr/>
        </p:nvGrpSpPr>
        <p:grpSpPr>
          <a:xfrm flipH="1">
            <a:off x="0" y="3088098"/>
            <a:ext cx="4115725" cy="2270300"/>
            <a:chOff x="4115550" y="2061250"/>
            <a:chExt cx="4115725" cy="2270300"/>
          </a:xfrm>
        </p:grpSpPr>
        <p:grpSp>
          <p:nvGrpSpPr>
            <p:cNvPr id="33" name="Google Shape;33;p2"/>
            <p:cNvGrpSpPr/>
            <p:nvPr/>
          </p:nvGrpSpPr>
          <p:grpSpPr>
            <a:xfrm>
              <a:off x="4801525" y="3434875"/>
              <a:ext cx="3429750" cy="896675"/>
              <a:chOff x="4115550" y="0"/>
              <a:chExt cx="3429750" cy="896675"/>
            </a:xfrm>
          </p:grpSpPr>
          <p:pic>
            <p:nvPicPr>
              <p:cNvPr id="34" name="Google Shape;34;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35" name="Google Shape;35;p2"/>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36" name="Google Shape;36;p2"/>
            <p:cNvGrpSpPr/>
            <p:nvPr/>
          </p:nvGrpSpPr>
          <p:grpSpPr>
            <a:xfrm>
              <a:off x="4115550" y="2747250"/>
              <a:ext cx="3429750" cy="896675"/>
              <a:chOff x="4115550" y="0"/>
              <a:chExt cx="3429750" cy="896675"/>
            </a:xfrm>
          </p:grpSpPr>
          <p:pic>
            <p:nvPicPr>
              <p:cNvPr id="37" name="Google Shape;37;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38" name="Google Shape;38;p2"/>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39" name="Google Shape;39;p2"/>
            <p:cNvPicPr preferRelativeResize="0"/>
            <p:nvPr/>
          </p:nvPicPr>
          <p:blipFill>
            <a:blip r:embed="rId2">
              <a:alphaModFix/>
            </a:blip>
            <a:stretch>
              <a:fillRect/>
            </a:stretch>
          </p:blipFill>
          <p:spPr>
            <a:xfrm>
              <a:off x="6859300" y="2061250"/>
              <a:ext cx="1371975" cy="896675"/>
            </a:xfrm>
            <a:prstGeom prst="rect">
              <a:avLst/>
            </a:prstGeom>
            <a:noFill/>
            <a:ln>
              <a:noFill/>
            </a:ln>
          </p:spPr>
        </p:pic>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40"/>
        <p:cNvGrpSpPr/>
        <p:nvPr/>
      </p:nvGrpSpPr>
      <p:grpSpPr>
        <a:xfrm>
          <a:off x="0" y="0"/>
          <a:ext cx="0" cy="0"/>
          <a:chOff x="0" y="0"/>
          <a:chExt cx="0" cy="0"/>
        </a:xfrm>
      </p:grpSpPr>
      <p:grpSp>
        <p:nvGrpSpPr>
          <p:cNvPr id="41" name="Google Shape;41;p3"/>
          <p:cNvGrpSpPr/>
          <p:nvPr/>
        </p:nvGrpSpPr>
        <p:grpSpPr>
          <a:xfrm flipH="1">
            <a:off x="912725" y="0"/>
            <a:ext cx="8231275" cy="4331550"/>
            <a:chOff x="0" y="0"/>
            <a:chExt cx="8231275" cy="4331550"/>
          </a:xfrm>
        </p:grpSpPr>
        <p:pic>
          <p:nvPicPr>
            <p:cNvPr id="42" name="Google Shape;42;p3"/>
            <p:cNvPicPr preferRelativeResize="0"/>
            <p:nvPr/>
          </p:nvPicPr>
          <p:blipFill>
            <a:blip r:embed="rId2">
              <a:alphaModFix/>
            </a:blip>
            <a:stretch>
              <a:fillRect/>
            </a:stretch>
          </p:blipFill>
          <p:spPr>
            <a:xfrm>
              <a:off x="685975" y="3434875"/>
              <a:ext cx="1371975" cy="896675"/>
            </a:xfrm>
            <a:prstGeom prst="rect">
              <a:avLst/>
            </a:prstGeom>
            <a:noFill/>
            <a:ln>
              <a:noFill/>
            </a:ln>
          </p:spPr>
        </p:pic>
        <p:grpSp>
          <p:nvGrpSpPr>
            <p:cNvPr id="43" name="Google Shape;43;p3"/>
            <p:cNvGrpSpPr/>
            <p:nvPr/>
          </p:nvGrpSpPr>
          <p:grpSpPr>
            <a:xfrm>
              <a:off x="0" y="2747250"/>
              <a:ext cx="3429750" cy="896675"/>
              <a:chOff x="0" y="0"/>
              <a:chExt cx="3429750" cy="896675"/>
            </a:xfrm>
          </p:grpSpPr>
          <p:pic>
            <p:nvPicPr>
              <p:cNvPr id="44" name="Google Shape;44;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45" name="Google Shape;45;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46" name="Google Shape;46;p3"/>
            <p:cNvGrpSpPr/>
            <p:nvPr/>
          </p:nvGrpSpPr>
          <p:grpSpPr>
            <a:xfrm>
              <a:off x="685975" y="2061250"/>
              <a:ext cx="3429750" cy="896675"/>
              <a:chOff x="0" y="0"/>
              <a:chExt cx="3429750" cy="896675"/>
            </a:xfrm>
          </p:grpSpPr>
          <p:pic>
            <p:nvPicPr>
              <p:cNvPr id="47" name="Google Shape;47;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48" name="Google Shape;48;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49" name="Google Shape;49;p3"/>
            <p:cNvGrpSpPr/>
            <p:nvPr/>
          </p:nvGrpSpPr>
          <p:grpSpPr>
            <a:xfrm>
              <a:off x="0" y="1373625"/>
              <a:ext cx="3429750" cy="896675"/>
              <a:chOff x="0" y="0"/>
              <a:chExt cx="3429750" cy="896675"/>
            </a:xfrm>
          </p:grpSpPr>
          <p:pic>
            <p:nvPicPr>
              <p:cNvPr id="50" name="Google Shape;50;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1" name="Google Shape;51;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52" name="Google Shape;52;p3"/>
            <p:cNvGrpSpPr/>
            <p:nvPr/>
          </p:nvGrpSpPr>
          <p:grpSpPr>
            <a:xfrm>
              <a:off x="685975" y="687625"/>
              <a:ext cx="7545300" cy="896675"/>
              <a:chOff x="0" y="0"/>
              <a:chExt cx="7545300" cy="896675"/>
            </a:xfrm>
          </p:grpSpPr>
          <p:pic>
            <p:nvPicPr>
              <p:cNvPr id="53" name="Google Shape;53;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4" name="Google Shape;54;p3"/>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55" name="Google Shape;55;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56" name="Google Shape;56;p3"/>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57" name="Google Shape;57;p3"/>
            <p:cNvGrpSpPr/>
            <p:nvPr/>
          </p:nvGrpSpPr>
          <p:grpSpPr>
            <a:xfrm>
              <a:off x="0" y="0"/>
              <a:ext cx="7545300" cy="896675"/>
              <a:chOff x="0" y="0"/>
              <a:chExt cx="7545300" cy="896675"/>
            </a:xfrm>
          </p:grpSpPr>
          <p:pic>
            <p:nvPicPr>
              <p:cNvPr id="58" name="Google Shape;58;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9" name="Google Shape;59;p3"/>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60" name="Google Shape;60;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1" name="Google Shape;61;p3"/>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62" name="Google Shape;62;p3"/>
          <p:cNvGrpSpPr/>
          <p:nvPr/>
        </p:nvGrpSpPr>
        <p:grpSpPr>
          <a:xfrm flipH="1">
            <a:off x="0" y="3088098"/>
            <a:ext cx="4115725" cy="2270300"/>
            <a:chOff x="4115550" y="2061250"/>
            <a:chExt cx="4115725" cy="2270300"/>
          </a:xfrm>
        </p:grpSpPr>
        <p:grpSp>
          <p:nvGrpSpPr>
            <p:cNvPr id="63" name="Google Shape;63;p3"/>
            <p:cNvGrpSpPr/>
            <p:nvPr/>
          </p:nvGrpSpPr>
          <p:grpSpPr>
            <a:xfrm>
              <a:off x="4801525" y="3434875"/>
              <a:ext cx="3429750" cy="896675"/>
              <a:chOff x="4115550" y="0"/>
              <a:chExt cx="3429750" cy="896675"/>
            </a:xfrm>
          </p:grpSpPr>
          <p:pic>
            <p:nvPicPr>
              <p:cNvPr id="64" name="Google Shape;64;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5" name="Google Shape;65;p3"/>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66" name="Google Shape;66;p3"/>
            <p:cNvGrpSpPr/>
            <p:nvPr/>
          </p:nvGrpSpPr>
          <p:grpSpPr>
            <a:xfrm>
              <a:off x="4115550" y="2747250"/>
              <a:ext cx="3429750" cy="896675"/>
              <a:chOff x="4115550" y="0"/>
              <a:chExt cx="3429750" cy="896675"/>
            </a:xfrm>
          </p:grpSpPr>
          <p:pic>
            <p:nvPicPr>
              <p:cNvPr id="67" name="Google Shape;67;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8" name="Google Shape;68;p3"/>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69" name="Google Shape;69;p3"/>
            <p:cNvPicPr preferRelativeResize="0"/>
            <p:nvPr/>
          </p:nvPicPr>
          <p:blipFill>
            <a:blip r:embed="rId2">
              <a:alphaModFix/>
            </a:blip>
            <a:stretch>
              <a:fillRect/>
            </a:stretch>
          </p:blipFill>
          <p:spPr>
            <a:xfrm>
              <a:off x="6859300" y="2061250"/>
              <a:ext cx="1371975" cy="896675"/>
            </a:xfrm>
            <a:prstGeom prst="rect">
              <a:avLst/>
            </a:prstGeom>
            <a:noFill/>
            <a:ln>
              <a:noFill/>
            </a:ln>
          </p:spPr>
        </p:pic>
      </p:grpSp>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big emboss" type="blank">
  <p:cSld name="BLANK">
    <p:spTree>
      <p:nvGrpSpPr>
        <p:cNvPr id="1" name="Shape 260"/>
        <p:cNvGrpSpPr/>
        <p:nvPr/>
      </p:nvGrpSpPr>
      <p:grpSpPr>
        <a:xfrm>
          <a:off x="0" y="0"/>
          <a:ext cx="0" cy="0"/>
          <a:chOff x="0" y="0"/>
          <a:chExt cx="0" cy="0"/>
        </a:xfrm>
      </p:grpSpPr>
      <p:sp>
        <p:nvSpPr>
          <p:cNvPr id="261" name="Google Shape;261;p10"/>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pSp>
        <p:nvGrpSpPr>
          <p:cNvPr id="262" name="Google Shape;262;p10"/>
          <p:cNvGrpSpPr/>
          <p:nvPr/>
        </p:nvGrpSpPr>
        <p:grpSpPr>
          <a:xfrm flipH="1">
            <a:off x="5714250" y="0"/>
            <a:ext cx="3429750" cy="3643925"/>
            <a:chOff x="0" y="0"/>
            <a:chExt cx="3429750" cy="3643925"/>
          </a:xfrm>
        </p:grpSpPr>
        <p:pic>
          <p:nvPicPr>
            <p:cNvPr id="263" name="Google Shape;263;p10"/>
            <p:cNvPicPr preferRelativeResize="0"/>
            <p:nvPr/>
          </p:nvPicPr>
          <p:blipFill>
            <a:blip r:embed="rId2">
              <a:alphaModFix/>
            </a:blip>
            <a:stretch>
              <a:fillRect/>
            </a:stretch>
          </p:blipFill>
          <p:spPr>
            <a:xfrm>
              <a:off x="0" y="2747250"/>
              <a:ext cx="1371975" cy="896675"/>
            </a:xfrm>
            <a:prstGeom prst="rect">
              <a:avLst/>
            </a:prstGeom>
            <a:noFill/>
            <a:ln>
              <a:noFill/>
            </a:ln>
          </p:spPr>
        </p:pic>
        <p:pic>
          <p:nvPicPr>
            <p:cNvPr id="264" name="Google Shape;264;p10"/>
            <p:cNvPicPr preferRelativeResize="0"/>
            <p:nvPr/>
          </p:nvPicPr>
          <p:blipFill>
            <a:blip r:embed="rId2">
              <a:alphaModFix/>
            </a:blip>
            <a:stretch>
              <a:fillRect/>
            </a:stretch>
          </p:blipFill>
          <p:spPr>
            <a:xfrm>
              <a:off x="685975" y="2061250"/>
              <a:ext cx="1371975" cy="896675"/>
            </a:xfrm>
            <a:prstGeom prst="rect">
              <a:avLst/>
            </a:prstGeom>
            <a:noFill/>
            <a:ln>
              <a:noFill/>
            </a:ln>
          </p:spPr>
        </p:pic>
        <p:pic>
          <p:nvPicPr>
            <p:cNvPr id="265" name="Google Shape;265;p10"/>
            <p:cNvPicPr preferRelativeResize="0"/>
            <p:nvPr/>
          </p:nvPicPr>
          <p:blipFill>
            <a:blip r:embed="rId2">
              <a:alphaModFix/>
            </a:blip>
            <a:stretch>
              <a:fillRect/>
            </a:stretch>
          </p:blipFill>
          <p:spPr>
            <a:xfrm>
              <a:off x="0" y="1373625"/>
              <a:ext cx="1371975" cy="896675"/>
            </a:xfrm>
            <a:prstGeom prst="rect">
              <a:avLst/>
            </a:prstGeom>
            <a:noFill/>
            <a:ln>
              <a:noFill/>
            </a:ln>
          </p:spPr>
        </p:pic>
        <p:pic>
          <p:nvPicPr>
            <p:cNvPr id="266" name="Google Shape;266;p10"/>
            <p:cNvPicPr preferRelativeResize="0"/>
            <p:nvPr/>
          </p:nvPicPr>
          <p:blipFill>
            <a:blip r:embed="rId2">
              <a:alphaModFix/>
            </a:blip>
            <a:stretch>
              <a:fillRect/>
            </a:stretch>
          </p:blipFill>
          <p:spPr>
            <a:xfrm>
              <a:off x="685975" y="687625"/>
              <a:ext cx="1371975" cy="896675"/>
            </a:xfrm>
            <a:prstGeom prst="rect">
              <a:avLst/>
            </a:prstGeom>
            <a:noFill/>
            <a:ln>
              <a:noFill/>
            </a:ln>
          </p:spPr>
        </p:pic>
        <p:grpSp>
          <p:nvGrpSpPr>
            <p:cNvPr id="267" name="Google Shape;267;p10"/>
            <p:cNvGrpSpPr/>
            <p:nvPr/>
          </p:nvGrpSpPr>
          <p:grpSpPr>
            <a:xfrm>
              <a:off x="0" y="0"/>
              <a:ext cx="3429750" cy="896675"/>
              <a:chOff x="0" y="0"/>
              <a:chExt cx="3429750" cy="896675"/>
            </a:xfrm>
          </p:grpSpPr>
          <p:pic>
            <p:nvPicPr>
              <p:cNvPr id="268" name="Google Shape;268;p10"/>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69" name="Google Shape;269;p10"/>
              <p:cNvPicPr preferRelativeResize="0"/>
              <p:nvPr/>
            </p:nvPicPr>
            <p:blipFill>
              <a:blip r:embed="rId2">
                <a:alphaModFix/>
              </a:blip>
              <a:stretch>
                <a:fillRect/>
              </a:stretch>
            </p:blipFill>
            <p:spPr>
              <a:xfrm>
                <a:off x="2057775" y="0"/>
                <a:ext cx="1371975" cy="896675"/>
              </a:xfrm>
              <a:prstGeom prst="rect">
                <a:avLst/>
              </a:prstGeom>
              <a:noFill/>
              <a:ln>
                <a:noFill/>
              </a:ln>
            </p:spPr>
          </p:pic>
        </p:grpSp>
      </p:grpSp>
      <p:grpSp>
        <p:nvGrpSpPr>
          <p:cNvPr id="270" name="Google Shape;270;p10"/>
          <p:cNvGrpSpPr/>
          <p:nvPr/>
        </p:nvGrpSpPr>
        <p:grpSpPr>
          <a:xfrm flipH="1">
            <a:off x="0" y="3095415"/>
            <a:ext cx="5487525" cy="2270300"/>
            <a:chOff x="2743750" y="2061250"/>
            <a:chExt cx="5487525" cy="2270300"/>
          </a:xfrm>
        </p:grpSpPr>
        <p:grpSp>
          <p:nvGrpSpPr>
            <p:cNvPr id="271" name="Google Shape;271;p10"/>
            <p:cNvGrpSpPr/>
            <p:nvPr/>
          </p:nvGrpSpPr>
          <p:grpSpPr>
            <a:xfrm>
              <a:off x="2743750" y="3434875"/>
              <a:ext cx="5487525" cy="896675"/>
              <a:chOff x="2057775" y="0"/>
              <a:chExt cx="5487525" cy="896675"/>
            </a:xfrm>
          </p:grpSpPr>
          <p:pic>
            <p:nvPicPr>
              <p:cNvPr id="272" name="Google Shape;272;p10"/>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73" name="Google Shape;273;p10"/>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74" name="Google Shape;274;p10"/>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75" name="Google Shape;275;p10"/>
            <p:cNvGrpSpPr/>
            <p:nvPr/>
          </p:nvGrpSpPr>
          <p:grpSpPr>
            <a:xfrm>
              <a:off x="4115550" y="2747250"/>
              <a:ext cx="3429750" cy="896675"/>
              <a:chOff x="4115550" y="0"/>
              <a:chExt cx="3429750" cy="896675"/>
            </a:xfrm>
          </p:grpSpPr>
          <p:pic>
            <p:nvPicPr>
              <p:cNvPr id="276" name="Google Shape;276;p10"/>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77" name="Google Shape;277;p10"/>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278" name="Google Shape;278;p10"/>
            <p:cNvPicPr preferRelativeResize="0"/>
            <p:nvPr/>
          </p:nvPicPr>
          <p:blipFill>
            <a:blip r:embed="rId2">
              <a:alphaModFix/>
            </a:blip>
            <a:stretch>
              <a:fillRect/>
            </a:stretch>
          </p:blipFill>
          <p:spPr>
            <a:xfrm>
              <a:off x="6859300" y="2061250"/>
              <a:ext cx="1371975" cy="896675"/>
            </a:xfrm>
            <a:prstGeom prst="rect">
              <a:avLst/>
            </a:prstGeom>
            <a:noFill/>
            <a:ln>
              <a:noFill/>
            </a:ln>
          </p:spPr>
        </p:pic>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8FCDE71-42AF-435E-A365-7FFA9278C9DA}"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C2BF5-1E33-4DC7-AA2C-53BD3F99292B}" type="slidenum">
              <a:rPr lang="en-GB" smtClean="0"/>
              <a:t>‹#›</a:t>
            </a:fld>
            <a:endParaRPr lang="en-GB"/>
          </a:p>
        </p:txBody>
      </p:sp>
    </p:spTree>
    <p:extLst>
      <p:ext uri="{BB962C8B-B14F-4D97-AF65-F5344CB8AC3E}">
        <p14:creationId xmlns:p14="http://schemas.microsoft.com/office/powerpoint/2010/main" val="6408349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lt1"/>
            </a:gs>
            <a:gs pos="44000">
              <a:schemeClr val="lt2"/>
            </a:gs>
            <a:gs pos="72000">
              <a:schemeClr val="lt2"/>
            </a:gs>
            <a:gs pos="100000">
              <a:srgbClr val="D0D8E5"/>
            </a:gs>
          </a:gsLst>
          <a:path path="circle">
            <a:fillToRect r="100000" b="100000"/>
          </a:path>
          <a:tileRect l="-100000" t="-10000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76450" y="402700"/>
            <a:ext cx="3587400" cy="856800"/>
          </a:xfrm>
          <a:prstGeom prst="rect">
            <a:avLst/>
          </a:prstGeom>
          <a:noFill/>
          <a:ln>
            <a:noFill/>
          </a:ln>
        </p:spPr>
        <p:txBody>
          <a:bodyPr spcFirstLastPara="1" wrap="square" lIns="0" tIns="0" rIns="0" bIns="0" anchor="b" anchorCtr="0">
            <a:noAutofit/>
          </a:bodyPr>
          <a:lstStyle>
            <a:lvl1pPr lvl="0">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1pPr>
            <a:lvl2pPr lvl="1">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2pPr>
            <a:lvl3pPr lvl="2">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3pPr>
            <a:lvl4pPr lvl="3">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4pPr>
            <a:lvl5pPr lvl="4">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5pPr>
            <a:lvl6pPr lvl="5">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6pPr>
            <a:lvl7pPr lvl="6">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7pPr>
            <a:lvl8pPr lvl="7">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8pPr>
            <a:lvl9pPr lvl="8">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9pPr>
          </a:lstStyle>
          <a:p>
            <a:endParaRPr/>
          </a:p>
        </p:txBody>
      </p:sp>
      <p:sp>
        <p:nvSpPr>
          <p:cNvPr id="7" name="Google Shape;7;p1"/>
          <p:cNvSpPr txBox="1">
            <a:spLocks noGrp="1"/>
          </p:cNvSpPr>
          <p:nvPr>
            <p:ph type="body" idx="1"/>
          </p:nvPr>
        </p:nvSpPr>
        <p:spPr>
          <a:xfrm>
            <a:off x="776450" y="1524375"/>
            <a:ext cx="7591200" cy="2932500"/>
          </a:xfrm>
          <a:prstGeom prst="rect">
            <a:avLst/>
          </a:prstGeom>
          <a:noFill/>
          <a:ln>
            <a:noFill/>
          </a:ln>
        </p:spPr>
        <p:txBody>
          <a:bodyPr spcFirstLastPara="1" wrap="square" lIns="0" tIns="0" rIns="0" bIns="0" anchor="t" anchorCtr="0">
            <a:noAutofit/>
          </a:bodyPr>
          <a:lstStyle>
            <a:lvl1pPr marL="457200" lvl="0"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1pPr>
            <a:lvl2pPr marL="914400" lvl="1"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2pPr>
            <a:lvl3pPr marL="1371600" lvl="2"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3pPr>
            <a:lvl4pPr marL="1828800" lvl="3"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4pPr>
            <a:lvl5pPr marL="2286000" lvl="4"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5pPr>
            <a:lvl6pPr marL="2743200" lvl="5"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6pPr>
            <a:lvl7pPr marL="3200400" lvl="6"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7pPr>
            <a:lvl8pPr marL="3657600" lvl="7"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8pPr>
            <a:lvl9pPr marL="4114800" lvl="8"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729400" y="4734075"/>
            <a:ext cx="414600" cy="409500"/>
          </a:xfrm>
          <a:prstGeom prst="rect">
            <a:avLst/>
          </a:prstGeom>
          <a:noFill/>
          <a:ln>
            <a:noFill/>
          </a:ln>
        </p:spPr>
        <p:txBody>
          <a:bodyPr spcFirstLastPara="1" wrap="square" lIns="0" tIns="0" rIns="0" bIns="0" anchor="ctr" anchorCtr="0">
            <a:noAutofit/>
          </a:bodyPr>
          <a:lstStyle>
            <a:lvl1pPr lvl="0" algn="ctr">
              <a:buNone/>
              <a:defRPr sz="1300">
                <a:solidFill>
                  <a:schemeClr val="dk2"/>
                </a:solidFill>
                <a:latin typeface="Montserrat Light"/>
                <a:ea typeface="Montserrat Light"/>
                <a:cs typeface="Montserrat Light"/>
                <a:sym typeface="Montserrat Light"/>
              </a:defRPr>
            </a:lvl1pPr>
            <a:lvl2pPr lvl="1" algn="ctr">
              <a:buNone/>
              <a:defRPr sz="1300">
                <a:solidFill>
                  <a:schemeClr val="dk2"/>
                </a:solidFill>
                <a:latin typeface="Montserrat Light"/>
                <a:ea typeface="Montserrat Light"/>
                <a:cs typeface="Montserrat Light"/>
                <a:sym typeface="Montserrat Light"/>
              </a:defRPr>
            </a:lvl2pPr>
            <a:lvl3pPr lvl="2" algn="ctr">
              <a:buNone/>
              <a:defRPr sz="1300">
                <a:solidFill>
                  <a:schemeClr val="dk2"/>
                </a:solidFill>
                <a:latin typeface="Montserrat Light"/>
                <a:ea typeface="Montserrat Light"/>
                <a:cs typeface="Montserrat Light"/>
                <a:sym typeface="Montserrat Light"/>
              </a:defRPr>
            </a:lvl3pPr>
            <a:lvl4pPr lvl="3" algn="ctr">
              <a:buNone/>
              <a:defRPr sz="1300">
                <a:solidFill>
                  <a:schemeClr val="dk2"/>
                </a:solidFill>
                <a:latin typeface="Montserrat Light"/>
                <a:ea typeface="Montserrat Light"/>
                <a:cs typeface="Montserrat Light"/>
                <a:sym typeface="Montserrat Light"/>
              </a:defRPr>
            </a:lvl4pPr>
            <a:lvl5pPr lvl="4" algn="ctr">
              <a:buNone/>
              <a:defRPr sz="1300">
                <a:solidFill>
                  <a:schemeClr val="dk2"/>
                </a:solidFill>
                <a:latin typeface="Montserrat Light"/>
                <a:ea typeface="Montserrat Light"/>
                <a:cs typeface="Montserrat Light"/>
                <a:sym typeface="Montserrat Light"/>
              </a:defRPr>
            </a:lvl5pPr>
            <a:lvl6pPr lvl="5" algn="ctr">
              <a:buNone/>
              <a:defRPr sz="1300">
                <a:solidFill>
                  <a:schemeClr val="dk2"/>
                </a:solidFill>
                <a:latin typeface="Montserrat Light"/>
                <a:ea typeface="Montserrat Light"/>
                <a:cs typeface="Montserrat Light"/>
                <a:sym typeface="Montserrat Light"/>
              </a:defRPr>
            </a:lvl6pPr>
            <a:lvl7pPr lvl="6" algn="ctr">
              <a:buNone/>
              <a:defRPr sz="1300">
                <a:solidFill>
                  <a:schemeClr val="dk2"/>
                </a:solidFill>
                <a:latin typeface="Montserrat Light"/>
                <a:ea typeface="Montserrat Light"/>
                <a:cs typeface="Montserrat Light"/>
                <a:sym typeface="Montserrat Light"/>
              </a:defRPr>
            </a:lvl7pPr>
            <a:lvl8pPr lvl="7" algn="ctr">
              <a:buNone/>
              <a:defRPr sz="1300">
                <a:solidFill>
                  <a:schemeClr val="dk2"/>
                </a:solidFill>
                <a:latin typeface="Montserrat Light"/>
                <a:ea typeface="Montserrat Light"/>
                <a:cs typeface="Montserrat Light"/>
                <a:sym typeface="Montserrat Light"/>
              </a:defRPr>
            </a:lvl8pPr>
            <a:lvl9pPr lvl="8" algn="ctr">
              <a:buNone/>
              <a:defRPr sz="1300">
                <a:solidFill>
                  <a:schemeClr val="dk2"/>
                </a:solidFill>
                <a:latin typeface="Montserrat Light"/>
                <a:ea typeface="Montserrat Light"/>
                <a:cs typeface="Montserrat Light"/>
                <a:sym typeface="Montserrat Light"/>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6" r:id="rId3"/>
    <p:sldLayoutId id="2147483659"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23.jpe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35.png"/><Relationship Id="rId4" Type="http://schemas.openxmlformats.org/officeDocument/2006/relationships/image" Target="../media/image30.png"/><Relationship Id="rId9"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1361901" y="1125701"/>
            <a:ext cx="6420197" cy="2518051"/>
          </a:xfrm>
          <a:prstGeom prst="rect">
            <a:avLst/>
          </a:prstGeom>
          <a:solidFill>
            <a:schemeClr val="bg1"/>
          </a:solidFill>
          <a:ln>
            <a:noFill/>
          </a:ln>
          <a:effectLst>
            <a:innerShdw blurRad="63500" dist="50800" dir="13500000">
              <a:prstClr val="black">
                <a:alpha val="50000"/>
              </a:prstClr>
            </a:innerShdw>
          </a:effectLst>
        </p:spPr>
        <p:txBody>
          <a:bodyPr spcFirstLastPara="1" wrap="square" lIns="0" tIns="0" rIns="0" bIns="0" anchor="ctr" anchorCtr="0">
            <a:noAutofit/>
          </a:bodyPr>
          <a:lstStyle/>
          <a:p>
            <a:pPr marL="0" lvl="0" indent="0" algn="ctr" rtl="0">
              <a:spcBef>
                <a:spcPts val="0"/>
              </a:spcBef>
              <a:spcAft>
                <a:spcPts val="0"/>
              </a:spcAft>
              <a:buNone/>
            </a:pPr>
            <a:r>
              <a:rPr lang="en-GB" sz="4400" b="0" dirty="0" smtClean="0">
                <a:solidFill>
                  <a:srgbClr val="002060"/>
                </a:solidFill>
                <a:latin typeface="+mn-lt"/>
              </a:rPr>
              <a:t>Understanding the Current </a:t>
            </a:r>
            <a:r>
              <a:rPr lang="en-GB" sz="4400" b="0" dirty="0" err="1" smtClean="0">
                <a:solidFill>
                  <a:srgbClr val="002060"/>
                </a:solidFill>
                <a:latin typeface="+mn-lt"/>
              </a:rPr>
              <a:t>DfE</a:t>
            </a:r>
            <a:r>
              <a:rPr lang="en-GB" sz="4400" b="0" dirty="0" smtClean="0">
                <a:solidFill>
                  <a:srgbClr val="002060"/>
                </a:solidFill>
                <a:latin typeface="+mn-lt"/>
              </a:rPr>
              <a:t> Landscape of Professional Development</a:t>
            </a:r>
            <a:endParaRPr sz="4400" b="0" dirty="0">
              <a:solidFill>
                <a:srgbClr val="002060"/>
              </a:solidFill>
              <a:latin typeface="+mn-lt"/>
            </a:endParaRPr>
          </a:p>
        </p:txBody>
      </p:sp>
      <p:pic>
        <p:nvPicPr>
          <p:cNvPr id="3" name="Picture 2"/>
          <p:cNvPicPr>
            <a:picLocks noChangeAspect="1"/>
          </p:cNvPicPr>
          <p:nvPr/>
        </p:nvPicPr>
        <p:blipFill rotWithShape="1">
          <a:blip r:embed="rId3"/>
          <a:srcRect l="66389" t="23086" r="12639" b="53210"/>
          <a:stretch/>
        </p:blipFill>
        <p:spPr>
          <a:xfrm>
            <a:off x="124186" y="98694"/>
            <a:ext cx="1365177" cy="867927"/>
          </a:xfrm>
          <a:prstGeom prst="rect">
            <a:avLst/>
          </a:prstGeom>
          <a:ln>
            <a:solidFill>
              <a:schemeClr val="tx1"/>
            </a:solidFill>
          </a:ln>
        </p:spPr>
      </p:pic>
      <p:sp>
        <p:nvSpPr>
          <p:cNvPr id="2" name="Rectangle 1"/>
          <p:cNvSpPr/>
          <p:nvPr/>
        </p:nvSpPr>
        <p:spPr>
          <a:xfrm>
            <a:off x="0" y="4461165"/>
            <a:ext cx="9144000" cy="68233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0" y="4592783"/>
            <a:ext cx="9144000" cy="692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737360" y="98693"/>
            <a:ext cx="1722120" cy="8679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Add your logo here</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pic>
        <p:nvPicPr>
          <p:cNvPr id="327" name="Google Shape;327;p14" descr="photo-1434030216411-0b793f4b4173.jpg"/>
          <p:cNvPicPr preferRelativeResize="0"/>
          <p:nvPr/>
        </p:nvPicPr>
        <p:blipFill>
          <a:blip r:embed="rId3">
            <a:alphaModFix/>
          </a:blip>
          <a:stretch>
            <a:fillRect/>
          </a:stretch>
        </p:blipFill>
        <p:spPr>
          <a:xfrm>
            <a:off x="7723909" y="143786"/>
            <a:ext cx="1288991" cy="11369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28" name="Google Shape;328;p14"/>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a:t>
            </a:fld>
            <a:endParaRPr/>
          </a:p>
        </p:txBody>
      </p:sp>
      <p:sp>
        <p:nvSpPr>
          <p:cNvPr id="6" name="TextBox 5"/>
          <p:cNvSpPr txBox="1"/>
          <p:nvPr/>
        </p:nvSpPr>
        <p:spPr>
          <a:xfrm>
            <a:off x="575699" y="881373"/>
            <a:ext cx="6921473" cy="3416320"/>
          </a:xfrm>
          <a:prstGeom prst="rect">
            <a:avLst/>
          </a:prstGeom>
          <a:ln>
            <a:solidFill>
              <a:srgbClr val="190044"/>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buFont typeface="Arial" pitchFamily="34" charset="0"/>
              <a:buChar char="•"/>
            </a:pPr>
            <a:r>
              <a:rPr lang="en-GB" sz="2400" b="1" dirty="0">
                <a:solidFill>
                  <a:srgbClr val="002060"/>
                </a:solidFill>
              </a:rPr>
              <a:t>750 Teaching Schools have ceased </a:t>
            </a:r>
            <a:r>
              <a:rPr lang="en-GB" sz="2400" b="1" dirty="0" smtClean="0">
                <a:solidFill>
                  <a:srgbClr val="002060"/>
                </a:solidFill>
              </a:rPr>
              <a:t>their designation </a:t>
            </a:r>
            <a:r>
              <a:rPr lang="en-GB" sz="2400" dirty="0" smtClean="0">
                <a:solidFill>
                  <a:srgbClr val="002060"/>
                </a:solidFill>
              </a:rPr>
              <a:t>from </a:t>
            </a:r>
            <a:r>
              <a:rPr lang="en-GB" sz="2400" dirty="0">
                <a:solidFill>
                  <a:srgbClr val="002060"/>
                </a:solidFill>
              </a:rPr>
              <a:t>September 2021 </a:t>
            </a:r>
            <a:r>
              <a:rPr lang="en-GB" sz="2400" dirty="0" smtClean="0">
                <a:solidFill>
                  <a:srgbClr val="002060"/>
                </a:solidFill>
              </a:rPr>
              <a:t>onwards</a:t>
            </a:r>
          </a:p>
          <a:p>
            <a:endParaRPr lang="en-GB" sz="2400" dirty="0" smtClean="0">
              <a:solidFill>
                <a:srgbClr val="002060"/>
              </a:solidFill>
            </a:endParaRPr>
          </a:p>
          <a:p>
            <a:pPr marL="457200" indent="-457200">
              <a:buFont typeface="Arial" pitchFamily="34" charset="0"/>
              <a:buChar char="•"/>
            </a:pPr>
            <a:r>
              <a:rPr lang="en-GB" sz="2400" dirty="0" smtClean="0">
                <a:solidFill>
                  <a:srgbClr val="002060"/>
                </a:solidFill>
              </a:rPr>
              <a:t>Now a national network </a:t>
            </a:r>
            <a:r>
              <a:rPr lang="en-GB" sz="2400" dirty="0">
                <a:solidFill>
                  <a:srgbClr val="002060"/>
                </a:solidFill>
              </a:rPr>
              <a:t>of </a:t>
            </a:r>
            <a:r>
              <a:rPr lang="en-GB" sz="2400" b="1" dirty="0">
                <a:solidFill>
                  <a:srgbClr val="002060"/>
                </a:solidFill>
              </a:rPr>
              <a:t>87 </a:t>
            </a:r>
            <a:r>
              <a:rPr lang="en-GB" sz="2400" b="1" dirty="0" smtClean="0">
                <a:solidFill>
                  <a:srgbClr val="002060"/>
                </a:solidFill>
              </a:rPr>
              <a:t>Teaching </a:t>
            </a:r>
            <a:r>
              <a:rPr lang="en-GB" sz="2400" b="1" dirty="0">
                <a:solidFill>
                  <a:srgbClr val="002060"/>
                </a:solidFill>
              </a:rPr>
              <a:t>S</a:t>
            </a:r>
            <a:r>
              <a:rPr lang="en-GB" sz="2400" b="1" dirty="0" smtClean="0">
                <a:solidFill>
                  <a:srgbClr val="002060"/>
                </a:solidFill>
              </a:rPr>
              <a:t>chool </a:t>
            </a:r>
            <a:r>
              <a:rPr lang="en-GB" sz="2400" b="1" dirty="0">
                <a:solidFill>
                  <a:srgbClr val="002060"/>
                </a:solidFill>
              </a:rPr>
              <a:t>H</a:t>
            </a:r>
            <a:r>
              <a:rPr lang="en-GB" sz="2400" b="1" dirty="0" smtClean="0">
                <a:solidFill>
                  <a:srgbClr val="002060"/>
                </a:solidFill>
              </a:rPr>
              <a:t>ubs </a:t>
            </a:r>
          </a:p>
          <a:p>
            <a:endParaRPr lang="en-GB" sz="2400" b="1" dirty="0">
              <a:solidFill>
                <a:srgbClr val="002060"/>
              </a:solidFill>
            </a:endParaRPr>
          </a:p>
          <a:p>
            <a:pPr marL="457200" indent="-457200">
              <a:buFont typeface="Arial" pitchFamily="34" charset="0"/>
              <a:buChar char="•"/>
            </a:pPr>
            <a:r>
              <a:rPr lang="en-GB" sz="2400" b="1" dirty="0">
                <a:solidFill>
                  <a:srgbClr val="002060"/>
                </a:solidFill>
              </a:rPr>
              <a:t>E</a:t>
            </a:r>
            <a:r>
              <a:rPr lang="en-GB" sz="2400" b="1" dirty="0" smtClean="0">
                <a:solidFill>
                  <a:srgbClr val="002060"/>
                </a:solidFill>
              </a:rPr>
              <a:t>very </a:t>
            </a:r>
            <a:r>
              <a:rPr lang="en-GB" sz="2400" b="1" dirty="0">
                <a:solidFill>
                  <a:srgbClr val="002060"/>
                </a:solidFill>
              </a:rPr>
              <a:t>school in the country will have access to a centre of excellence for teacher professional development</a:t>
            </a:r>
            <a:r>
              <a:rPr lang="en-GB" sz="2400" dirty="0">
                <a:solidFill>
                  <a:srgbClr val="002060"/>
                </a:solidFill>
              </a:rPr>
              <a:t>. </a:t>
            </a:r>
          </a:p>
        </p:txBody>
      </p:sp>
      <p:sp>
        <p:nvSpPr>
          <p:cNvPr id="7" name="Google Shape;345;p17"/>
          <p:cNvSpPr txBox="1">
            <a:spLocks/>
          </p:cNvSpPr>
          <p:nvPr/>
        </p:nvSpPr>
        <p:spPr>
          <a:xfrm>
            <a:off x="575698" y="221673"/>
            <a:ext cx="6921473" cy="490573"/>
          </a:xfrm>
          <a:prstGeom prst="rect">
            <a:avLst/>
          </a:prstGeom>
          <a:solidFill>
            <a:srgbClr val="002060"/>
          </a:solidFill>
          <a:ln>
            <a:solidFill>
              <a:schemeClr val="tx1"/>
            </a:solid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400" dirty="0" smtClean="0">
                <a:solidFill>
                  <a:schemeClr val="bg1">
                    <a:lumMod val="95000"/>
                  </a:schemeClr>
                </a:solidFill>
              </a:rPr>
              <a:t>What has changed in the last academic year?</a:t>
            </a:r>
            <a:endParaRPr lang="en-GB" sz="2400" dirty="0">
              <a:solidFill>
                <a:schemeClr val="bg1">
                  <a:lumMod val="95000"/>
                </a:schemeClr>
              </a:solidFill>
            </a:endParaRPr>
          </a:p>
        </p:txBody>
      </p:sp>
      <p:sp>
        <p:nvSpPr>
          <p:cNvPr id="8" name="Rectangle 7"/>
          <p:cNvSpPr/>
          <p:nvPr/>
        </p:nvSpPr>
        <p:spPr>
          <a:xfrm>
            <a:off x="0" y="4461165"/>
            <a:ext cx="9144000" cy="68233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0" y="4592783"/>
            <a:ext cx="9144000" cy="692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3623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a:t>
            </a:fld>
            <a:endParaRPr/>
          </a:p>
        </p:txBody>
      </p:sp>
      <p:sp>
        <p:nvSpPr>
          <p:cNvPr id="7" name="Google Shape;345;p17"/>
          <p:cNvSpPr txBox="1">
            <a:spLocks/>
          </p:cNvSpPr>
          <p:nvPr/>
        </p:nvSpPr>
        <p:spPr>
          <a:xfrm>
            <a:off x="138176" y="221673"/>
            <a:ext cx="8903526" cy="490573"/>
          </a:xfrm>
          <a:prstGeom prst="rect">
            <a:avLst/>
          </a:prstGeom>
          <a:solidFill>
            <a:srgbClr val="002060"/>
          </a:solidFill>
          <a:ln>
            <a:solidFill>
              <a:schemeClr val="tx1"/>
            </a:solid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400" dirty="0" smtClean="0">
                <a:solidFill>
                  <a:schemeClr val="bg1"/>
                </a:solidFill>
              </a:rPr>
              <a:t>Why the Change?</a:t>
            </a:r>
            <a:endParaRPr lang="en-GB" sz="2400" dirty="0">
              <a:solidFill>
                <a:schemeClr val="bg1"/>
              </a:solidFill>
            </a:endParaRPr>
          </a:p>
        </p:txBody>
      </p:sp>
      <p:sp>
        <p:nvSpPr>
          <p:cNvPr id="8" name="Rectangle 7"/>
          <p:cNvSpPr/>
          <p:nvPr/>
        </p:nvSpPr>
        <p:spPr>
          <a:xfrm>
            <a:off x="0" y="4461165"/>
            <a:ext cx="9144000" cy="68233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0" y="4592783"/>
            <a:ext cx="9144000" cy="692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ubtitle 2"/>
          <p:cNvSpPr txBox="1">
            <a:spLocks/>
          </p:cNvSpPr>
          <p:nvPr/>
        </p:nvSpPr>
        <p:spPr>
          <a:xfrm>
            <a:off x="1480862" y="884214"/>
            <a:ext cx="7560840" cy="1246200"/>
          </a:xfrm>
          <a:prstGeom prst="rect">
            <a:avLst/>
          </a:prstGeom>
          <a:solidFill>
            <a:schemeClr val="bg1"/>
          </a:solidFill>
          <a:ln w="28575">
            <a:solidFill>
              <a:srgbClr val="002060"/>
            </a:solidFill>
          </a:ln>
        </p:spPr>
        <p:txBody>
          <a:bodyPr>
            <a:normAutofit fontScale="70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60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Recruitment and Retention Strategy(2019)</a:t>
            </a:r>
          </a:p>
          <a:p>
            <a:r>
              <a:rPr lang="en-GB" sz="2600" dirty="0" smtClean="0">
                <a:latin typeface="Calibri" panose="020F0502020204030204" pitchFamily="34" charset="0"/>
                <a:ea typeface="Calibri" panose="020F0502020204030204" pitchFamily="34" charset="0"/>
                <a:cs typeface="Times New Roman" panose="02020603050405020304" pitchFamily="18" charset="0"/>
              </a:rPr>
              <a:t>“there are no great schools without great teachers. The key to education is the person at the front of the classroom. At a time when there are more pupils in our schools than ever before, we need to be attracting and keeping great people in teaching”</a:t>
            </a:r>
          </a:p>
          <a:p>
            <a:pPr marL="457200" indent="-457200">
              <a:buFont typeface="Arial" pitchFamily="34" charset="0"/>
              <a:buChar char="•"/>
            </a:pPr>
            <a:endParaRPr lang="en-GB" dirty="0">
              <a:solidFill>
                <a:schemeClr val="tx1"/>
              </a:solidFill>
            </a:endParaRPr>
          </a:p>
        </p:txBody>
      </p:sp>
      <p:sp>
        <p:nvSpPr>
          <p:cNvPr id="11" name="Subtitle 2"/>
          <p:cNvSpPr txBox="1">
            <a:spLocks/>
          </p:cNvSpPr>
          <p:nvPr/>
        </p:nvSpPr>
        <p:spPr>
          <a:xfrm>
            <a:off x="1480862" y="2353556"/>
            <a:ext cx="7560840" cy="949582"/>
          </a:xfrm>
          <a:prstGeom prst="rect">
            <a:avLst/>
          </a:prstGeom>
          <a:solidFill>
            <a:schemeClr val="bg1"/>
          </a:solidFill>
          <a:ln w="28575">
            <a:solidFill>
              <a:srgbClr val="00206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GB" dirty="0" smtClean="0">
              <a:latin typeface="Calibri" panose="020F0502020204030204" pitchFamily="34" charset="0"/>
              <a:ea typeface="Calibri" panose="020F0502020204030204" pitchFamily="34" charset="0"/>
              <a:cs typeface="Times New Roman" panose="02020603050405020304" pitchFamily="18" charset="0"/>
            </a:endParaRPr>
          </a:p>
          <a:p>
            <a:r>
              <a:rPr lang="en-GB" sz="2000" dirty="0" smtClean="0">
                <a:latin typeface="Calibri" panose="020F0502020204030204" pitchFamily="34" charset="0"/>
                <a:ea typeface="Calibri" panose="020F0502020204030204" pitchFamily="34" charset="0"/>
                <a:cs typeface="Times New Roman" panose="02020603050405020304" pitchFamily="18" charset="0"/>
              </a:rPr>
              <a:t>Ease for schools in accessing an offer which is quality assured and vetted, avoiding duplication and variation in quality</a:t>
            </a:r>
          </a:p>
          <a:p>
            <a:endParaRPr lang="en-GB" sz="1050" dirty="0" smtClean="0">
              <a:latin typeface="Calibri" panose="020F0502020204030204" pitchFamily="34" charset="0"/>
              <a:ea typeface="Calibri" panose="020F0502020204030204" pitchFamily="34" charset="0"/>
              <a:cs typeface="Times New Roman" panose="02020603050405020304" pitchFamily="18" charset="0"/>
            </a:endParaRPr>
          </a:p>
          <a:p>
            <a:endParaRPr lang="en-GB" sz="1050" dirty="0" smtClean="0">
              <a:solidFill>
                <a:schemeClr val="tx1"/>
              </a:solidFill>
            </a:endParaRPr>
          </a:p>
          <a:p>
            <a:pPr marL="457200" indent="-457200">
              <a:buFont typeface="Arial" pitchFamily="34" charset="0"/>
              <a:buChar char="•"/>
            </a:pPr>
            <a:endParaRPr lang="en-GB" dirty="0" smtClean="0">
              <a:solidFill>
                <a:schemeClr val="tx1"/>
              </a:solidFill>
            </a:endParaRPr>
          </a:p>
          <a:p>
            <a:pPr marL="457200" indent="-457200">
              <a:buFont typeface="Arial" pitchFamily="34" charset="0"/>
              <a:buChar char="•"/>
            </a:pPr>
            <a:endParaRPr lang="en-GB" dirty="0">
              <a:solidFill>
                <a:schemeClr val="tx1"/>
              </a:solidFill>
            </a:endParaRPr>
          </a:p>
        </p:txBody>
      </p:sp>
      <p:sp>
        <p:nvSpPr>
          <p:cNvPr id="12" name="Subtitle 2"/>
          <p:cNvSpPr txBox="1">
            <a:spLocks/>
          </p:cNvSpPr>
          <p:nvPr/>
        </p:nvSpPr>
        <p:spPr>
          <a:xfrm>
            <a:off x="1480862" y="3521468"/>
            <a:ext cx="7560840" cy="865592"/>
          </a:xfrm>
          <a:prstGeom prst="rect">
            <a:avLst/>
          </a:prstGeom>
          <a:solidFill>
            <a:schemeClr val="bg1"/>
          </a:solidFill>
          <a:ln w="28575">
            <a:solidFill>
              <a:srgbClr val="002060"/>
            </a:solidFill>
          </a:ln>
        </p:spPr>
        <p:txBody>
          <a:bodyPr>
            <a:normAutofit fontScale="25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GB" sz="8000" dirty="0" smtClean="0">
              <a:latin typeface="Calibri" panose="020F0502020204030204" pitchFamily="34" charset="0"/>
              <a:ea typeface="Calibri" panose="020F0502020204030204" pitchFamily="34" charset="0"/>
              <a:cs typeface="Times New Roman" panose="02020603050405020304" pitchFamily="18" charset="0"/>
            </a:endParaRPr>
          </a:p>
          <a:p>
            <a:r>
              <a:rPr lang="en-GB" sz="8000" dirty="0" smtClean="0">
                <a:latin typeface="Calibri" panose="020F0502020204030204" pitchFamily="34" charset="0"/>
                <a:ea typeface="Calibri" panose="020F0502020204030204" pitchFamily="34" charset="0"/>
                <a:cs typeface="Times New Roman" panose="02020603050405020304" pitchFamily="18" charset="0"/>
              </a:rPr>
              <a:t>The opportunity for schools to benefit from the best expertise in the system, underpinned by research</a:t>
            </a:r>
          </a:p>
          <a:p>
            <a:pPr marL="457200" indent="-457200">
              <a:buFont typeface="Arial" pitchFamily="34" charset="0"/>
              <a:buChar char="•"/>
            </a:pPr>
            <a:endParaRPr lang="en-GB" dirty="0" smtClean="0">
              <a:solidFill>
                <a:schemeClr val="tx1"/>
              </a:solidFill>
            </a:endParaRPr>
          </a:p>
          <a:p>
            <a:pPr marL="457200" indent="-457200">
              <a:buFont typeface="Arial" pitchFamily="34" charset="0"/>
              <a:buChar char="•"/>
            </a:pPr>
            <a:endParaRPr lang="en-GB" dirty="0" smtClean="0">
              <a:solidFill>
                <a:schemeClr val="tx1"/>
              </a:solidFill>
            </a:endParaRPr>
          </a:p>
          <a:p>
            <a:pPr marL="457200" indent="-457200">
              <a:buFont typeface="Arial" pitchFamily="34" charset="0"/>
              <a:buChar char="•"/>
            </a:pPr>
            <a:endParaRPr lang="en-GB" dirty="0">
              <a:solidFill>
                <a:schemeClr val="tx1"/>
              </a:solidFill>
            </a:endParaRPr>
          </a:p>
        </p:txBody>
      </p:sp>
      <p:pic>
        <p:nvPicPr>
          <p:cNvPr id="1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6276" t="75960" r="77611" b="12881"/>
          <a:stretch/>
        </p:blipFill>
        <p:spPr bwMode="auto">
          <a:xfrm>
            <a:off x="138175" y="3645615"/>
            <a:ext cx="733892" cy="7016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1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6276" t="61467" r="77477" b="27760"/>
          <a:stretch/>
        </p:blipFill>
        <p:spPr bwMode="auto">
          <a:xfrm>
            <a:off x="147887" y="2404819"/>
            <a:ext cx="724180" cy="6540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1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5703" t="41458" r="77207" b="43664"/>
          <a:stretch/>
        </p:blipFill>
        <p:spPr bwMode="auto">
          <a:xfrm>
            <a:off x="163473" y="994746"/>
            <a:ext cx="683295" cy="7510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6" name="Down Arrow 15"/>
          <p:cNvSpPr/>
          <p:nvPr/>
        </p:nvSpPr>
        <p:spPr>
          <a:xfrm rot="16200000">
            <a:off x="1006059" y="2354372"/>
            <a:ext cx="340811" cy="799490"/>
          </a:xfrm>
          <a:prstGeom prst="downArrow">
            <a:avLst/>
          </a:prstGeom>
          <a:solidFill>
            <a:srgbClr val="002060"/>
          </a:solidFill>
          <a:ln w="28575">
            <a:solidFill>
              <a:srgbClr val="002060"/>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7" name="Down Arrow 16"/>
          <p:cNvSpPr/>
          <p:nvPr/>
        </p:nvSpPr>
        <p:spPr>
          <a:xfrm rot="16200000">
            <a:off x="910712" y="3541650"/>
            <a:ext cx="340811" cy="799490"/>
          </a:xfrm>
          <a:prstGeom prst="downArrow">
            <a:avLst/>
          </a:prstGeom>
          <a:solidFill>
            <a:srgbClr val="002060"/>
          </a:solidFill>
          <a:ln w="28575">
            <a:solidFill>
              <a:srgbClr val="002060"/>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8" name="Down Arrow 17"/>
          <p:cNvSpPr/>
          <p:nvPr/>
        </p:nvSpPr>
        <p:spPr>
          <a:xfrm rot="16200000">
            <a:off x="1006060" y="1033266"/>
            <a:ext cx="340811" cy="799490"/>
          </a:xfrm>
          <a:prstGeom prst="downArrow">
            <a:avLst/>
          </a:prstGeom>
          <a:solidFill>
            <a:srgbClr val="002060"/>
          </a:solidFill>
          <a:ln w="28575">
            <a:solidFill>
              <a:srgbClr val="002060"/>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959751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12" name="TextBox 11"/>
          <p:cNvSpPr txBox="1"/>
          <p:nvPr/>
        </p:nvSpPr>
        <p:spPr>
          <a:xfrm>
            <a:off x="106679" y="3298927"/>
            <a:ext cx="8915400" cy="523220"/>
          </a:xfrm>
          <a:prstGeom prst="rect">
            <a:avLst/>
          </a:prstGeom>
          <a:solidFill>
            <a:schemeClr val="bg1"/>
          </a:solidFill>
          <a:ln>
            <a:solidFill>
              <a:srgbClr val="190044"/>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fontAlgn="base"/>
            <a:r>
              <a:rPr lang="en-GB" dirty="0" smtClean="0"/>
              <a:t>4.</a:t>
            </a:r>
            <a:r>
              <a:rPr lang="en-GB" dirty="0"/>
              <a:t> </a:t>
            </a:r>
            <a:r>
              <a:rPr lang="en-GB" b="1" u="sng" dirty="0"/>
              <a:t>From 2023, we will establish a network of modern foreign language hubs</a:t>
            </a:r>
            <a:r>
              <a:rPr lang="en-GB" dirty="0"/>
              <a:t> and introduce more effective continuous professional development courses for language teachers in both primary and secondary </a:t>
            </a:r>
            <a:r>
              <a:rPr lang="en-GB" dirty="0" smtClean="0"/>
              <a:t>schools.</a:t>
            </a:r>
            <a:endParaRPr lang="en-GB" dirty="0"/>
          </a:p>
        </p:txBody>
      </p:sp>
      <p:sp>
        <p:nvSpPr>
          <p:cNvPr id="328" name="Google Shape;328;p14"/>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4</a:t>
            </a:fld>
            <a:endParaRPr/>
          </a:p>
        </p:txBody>
      </p:sp>
      <p:sp>
        <p:nvSpPr>
          <p:cNvPr id="7" name="Google Shape;345;p17"/>
          <p:cNvSpPr txBox="1">
            <a:spLocks/>
          </p:cNvSpPr>
          <p:nvPr/>
        </p:nvSpPr>
        <p:spPr>
          <a:xfrm>
            <a:off x="106679" y="221673"/>
            <a:ext cx="7139984" cy="490573"/>
          </a:xfrm>
          <a:prstGeom prst="rect">
            <a:avLst/>
          </a:prstGeom>
          <a:solidFill>
            <a:srgbClr val="002060"/>
          </a:solidFill>
          <a:ln>
            <a:solidFill>
              <a:schemeClr val="tx1"/>
            </a:solid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400" dirty="0" smtClean="0">
                <a:solidFill>
                  <a:schemeClr val="bg1"/>
                </a:solidFill>
              </a:rPr>
              <a:t>What is the White Paper saying?</a:t>
            </a:r>
            <a:endParaRPr lang="en-GB" sz="2400" dirty="0">
              <a:solidFill>
                <a:schemeClr val="bg1"/>
              </a:solidFill>
            </a:endParaRPr>
          </a:p>
        </p:txBody>
      </p:sp>
      <p:sp>
        <p:nvSpPr>
          <p:cNvPr id="8" name="Rectangle 7"/>
          <p:cNvSpPr/>
          <p:nvPr/>
        </p:nvSpPr>
        <p:spPr>
          <a:xfrm>
            <a:off x="0" y="4461165"/>
            <a:ext cx="9144000" cy="68233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0" y="4592783"/>
            <a:ext cx="9144000" cy="692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06680" y="909935"/>
            <a:ext cx="7139983" cy="738664"/>
          </a:xfrm>
          <a:prstGeom prst="rect">
            <a:avLst/>
          </a:prstGeom>
          <a:solidFill>
            <a:schemeClr val="bg1"/>
          </a:solidFill>
          <a:ln>
            <a:solidFill>
              <a:srgbClr val="190044"/>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fontAlgn="base"/>
            <a:r>
              <a:rPr lang="en-GB" dirty="0"/>
              <a:t>1.  We </a:t>
            </a:r>
            <a:r>
              <a:rPr lang="en-GB" dirty="0" smtClean="0"/>
              <a:t>have </a:t>
            </a:r>
            <a:r>
              <a:rPr lang="en-GB" b="1" u="sng" dirty="0" smtClean="0"/>
              <a:t>established a national network of Teaching School Hubs</a:t>
            </a:r>
            <a:r>
              <a:rPr lang="en-GB" dirty="0" smtClean="0"/>
              <a:t>, </a:t>
            </a:r>
            <a:r>
              <a:rPr lang="en-GB" dirty="0"/>
              <a:t>local centres of excellence in teacher development, to ensure that the benefits of these reforms deliver for teachers and pupils right across England</a:t>
            </a:r>
            <a:r>
              <a:rPr lang="en-GB" dirty="0" smtClean="0"/>
              <a:t>.</a:t>
            </a:r>
            <a:endParaRPr lang="en-GB" dirty="0"/>
          </a:p>
        </p:txBody>
      </p:sp>
      <p:pic>
        <p:nvPicPr>
          <p:cNvPr id="3" name="Picture 2"/>
          <p:cNvPicPr>
            <a:picLocks noChangeAspect="1"/>
          </p:cNvPicPr>
          <p:nvPr/>
        </p:nvPicPr>
        <p:blipFill rotWithShape="1">
          <a:blip r:embed="rId3"/>
          <a:srcRect l="47333" t="15815" r="28917" b="21963"/>
          <a:stretch/>
        </p:blipFill>
        <p:spPr>
          <a:xfrm rot="1158519">
            <a:off x="7202419" y="167652"/>
            <a:ext cx="2070955" cy="3051934"/>
          </a:xfrm>
          <a:prstGeom prst="rect">
            <a:avLst/>
          </a:prstGeom>
        </p:spPr>
      </p:pic>
      <p:sp>
        <p:nvSpPr>
          <p:cNvPr id="10" name="TextBox 9"/>
          <p:cNvSpPr txBox="1"/>
          <p:nvPr/>
        </p:nvSpPr>
        <p:spPr>
          <a:xfrm>
            <a:off x="106680" y="1790232"/>
            <a:ext cx="7139983" cy="523220"/>
          </a:xfrm>
          <a:prstGeom prst="rect">
            <a:avLst/>
          </a:prstGeom>
          <a:solidFill>
            <a:schemeClr val="bg1"/>
          </a:solidFill>
          <a:ln>
            <a:solidFill>
              <a:srgbClr val="190044"/>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fontAlgn="base"/>
            <a:r>
              <a:rPr lang="en-GB" dirty="0" smtClean="0"/>
              <a:t>2</a:t>
            </a:r>
            <a:r>
              <a:rPr lang="en-GB" dirty="0"/>
              <a:t>. </a:t>
            </a:r>
            <a:r>
              <a:rPr lang="en-GB" b="1" u="sng" dirty="0"/>
              <a:t>Every Teaching School Hub will be involved in Initial Teacher Training</a:t>
            </a:r>
            <a:r>
              <a:rPr lang="en-GB" dirty="0"/>
              <a:t> to ensure that we have training places in every corner of the country</a:t>
            </a:r>
            <a:r>
              <a:rPr lang="en-GB" dirty="0" smtClean="0"/>
              <a:t>.</a:t>
            </a:r>
            <a:endParaRPr lang="en-GB" dirty="0"/>
          </a:p>
        </p:txBody>
      </p:sp>
      <p:sp>
        <p:nvSpPr>
          <p:cNvPr id="11" name="TextBox 10"/>
          <p:cNvSpPr txBox="1"/>
          <p:nvPr/>
        </p:nvSpPr>
        <p:spPr>
          <a:xfrm>
            <a:off x="106680" y="2433346"/>
            <a:ext cx="7139984" cy="738664"/>
          </a:xfrm>
          <a:prstGeom prst="rect">
            <a:avLst/>
          </a:prstGeom>
          <a:solidFill>
            <a:schemeClr val="bg1"/>
          </a:solidFill>
          <a:ln>
            <a:solidFill>
              <a:srgbClr val="190044"/>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fontAlgn="base"/>
            <a:r>
              <a:rPr lang="en-GB" dirty="0" smtClean="0"/>
              <a:t>3.</a:t>
            </a:r>
            <a:r>
              <a:rPr lang="en-GB" dirty="0"/>
              <a:t> Our </a:t>
            </a:r>
            <a:r>
              <a:rPr lang="en-GB" b="1" u="sng" dirty="0"/>
              <a:t>dedicated English and maths hubs will support schools to drive up literacy and numeracy </a:t>
            </a:r>
            <a:r>
              <a:rPr lang="en-GB" dirty="0"/>
              <a:t>standards, continuing our emphasis on mastery and systematic synthetic phonics and publishing the second part of our reading framework in 2023</a:t>
            </a:r>
            <a:r>
              <a:rPr lang="en-GB" dirty="0" smtClean="0"/>
              <a:t>.</a:t>
            </a:r>
            <a:endParaRPr lang="en-GB" dirty="0"/>
          </a:p>
        </p:txBody>
      </p:sp>
      <p:sp>
        <p:nvSpPr>
          <p:cNvPr id="13" name="TextBox 12"/>
          <p:cNvSpPr txBox="1"/>
          <p:nvPr/>
        </p:nvSpPr>
        <p:spPr>
          <a:xfrm>
            <a:off x="106679" y="3913841"/>
            <a:ext cx="8915401" cy="954107"/>
          </a:xfrm>
          <a:prstGeom prst="rect">
            <a:avLst/>
          </a:prstGeom>
          <a:solidFill>
            <a:schemeClr val="bg1"/>
          </a:solidFill>
          <a:ln>
            <a:solidFill>
              <a:srgbClr val="190044"/>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fontAlgn="base"/>
            <a:r>
              <a:rPr lang="en-GB" dirty="0" smtClean="0"/>
              <a:t>5.</a:t>
            </a:r>
            <a:r>
              <a:rPr lang="en-GB" dirty="0"/>
              <a:t> </a:t>
            </a:r>
            <a:r>
              <a:rPr lang="en-GB" dirty="0" smtClean="0"/>
              <a:t>We have </a:t>
            </a:r>
            <a:r>
              <a:rPr lang="en-GB" dirty="0"/>
              <a:t>made </a:t>
            </a:r>
            <a:r>
              <a:rPr lang="en-GB" dirty="0" smtClean="0"/>
              <a:t>progress </a:t>
            </a:r>
            <a:r>
              <a:rPr lang="en-GB" dirty="0"/>
              <a:t>in rolling out the </a:t>
            </a:r>
            <a:r>
              <a:rPr lang="en-GB" b="1" dirty="0"/>
              <a:t>Early Career Framework reforms and refreshed National Professional Qualifications.</a:t>
            </a:r>
            <a:r>
              <a:rPr lang="en-GB" dirty="0"/>
              <a:t> This guarantees every teacher a structured package of support during their first two full years in the classroom and provides a suite of training packages to support them as they progress in their career</a:t>
            </a:r>
          </a:p>
        </p:txBody>
      </p:sp>
    </p:spTree>
    <p:extLst>
      <p:ext uri="{BB962C8B-B14F-4D97-AF65-F5344CB8AC3E}">
        <p14:creationId xmlns:p14="http://schemas.microsoft.com/office/powerpoint/2010/main" val="2720772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additive="base">
                                        <p:cTn id="2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additive="base">
                                        <p:cTn id="3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pic>
        <p:nvPicPr>
          <p:cNvPr id="327" name="Google Shape;327;p14" descr="photo-1434030216411-0b793f4b4173.jpg"/>
          <p:cNvPicPr preferRelativeResize="0"/>
          <p:nvPr/>
        </p:nvPicPr>
        <p:blipFill>
          <a:blip r:embed="rId3">
            <a:alphaModFix/>
          </a:blip>
          <a:stretch>
            <a:fillRect/>
          </a:stretch>
        </p:blipFill>
        <p:spPr>
          <a:xfrm>
            <a:off x="7723909" y="143786"/>
            <a:ext cx="1288991" cy="11369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28" name="Google Shape;328;p14"/>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5</a:t>
            </a:fld>
            <a:endParaRPr/>
          </a:p>
        </p:txBody>
      </p:sp>
      <p:sp>
        <p:nvSpPr>
          <p:cNvPr id="7" name="Google Shape;345;p17"/>
          <p:cNvSpPr txBox="1">
            <a:spLocks/>
          </p:cNvSpPr>
          <p:nvPr/>
        </p:nvSpPr>
        <p:spPr>
          <a:xfrm>
            <a:off x="241300" y="221673"/>
            <a:ext cx="7255871" cy="490573"/>
          </a:xfrm>
          <a:prstGeom prst="rect">
            <a:avLst/>
          </a:prstGeom>
          <a:solidFill>
            <a:srgbClr val="002060"/>
          </a:solidFill>
          <a:ln>
            <a:solidFill>
              <a:schemeClr val="tx1"/>
            </a:solid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400" dirty="0" smtClean="0">
                <a:solidFill>
                  <a:schemeClr val="bg1"/>
                </a:solidFill>
              </a:rPr>
              <a:t>L.E.A.D. Teaching School Hub</a:t>
            </a:r>
            <a:endParaRPr lang="en-GB" sz="2400" dirty="0">
              <a:solidFill>
                <a:schemeClr val="bg1"/>
              </a:solidFill>
            </a:endParaRPr>
          </a:p>
        </p:txBody>
      </p:sp>
      <p:sp>
        <p:nvSpPr>
          <p:cNvPr id="8" name="Rectangle 7"/>
          <p:cNvSpPr/>
          <p:nvPr/>
        </p:nvSpPr>
        <p:spPr>
          <a:xfrm>
            <a:off x="0" y="4461165"/>
            <a:ext cx="9144000" cy="68233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0" y="4592783"/>
            <a:ext cx="9144000" cy="692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4218" y="1555174"/>
            <a:ext cx="3236976" cy="1981200"/>
          </a:xfrm>
          <a:prstGeom prst="rect">
            <a:avLst/>
          </a:prstGeom>
        </p:spPr>
      </p:pic>
      <p:pic>
        <p:nvPicPr>
          <p:cNvPr id="10" name="Picture 9"/>
          <p:cNvPicPr>
            <a:picLocks noChangeAspect="1"/>
          </p:cNvPicPr>
          <p:nvPr/>
        </p:nvPicPr>
        <p:blipFill rotWithShape="1">
          <a:blip r:embed="rId5"/>
          <a:srcRect l="33473" t="9259" r="34306" b="22099"/>
          <a:stretch/>
        </p:blipFill>
        <p:spPr>
          <a:xfrm>
            <a:off x="3978107" y="1336522"/>
            <a:ext cx="2226738" cy="266824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Rectangle 10"/>
          <p:cNvSpPr/>
          <p:nvPr/>
        </p:nvSpPr>
        <p:spPr>
          <a:xfrm>
            <a:off x="6865812" y="1637037"/>
            <a:ext cx="1947642" cy="221265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smtClean="0">
                <a:solidFill>
                  <a:srgbClr val="052257"/>
                </a:solidFill>
              </a:rPr>
              <a:t>1.Lincoln City</a:t>
            </a:r>
          </a:p>
          <a:p>
            <a:r>
              <a:rPr lang="en-GB" b="1" dirty="0" smtClean="0">
                <a:solidFill>
                  <a:srgbClr val="052257"/>
                </a:solidFill>
              </a:rPr>
              <a:t>2. North </a:t>
            </a:r>
            <a:r>
              <a:rPr lang="en-GB" b="1" dirty="0" err="1" smtClean="0">
                <a:solidFill>
                  <a:srgbClr val="052257"/>
                </a:solidFill>
              </a:rPr>
              <a:t>Kesteven</a:t>
            </a:r>
            <a:endParaRPr lang="en-GB" b="1" dirty="0" smtClean="0">
              <a:solidFill>
                <a:srgbClr val="052257"/>
              </a:solidFill>
            </a:endParaRPr>
          </a:p>
          <a:p>
            <a:r>
              <a:rPr lang="en-GB" b="1" dirty="0" smtClean="0">
                <a:solidFill>
                  <a:srgbClr val="052257"/>
                </a:solidFill>
              </a:rPr>
              <a:t>3. South </a:t>
            </a:r>
            <a:r>
              <a:rPr lang="en-GB" b="1" dirty="0" err="1" smtClean="0">
                <a:solidFill>
                  <a:srgbClr val="052257"/>
                </a:solidFill>
              </a:rPr>
              <a:t>Kesteven</a:t>
            </a:r>
            <a:endParaRPr lang="en-GB" b="1" dirty="0" smtClean="0">
              <a:solidFill>
                <a:srgbClr val="052257"/>
              </a:solidFill>
            </a:endParaRPr>
          </a:p>
          <a:p>
            <a:r>
              <a:rPr lang="en-GB" b="1" dirty="0" smtClean="0">
                <a:solidFill>
                  <a:srgbClr val="052257"/>
                </a:solidFill>
              </a:rPr>
              <a:t>4. South Holland</a:t>
            </a:r>
          </a:p>
          <a:p>
            <a:r>
              <a:rPr lang="en-GB" b="1" dirty="0" smtClean="0">
                <a:solidFill>
                  <a:srgbClr val="052257"/>
                </a:solidFill>
              </a:rPr>
              <a:t>5. Boston</a:t>
            </a:r>
          </a:p>
          <a:p>
            <a:r>
              <a:rPr lang="en-GB" b="1" dirty="0" smtClean="0">
                <a:solidFill>
                  <a:srgbClr val="052257"/>
                </a:solidFill>
              </a:rPr>
              <a:t>6. East Lindsey</a:t>
            </a:r>
          </a:p>
          <a:p>
            <a:r>
              <a:rPr lang="en-GB" b="1" dirty="0" smtClean="0">
                <a:solidFill>
                  <a:srgbClr val="052257"/>
                </a:solidFill>
              </a:rPr>
              <a:t>7. West </a:t>
            </a:r>
            <a:r>
              <a:rPr lang="en-GB" b="1" dirty="0">
                <a:solidFill>
                  <a:srgbClr val="052257"/>
                </a:solidFill>
              </a:rPr>
              <a:t>L</a:t>
            </a:r>
            <a:r>
              <a:rPr lang="en-GB" b="1" dirty="0" smtClean="0">
                <a:solidFill>
                  <a:srgbClr val="052257"/>
                </a:solidFill>
              </a:rPr>
              <a:t>indsey</a:t>
            </a:r>
            <a:endParaRPr lang="en-GB" b="1" dirty="0">
              <a:solidFill>
                <a:srgbClr val="052257"/>
              </a:solidFill>
            </a:endParaRPr>
          </a:p>
        </p:txBody>
      </p:sp>
      <p:sp>
        <p:nvSpPr>
          <p:cNvPr id="4" name="Right Arrow 3"/>
          <p:cNvSpPr/>
          <p:nvPr/>
        </p:nvSpPr>
        <p:spPr>
          <a:xfrm>
            <a:off x="3401194" y="2499360"/>
            <a:ext cx="774566" cy="34040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ight Arrow 12"/>
          <p:cNvSpPr/>
          <p:nvPr/>
        </p:nvSpPr>
        <p:spPr>
          <a:xfrm>
            <a:off x="6091246" y="2499359"/>
            <a:ext cx="774566" cy="34040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735043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pic>
        <p:nvPicPr>
          <p:cNvPr id="327" name="Google Shape;327;p14" descr="photo-1434030216411-0b793f4b4173.jpg"/>
          <p:cNvPicPr preferRelativeResize="0"/>
          <p:nvPr/>
        </p:nvPicPr>
        <p:blipFill>
          <a:blip r:embed="rId3">
            <a:alphaModFix/>
          </a:blip>
          <a:stretch>
            <a:fillRect/>
          </a:stretch>
        </p:blipFill>
        <p:spPr>
          <a:xfrm>
            <a:off x="7723909" y="143786"/>
            <a:ext cx="1288991" cy="11369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28" name="Google Shape;328;p14"/>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6</a:t>
            </a:fld>
            <a:endParaRPr/>
          </a:p>
        </p:txBody>
      </p:sp>
      <p:sp>
        <p:nvSpPr>
          <p:cNvPr id="7" name="Google Shape;345;p17"/>
          <p:cNvSpPr txBox="1">
            <a:spLocks/>
          </p:cNvSpPr>
          <p:nvPr/>
        </p:nvSpPr>
        <p:spPr>
          <a:xfrm>
            <a:off x="575698" y="221673"/>
            <a:ext cx="6921473" cy="857994"/>
          </a:xfrm>
          <a:prstGeom prst="rect">
            <a:avLst/>
          </a:prstGeom>
          <a:solidFill>
            <a:srgbClr val="002060"/>
          </a:solidFill>
          <a:ln>
            <a:solidFill>
              <a:schemeClr val="tx1"/>
            </a:solid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400" dirty="0" smtClean="0">
                <a:solidFill>
                  <a:schemeClr val="bg1"/>
                </a:solidFill>
              </a:rPr>
              <a:t>L.E.A.D. Teaching School Hub is designated to work with all Schools across Lincolnshire</a:t>
            </a:r>
            <a:endParaRPr lang="en-GB" sz="2400" dirty="0">
              <a:solidFill>
                <a:schemeClr val="bg1"/>
              </a:solidFill>
            </a:endParaRPr>
          </a:p>
        </p:txBody>
      </p:sp>
      <p:sp>
        <p:nvSpPr>
          <p:cNvPr id="8" name="Rectangle 7"/>
          <p:cNvSpPr/>
          <p:nvPr/>
        </p:nvSpPr>
        <p:spPr>
          <a:xfrm>
            <a:off x="0" y="4461165"/>
            <a:ext cx="9144000" cy="68233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0" y="4592783"/>
            <a:ext cx="9144000" cy="692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Table 11"/>
          <p:cNvGraphicFramePr>
            <a:graphicFrameLocks noGrp="1"/>
          </p:cNvGraphicFramePr>
          <p:nvPr>
            <p:extLst>
              <p:ext uri="{D42A27DB-BD31-4B8C-83A1-F6EECF244321}">
                <p14:modId xmlns:p14="http://schemas.microsoft.com/office/powerpoint/2010/main" val="2933684837"/>
              </p:ext>
            </p:extLst>
          </p:nvPr>
        </p:nvGraphicFramePr>
        <p:xfrm>
          <a:off x="441960" y="1280706"/>
          <a:ext cx="8287440" cy="2979420"/>
        </p:xfrm>
        <a:graphic>
          <a:graphicData uri="http://schemas.openxmlformats.org/drawingml/2006/table">
            <a:tbl>
              <a:tblPr firstRow="1" firstCol="1" bandRow="1">
                <a:tableStyleId>{5C22544A-7EE6-4342-B048-85BDC9FD1C3A}</a:tableStyleId>
              </a:tblPr>
              <a:tblGrid>
                <a:gridCol w="5468277">
                  <a:extLst>
                    <a:ext uri="{9D8B030D-6E8A-4147-A177-3AD203B41FA5}">
                      <a16:colId xmlns:a16="http://schemas.microsoft.com/office/drawing/2014/main" val="1721264731"/>
                    </a:ext>
                  </a:extLst>
                </a:gridCol>
                <a:gridCol w="2819163">
                  <a:extLst>
                    <a:ext uri="{9D8B030D-6E8A-4147-A177-3AD203B41FA5}">
                      <a16:colId xmlns:a16="http://schemas.microsoft.com/office/drawing/2014/main" val="2902493254"/>
                    </a:ext>
                  </a:extLst>
                </a:gridCol>
              </a:tblGrid>
              <a:tr h="213021">
                <a:tc>
                  <a:txBody>
                    <a:bodyPr/>
                    <a:lstStyle/>
                    <a:p>
                      <a:pPr algn="ctr">
                        <a:lnSpc>
                          <a:spcPct val="115000"/>
                        </a:lnSpc>
                        <a:spcAft>
                          <a:spcPts val="0"/>
                        </a:spcAft>
                      </a:pPr>
                      <a:r>
                        <a:rPr lang="en-GB" sz="1600" dirty="0">
                          <a:effectLst/>
                        </a:rPr>
                        <a:t>Type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smtClean="0">
                          <a:effectLst/>
                        </a:rPr>
                        <a:t>Number of Schools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1383505"/>
                  </a:ext>
                </a:extLst>
              </a:tr>
              <a:tr h="239648">
                <a:tc>
                  <a:txBody>
                    <a:bodyPr/>
                    <a:lstStyle/>
                    <a:p>
                      <a:pPr>
                        <a:lnSpc>
                          <a:spcPct val="115000"/>
                        </a:lnSpc>
                        <a:spcAft>
                          <a:spcPts val="0"/>
                        </a:spcAft>
                      </a:pPr>
                      <a:r>
                        <a:rPr lang="en-GB" sz="1400" dirty="0">
                          <a:effectLst/>
                        </a:rPr>
                        <a:t>Total number of schools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effectLst/>
                        </a:rPr>
                        <a:t>365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43819226"/>
                  </a:ext>
                </a:extLst>
              </a:tr>
              <a:tr h="239648">
                <a:tc>
                  <a:txBody>
                    <a:bodyPr/>
                    <a:lstStyle/>
                    <a:p>
                      <a:pPr>
                        <a:lnSpc>
                          <a:spcPct val="115000"/>
                        </a:lnSpc>
                        <a:spcAft>
                          <a:spcPts val="0"/>
                        </a:spcAft>
                      </a:pPr>
                      <a:r>
                        <a:rPr lang="en-GB" sz="1400" dirty="0">
                          <a:effectLst/>
                        </a:rPr>
                        <a:t>Primary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280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11117732"/>
                  </a:ext>
                </a:extLst>
              </a:tr>
              <a:tr h="239648">
                <a:tc>
                  <a:txBody>
                    <a:bodyPr/>
                    <a:lstStyle/>
                    <a:p>
                      <a:pPr>
                        <a:lnSpc>
                          <a:spcPct val="115000"/>
                        </a:lnSpc>
                        <a:spcAft>
                          <a:spcPts val="0"/>
                        </a:spcAft>
                      </a:pPr>
                      <a:r>
                        <a:rPr lang="en-GB" sz="1400" dirty="0">
                          <a:effectLst/>
                        </a:rPr>
                        <a:t>Secondary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53</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53646217"/>
                  </a:ext>
                </a:extLst>
              </a:tr>
              <a:tr h="239648">
                <a:tc>
                  <a:txBody>
                    <a:bodyPr/>
                    <a:lstStyle/>
                    <a:p>
                      <a:pPr>
                        <a:lnSpc>
                          <a:spcPct val="115000"/>
                        </a:lnSpc>
                        <a:spcAft>
                          <a:spcPts val="0"/>
                        </a:spcAft>
                      </a:pPr>
                      <a:r>
                        <a:rPr lang="en-GB" sz="1400" dirty="0">
                          <a:effectLst/>
                        </a:rPr>
                        <a:t>Nursery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35698340"/>
                  </a:ext>
                </a:extLst>
              </a:tr>
              <a:tr h="239648">
                <a:tc>
                  <a:txBody>
                    <a:bodyPr/>
                    <a:lstStyle/>
                    <a:p>
                      <a:pPr>
                        <a:lnSpc>
                          <a:spcPct val="115000"/>
                        </a:lnSpc>
                        <a:spcAft>
                          <a:spcPts val="0"/>
                        </a:spcAft>
                      </a:pPr>
                      <a:r>
                        <a:rPr lang="en-GB" sz="1400" dirty="0">
                          <a:effectLst/>
                        </a:rPr>
                        <a:t>Alternative provision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effectLst/>
                        </a:rPr>
                        <a:t>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7684027"/>
                  </a:ext>
                </a:extLst>
              </a:tr>
              <a:tr h="239648">
                <a:tc>
                  <a:txBody>
                    <a:bodyPr/>
                    <a:lstStyle/>
                    <a:p>
                      <a:pPr>
                        <a:lnSpc>
                          <a:spcPct val="115000"/>
                        </a:lnSpc>
                        <a:spcAft>
                          <a:spcPts val="0"/>
                        </a:spcAft>
                      </a:pPr>
                      <a:r>
                        <a:rPr lang="en-GB" sz="1400" dirty="0">
                          <a:effectLst/>
                        </a:rPr>
                        <a:t>Special</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effectLst/>
                        </a:rPr>
                        <a:t>19</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36306462"/>
                  </a:ext>
                </a:extLst>
              </a:tr>
              <a:tr h="239648">
                <a:tc>
                  <a:txBody>
                    <a:bodyPr/>
                    <a:lstStyle/>
                    <a:p>
                      <a:pPr>
                        <a:lnSpc>
                          <a:spcPct val="115000"/>
                        </a:lnSpc>
                        <a:spcAft>
                          <a:spcPts val="0"/>
                        </a:spcAft>
                      </a:pPr>
                      <a:r>
                        <a:rPr lang="en-GB" sz="1400" dirty="0">
                          <a:effectLst/>
                        </a:rPr>
                        <a:t>Small Schools (under 100 pupils)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97</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31238856"/>
                  </a:ext>
                </a:extLst>
              </a:tr>
              <a:tr h="239648">
                <a:tc>
                  <a:txBody>
                    <a:bodyPr/>
                    <a:lstStyle/>
                    <a:p>
                      <a:pPr>
                        <a:lnSpc>
                          <a:spcPct val="115000"/>
                        </a:lnSpc>
                        <a:spcAft>
                          <a:spcPts val="0"/>
                        </a:spcAft>
                      </a:pPr>
                      <a:r>
                        <a:rPr lang="en-GB" sz="1400" dirty="0">
                          <a:effectLst/>
                        </a:rPr>
                        <a:t>Rural Deprivation ( In a village or hamlet)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181</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5918074"/>
                  </a:ext>
                </a:extLst>
              </a:tr>
              <a:tr h="239648">
                <a:tc>
                  <a:txBody>
                    <a:bodyPr/>
                    <a:lstStyle/>
                    <a:p>
                      <a:pPr>
                        <a:lnSpc>
                          <a:spcPct val="115000"/>
                        </a:lnSpc>
                        <a:spcAft>
                          <a:spcPts val="0"/>
                        </a:spcAft>
                      </a:pPr>
                      <a:r>
                        <a:rPr lang="en-GB" sz="1400" dirty="0">
                          <a:effectLst/>
                        </a:rPr>
                        <a:t>Urban ( In a town or city)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184</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45721477"/>
                  </a:ext>
                </a:extLst>
              </a:tr>
              <a:tr h="239648">
                <a:tc>
                  <a:txBody>
                    <a:bodyPr/>
                    <a:lstStyle/>
                    <a:p>
                      <a:pPr>
                        <a:lnSpc>
                          <a:spcPct val="115000"/>
                        </a:lnSpc>
                        <a:spcAft>
                          <a:spcPts val="0"/>
                        </a:spcAft>
                      </a:pPr>
                      <a:r>
                        <a:rPr lang="en-GB" sz="1400" dirty="0">
                          <a:effectLst/>
                        </a:rPr>
                        <a:t>Coastal ( 10 miles from the coast)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effectLst/>
                        </a:rPr>
                        <a:t>81 Primary /15 Secondary = 96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58776355"/>
                  </a:ext>
                </a:extLst>
              </a:tr>
              <a:tr h="239648">
                <a:tc>
                  <a:txBody>
                    <a:bodyPr/>
                    <a:lstStyle/>
                    <a:p>
                      <a:pPr>
                        <a:lnSpc>
                          <a:spcPct val="115000"/>
                        </a:lnSpc>
                        <a:spcAft>
                          <a:spcPts val="0"/>
                        </a:spcAft>
                      </a:pPr>
                      <a:r>
                        <a:rPr lang="en-GB" sz="1400">
                          <a:effectLst/>
                        </a:rPr>
                        <a:t>Top 30% centile for Pupil Premium Data</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effectLst/>
                        </a:rPr>
                        <a:t>103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56324938"/>
                  </a:ext>
                </a:extLst>
              </a:tr>
            </a:tbl>
          </a:graphicData>
        </a:graphic>
      </p:graphicFrame>
    </p:spTree>
    <p:extLst>
      <p:ext uri="{BB962C8B-B14F-4D97-AF65-F5344CB8AC3E}">
        <p14:creationId xmlns:p14="http://schemas.microsoft.com/office/powerpoint/2010/main" val="1750178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a:solidFill>
                  <a:schemeClr val="accent2"/>
                </a:solidFill>
              </a:rPr>
              <a:t>1.</a:t>
            </a:r>
            <a:endParaRPr>
              <a:solidFill>
                <a:schemeClr val="accent2"/>
              </a:solidFill>
            </a:endParaRPr>
          </a:p>
          <a:p>
            <a:pPr marL="0" lvl="0" indent="0" algn="l" rtl="0">
              <a:spcBef>
                <a:spcPts val="0"/>
              </a:spcBef>
              <a:spcAft>
                <a:spcPts val="0"/>
              </a:spcAft>
              <a:buNone/>
            </a:pPr>
            <a:r>
              <a:rPr lang="en"/>
              <a:t>TRANSITION HEADLINE</a:t>
            </a:r>
            <a:endParaRPr/>
          </a:p>
        </p:txBody>
      </p:sp>
      <p:sp>
        <p:nvSpPr>
          <p:cNvPr id="334" name="Google Shape;334;p15"/>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Let’s start with the first set of slides</a:t>
            </a:r>
            <a:endParaRPr/>
          </a:p>
        </p:txBody>
      </p:sp>
      <p:pic>
        <p:nvPicPr>
          <p:cNvPr id="2" name="Picture 1"/>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3"/>
          <a:srcRect l="4784" t="31081" r="85327" b="51234"/>
          <a:stretch/>
        </p:blipFill>
        <p:spPr>
          <a:xfrm>
            <a:off x="7632078" y="2077256"/>
            <a:ext cx="1356360" cy="1364453"/>
          </a:xfrm>
          <a:prstGeom prst="ellipse">
            <a:avLst/>
          </a:prstGeom>
        </p:spPr>
      </p:pic>
      <p:pic>
        <p:nvPicPr>
          <p:cNvPr id="2" name="Picture 1"/>
          <p:cNvPicPr>
            <a:picLocks noChangeAspect="1"/>
          </p:cNvPicPr>
          <p:nvPr/>
        </p:nvPicPr>
        <p:blipFill rotWithShape="1">
          <a:blip r:embed="rId4"/>
          <a:srcRect l="37223" t="30988" r="10138" b="14691"/>
          <a:stretch/>
        </p:blipFill>
        <p:spPr>
          <a:xfrm>
            <a:off x="271116" y="242189"/>
            <a:ext cx="2986434" cy="1733550"/>
          </a:xfrm>
          <a:prstGeom prst="rect">
            <a:avLst/>
          </a:prstGeom>
        </p:spPr>
      </p:pic>
      <p:pic>
        <p:nvPicPr>
          <p:cNvPr id="3" name="Picture 2"/>
          <p:cNvPicPr>
            <a:picLocks noChangeAspect="1"/>
          </p:cNvPicPr>
          <p:nvPr/>
        </p:nvPicPr>
        <p:blipFill rotWithShape="1">
          <a:blip r:embed="rId5"/>
          <a:srcRect l="8195" t="25555" r="37917" b="18148"/>
          <a:stretch/>
        </p:blipFill>
        <p:spPr>
          <a:xfrm>
            <a:off x="3257550" y="242188"/>
            <a:ext cx="2971800" cy="1715855"/>
          </a:xfrm>
          <a:prstGeom prst="rect">
            <a:avLst/>
          </a:prstGeom>
        </p:spPr>
      </p:pic>
      <p:pic>
        <p:nvPicPr>
          <p:cNvPr id="4" name="Picture 3"/>
          <p:cNvPicPr>
            <a:picLocks noChangeAspect="1"/>
          </p:cNvPicPr>
          <p:nvPr/>
        </p:nvPicPr>
        <p:blipFill rotWithShape="1">
          <a:blip r:embed="rId6"/>
          <a:srcRect l="9027" t="29012" r="37669" b="15298"/>
          <a:stretch/>
        </p:blipFill>
        <p:spPr>
          <a:xfrm>
            <a:off x="271116" y="2077256"/>
            <a:ext cx="2733302" cy="1606324"/>
          </a:xfrm>
          <a:prstGeom prst="rect">
            <a:avLst/>
          </a:prstGeom>
        </p:spPr>
      </p:pic>
      <p:pic>
        <p:nvPicPr>
          <p:cNvPr id="5" name="Picture 4"/>
          <p:cNvPicPr>
            <a:picLocks noChangeAspect="1"/>
          </p:cNvPicPr>
          <p:nvPr/>
        </p:nvPicPr>
        <p:blipFill rotWithShape="1">
          <a:blip r:embed="rId7"/>
          <a:srcRect l="8889" t="30494" r="10139" b="15926"/>
          <a:stretch/>
        </p:blipFill>
        <p:spPr>
          <a:xfrm>
            <a:off x="3004418" y="2078164"/>
            <a:ext cx="4372309" cy="1604507"/>
          </a:xfrm>
          <a:prstGeom prst="rect">
            <a:avLst/>
          </a:prstGeom>
        </p:spPr>
      </p:pic>
      <p:pic>
        <p:nvPicPr>
          <p:cNvPr id="6" name="Picture 5"/>
          <p:cNvPicPr>
            <a:picLocks noChangeAspect="1"/>
          </p:cNvPicPr>
          <p:nvPr/>
        </p:nvPicPr>
        <p:blipFill rotWithShape="1">
          <a:blip r:embed="rId8"/>
          <a:srcRect l="36806" t="30000" r="10139" b="15432"/>
          <a:stretch/>
        </p:blipFill>
        <p:spPr>
          <a:xfrm>
            <a:off x="6212249" y="243585"/>
            <a:ext cx="2776189" cy="1714458"/>
          </a:xfrm>
          <a:prstGeom prst="rect">
            <a:avLst/>
          </a:prstGeom>
        </p:spPr>
      </p:pic>
      <p:sp>
        <p:nvSpPr>
          <p:cNvPr id="10" name="Rectangle 9"/>
          <p:cNvSpPr/>
          <p:nvPr/>
        </p:nvSpPr>
        <p:spPr>
          <a:xfrm>
            <a:off x="1" y="4368246"/>
            <a:ext cx="9144000" cy="775254"/>
          </a:xfrm>
          <a:prstGeom prst="rect">
            <a:avLst/>
          </a:prstGeom>
          <a:solidFill>
            <a:srgbClr val="0522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11" name="Subtitle 2"/>
          <p:cNvSpPr txBox="1">
            <a:spLocks/>
          </p:cNvSpPr>
          <p:nvPr/>
        </p:nvSpPr>
        <p:spPr>
          <a:xfrm>
            <a:off x="271116" y="3785097"/>
            <a:ext cx="6644034" cy="540060"/>
          </a:xfrm>
          <a:prstGeom prst="rect">
            <a:avLst/>
          </a:prstGeom>
          <a:solidFill>
            <a:srgbClr val="002060"/>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3300" dirty="0" smtClean="0">
                <a:solidFill>
                  <a:schemeClr val="bg1">
                    <a:lumMod val="95000"/>
                  </a:schemeClr>
                </a:solidFill>
              </a:rPr>
              <a:t>Curriculum Hubs</a:t>
            </a:r>
            <a:endParaRPr lang="en-GB" sz="3300" dirty="0">
              <a:solidFill>
                <a:schemeClr val="bg1">
                  <a:lumMod val="95000"/>
                </a:schemeClr>
              </a:solidFill>
            </a:endParaRPr>
          </a:p>
        </p:txBody>
      </p:sp>
      <p:sp>
        <p:nvSpPr>
          <p:cNvPr id="12" name="Rectangle 11"/>
          <p:cNvSpPr/>
          <p:nvPr/>
        </p:nvSpPr>
        <p:spPr>
          <a:xfrm>
            <a:off x="0" y="4592783"/>
            <a:ext cx="9144000" cy="692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047256" y="3784188"/>
            <a:ext cx="2039594" cy="511467"/>
          </a:xfrm>
          <a:prstGeom prst="rect">
            <a:avLst/>
          </a:prstGeom>
        </p:spPr>
      </p:pic>
    </p:spTree>
    <p:extLst>
      <p:ext uri="{BB962C8B-B14F-4D97-AF65-F5344CB8AC3E}">
        <p14:creationId xmlns:p14="http://schemas.microsoft.com/office/powerpoint/2010/main" val="41403262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6" name="Google Shape;326;p14"/>
          <p:cNvSpPr txBox="1">
            <a:spLocks noGrp="1"/>
          </p:cNvSpPr>
          <p:nvPr>
            <p:ph type="subTitle" idx="4294967295"/>
          </p:nvPr>
        </p:nvSpPr>
        <p:spPr>
          <a:xfrm>
            <a:off x="1356746" y="2229002"/>
            <a:ext cx="4725000" cy="2341200"/>
          </a:xfrm>
          <a:prstGeom prst="rect">
            <a:avLst/>
          </a:prstGeom>
        </p:spPr>
        <p:txBody>
          <a:bodyPr spcFirstLastPara="1" wrap="square" lIns="0" tIns="0" rIns="0" bIns="0" anchor="t" anchorCtr="0">
            <a:noAutofit/>
          </a:bodyPr>
          <a:lstStyle/>
          <a:p>
            <a:pPr marL="0" lvl="0" indent="0" algn="l" rtl="0">
              <a:spcBef>
                <a:spcPts val="600"/>
              </a:spcBef>
              <a:spcAft>
                <a:spcPts val="0"/>
              </a:spcAft>
              <a:buNone/>
            </a:pPr>
            <a:endParaRPr b="1" dirty="0"/>
          </a:p>
        </p:txBody>
      </p:sp>
      <p:sp>
        <p:nvSpPr>
          <p:cNvPr id="328" name="Google Shape;328;p14"/>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9</a:t>
            </a:fld>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8517" y="200299"/>
            <a:ext cx="7031444" cy="4738526"/>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2222528" y="335305"/>
            <a:ext cx="5035521" cy="975710"/>
          </a:xfrm>
          <a:prstGeom prst="rect">
            <a:avLst/>
          </a:prstGeom>
          <a:solidFill>
            <a:srgbClr val="002060"/>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lumMod val="95000"/>
                  </a:schemeClr>
                </a:solidFill>
                <a:latin typeface="Calibri" panose="020F0502020204030204" pitchFamily="34" charset="0"/>
                <a:cs typeface="Calibri" panose="020F0502020204030204" pitchFamily="34" charset="0"/>
              </a:rPr>
              <a:t>Early Career Framework and AB Services</a:t>
            </a:r>
          </a:p>
        </p:txBody>
      </p:sp>
      <p:sp>
        <p:nvSpPr>
          <p:cNvPr id="5" name="Rectangle 4"/>
          <p:cNvSpPr/>
          <p:nvPr/>
        </p:nvSpPr>
        <p:spPr>
          <a:xfrm>
            <a:off x="17814" y="4358942"/>
            <a:ext cx="9054128" cy="752889"/>
          </a:xfrm>
          <a:prstGeom prst="rect">
            <a:avLst/>
          </a:prstGeom>
          <a:solidFill>
            <a:srgbClr val="0522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i="1" dirty="0"/>
          </a:p>
        </p:txBody>
      </p:sp>
      <p:pic>
        <p:nvPicPr>
          <p:cNvPr id="6" name="Picture 2" descr="C:\Users\stag010.WSTHU\Pictures\New folder\Super Hub\logo\ECF 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2895" y="187144"/>
            <a:ext cx="1357313" cy="1344215"/>
          </a:xfrm>
          <a:prstGeom prst="ellipse">
            <a:avLst/>
          </a:prstGeom>
          <a:noFill/>
          <a:extLst>
            <a:ext uri="{909E8E84-426E-40DD-AFC4-6F175D3DCCD1}">
              <a14:hiddenFill xmlns:a14="http://schemas.microsoft.com/office/drawing/2010/main">
                <a:solidFill>
                  <a:srgbClr val="FFFFFF"/>
                </a:solidFill>
              </a14:hiddenFill>
            </a:ext>
          </a:extLst>
        </p:spPr>
      </p:pic>
      <p:pic>
        <p:nvPicPr>
          <p:cNvPr id="7" name="Picture 2" descr="C:\Users\stag010.WSTHU\Pictures\New folder\Super Hub\logo\EDT log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484" y="369322"/>
            <a:ext cx="1625615" cy="706145"/>
          </a:xfrm>
          <a:prstGeom prst="rect">
            <a:avLst/>
          </a:prstGeom>
          <a:ln>
            <a:noFill/>
          </a:ln>
          <a:effectLst>
            <a:outerShdw blurRad="190500" algn="tl" rotWithShape="0">
              <a:srgbClr val="000000">
                <a:alpha val="70000"/>
              </a:srgbClr>
            </a:outerShdw>
          </a:effectLst>
        </p:spPr>
      </p:pic>
      <p:sp>
        <p:nvSpPr>
          <p:cNvPr id="2" name="Rectangle 1"/>
          <p:cNvSpPr/>
          <p:nvPr/>
        </p:nvSpPr>
        <p:spPr>
          <a:xfrm>
            <a:off x="1045965" y="1660091"/>
            <a:ext cx="7135586" cy="2585323"/>
          </a:xfrm>
          <a:prstGeom prst="rect">
            <a:avLst/>
          </a:prstGeom>
          <a:solidFill>
            <a:schemeClr val="bg1"/>
          </a:solidFill>
          <a:ln>
            <a:solidFill>
              <a:schemeClr val="tx1"/>
            </a:solidFill>
          </a:ln>
        </p:spPr>
        <p:txBody>
          <a:bodyPr wrap="square">
            <a:spAutoFit/>
          </a:bodyPr>
          <a:lstStyle/>
          <a:p>
            <a:pPr marL="214313" indent="-214313">
              <a:buFont typeface="Arial" pitchFamily="34" charset="0"/>
              <a:buChar char="•"/>
            </a:pPr>
            <a:r>
              <a:rPr lang="en-GB" sz="1800" dirty="0"/>
              <a:t>The early career framework (ECF) is a funded entitlement to a structured 2-year package of high-quality professional development. </a:t>
            </a:r>
          </a:p>
          <a:p>
            <a:pPr marL="214313" indent="-214313">
              <a:buFont typeface="Arial" pitchFamily="34" charset="0"/>
              <a:buChar char="•"/>
            </a:pPr>
            <a:endParaRPr lang="en-GB" sz="1800" dirty="0"/>
          </a:p>
          <a:p>
            <a:pPr marL="214313" indent="-214313">
              <a:buFont typeface="Arial" pitchFamily="34" charset="0"/>
              <a:buChar char="•"/>
            </a:pPr>
            <a:r>
              <a:rPr lang="en-GB" sz="1800" dirty="0"/>
              <a:t>Support and guidance</a:t>
            </a:r>
          </a:p>
          <a:p>
            <a:pPr marL="214313" indent="-214313">
              <a:buFont typeface="Arial" pitchFamily="34" charset="0"/>
              <a:buChar char="•"/>
            </a:pPr>
            <a:r>
              <a:rPr lang="en-GB" sz="1800" dirty="0"/>
              <a:t>Quality A</a:t>
            </a:r>
            <a:r>
              <a:rPr lang="en-GB" sz="1800" dirty="0" smtClean="0"/>
              <a:t>ssurance</a:t>
            </a:r>
            <a:endParaRPr lang="en-GB" sz="1800" dirty="0"/>
          </a:p>
          <a:p>
            <a:pPr marL="214313" indent="-214313">
              <a:buFont typeface="Arial" pitchFamily="34" charset="0"/>
              <a:buChar char="•"/>
            </a:pPr>
            <a:r>
              <a:rPr lang="en-GB" sz="1800" dirty="0"/>
              <a:t>High quality face to face training- Mentors and ECTs</a:t>
            </a:r>
          </a:p>
          <a:p>
            <a:pPr marL="214313" indent="-214313">
              <a:buFont typeface="Arial" pitchFamily="34" charset="0"/>
              <a:buChar char="•"/>
            </a:pPr>
            <a:r>
              <a:rPr lang="en-GB" sz="1800" dirty="0"/>
              <a:t>Online materials</a:t>
            </a:r>
          </a:p>
          <a:p>
            <a:pPr marL="214313" indent="-214313">
              <a:buFont typeface="Arial" pitchFamily="34" charset="0"/>
              <a:buChar char="•"/>
            </a:pPr>
            <a:r>
              <a:rPr lang="en-GB" sz="1800" dirty="0"/>
              <a:t>Half termly AB meetings for support/ learning</a:t>
            </a:r>
          </a:p>
        </p:txBody>
      </p:sp>
    </p:spTree>
    <p:extLst>
      <p:ext uri="{BB962C8B-B14F-4D97-AF65-F5344CB8AC3E}">
        <p14:creationId xmlns:p14="http://schemas.microsoft.com/office/powerpoint/2010/main" val="40260132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1916054" y="157588"/>
            <a:ext cx="4914900" cy="873910"/>
          </a:xfrm>
          <a:prstGeom prst="rect">
            <a:avLst/>
          </a:prstGeom>
          <a:solidFill>
            <a:srgbClr val="002060"/>
          </a:solidFill>
        </p:spPr>
        <p:txBody>
          <a:bodyPr vert="horz" lIns="68580" tIns="34290" rIns="68580" bIns="34290" rtlCol="0" anchor="t">
            <a:noAutofit/>
          </a:bodyPr>
          <a:lstStyle>
            <a:lvl1pPr algn="l" defTabSz="914400" rtl="0" eaLnBrk="1" latinLnBrk="0" hangingPunct="1">
              <a:spcBef>
                <a:spcPct val="0"/>
              </a:spcBef>
              <a:buNone/>
              <a:defRPr sz="4000" b="1" kern="1200" cap="all">
                <a:solidFill>
                  <a:schemeClr val="tx1"/>
                </a:solidFill>
                <a:latin typeface="+mj-lt"/>
                <a:ea typeface="+mj-ea"/>
                <a:cs typeface="+mj-cs"/>
              </a:defRPr>
            </a:lvl1pPr>
          </a:lstStyle>
          <a:p>
            <a:pPr algn="ctr"/>
            <a:r>
              <a:rPr lang="en-GB" sz="2800" b="0" cap="none" dirty="0">
                <a:solidFill>
                  <a:schemeClr val="bg1">
                    <a:lumMod val="95000"/>
                  </a:schemeClr>
                </a:solidFill>
                <a:latin typeface="Calibri" panose="020F0502020204030204" pitchFamily="34" charset="0"/>
                <a:cs typeface="Calibri" panose="020F0502020204030204" pitchFamily="34" charset="0"/>
              </a:rPr>
              <a:t>National Professional </a:t>
            </a:r>
            <a:r>
              <a:rPr lang="en-GB" sz="2800" b="0" cap="none" dirty="0" smtClean="0">
                <a:solidFill>
                  <a:schemeClr val="bg1">
                    <a:lumMod val="95000"/>
                  </a:schemeClr>
                </a:solidFill>
                <a:latin typeface="Calibri" panose="020F0502020204030204" pitchFamily="34" charset="0"/>
                <a:cs typeface="Calibri" panose="020F0502020204030204" pitchFamily="34" charset="0"/>
              </a:rPr>
              <a:t>Qualifications: FREE</a:t>
            </a:r>
            <a:endParaRPr lang="en-GB" sz="2800" b="0" cap="none" dirty="0">
              <a:solidFill>
                <a:schemeClr val="bg1">
                  <a:lumMod val="95000"/>
                </a:schemeClr>
              </a:solidFill>
              <a:latin typeface="Calibri" panose="020F0502020204030204" pitchFamily="34" charset="0"/>
              <a:cs typeface="Calibri" panose="020F0502020204030204" pitchFamily="34" charset="0"/>
            </a:endParaRPr>
          </a:p>
        </p:txBody>
      </p:sp>
      <p:sp>
        <p:nvSpPr>
          <p:cNvPr id="8" name="TextBox 7"/>
          <p:cNvSpPr txBox="1"/>
          <p:nvPr/>
        </p:nvSpPr>
        <p:spPr>
          <a:xfrm>
            <a:off x="230768" y="1354641"/>
            <a:ext cx="4142736" cy="107721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1600" dirty="0">
                <a:solidFill>
                  <a:srgbClr val="002060"/>
                </a:solidFill>
              </a:rPr>
              <a:t>NPQEL: Executive Headship</a:t>
            </a:r>
          </a:p>
          <a:p>
            <a:r>
              <a:rPr lang="en-GB" sz="1600" dirty="0">
                <a:solidFill>
                  <a:srgbClr val="002060"/>
                </a:solidFill>
              </a:rPr>
              <a:t>NPQH: Headship</a:t>
            </a:r>
          </a:p>
          <a:p>
            <a:r>
              <a:rPr lang="en-GB" sz="1600" dirty="0">
                <a:solidFill>
                  <a:srgbClr val="002060"/>
                </a:solidFill>
              </a:rPr>
              <a:t>NPQSL: Senior Leadership</a:t>
            </a:r>
          </a:p>
          <a:p>
            <a:r>
              <a:rPr lang="en-GB" sz="1600" dirty="0">
                <a:solidFill>
                  <a:srgbClr val="002060"/>
                </a:solidFill>
              </a:rPr>
              <a:t>New to Headship</a:t>
            </a:r>
          </a:p>
        </p:txBody>
      </p:sp>
      <p:sp>
        <p:nvSpPr>
          <p:cNvPr id="9" name="TextBox 8"/>
          <p:cNvSpPr txBox="1"/>
          <p:nvPr/>
        </p:nvSpPr>
        <p:spPr>
          <a:xfrm>
            <a:off x="230768" y="2529325"/>
            <a:ext cx="4142736" cy="830997"/>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1600" dirty="0">
                <a:solidFill>
                  <a:srgbClr val="002060"/>
                </a:solidFill>
              </a:rPr>
              <a:t>NPQLTD: Leading Teacher Development</a:t>
            </a:r>
          </a:p>
          <a:p>
            <a:r>
              <a:rPr lang="en-GB" sz="1600" dirty="0">
                <a:solidFill>
                  <a:srgbClr val="002060"/>
                </a:solidFill>
              </a:rPr>
              <a:t>NPQLBC: Behaviour and Culture</a:t>
            </a:r>
            <a:endParaRPr lang="en-GB" sz="1600" i="1" dirty="0">
              <a:solidFill>
                <a:srgbClr val="002060"/>
              </a:solidFill>
            </a:endParaRPr>
          </a:p>
          <a:p>
            <a:r>
              <a:rPr lang="en-GB" sz="1600" dirty="0">
                <a:solidFill>
                  <a:srgbClr val="002060"/>
                </a:solidFill>
              </a:rPr>
              <a:t>NPQLT: Leading Teaching</a:t>
            </a:r>
            <a:endParaRPr lang="en-GB" sz="3200" dirty="0">
              <a:solidFill>
                <a:srgbClr val="002060"/>
              </a:solidFill>
            </a:endParaRPr>
          </a:p>
        </p:txBody>
      </p:sp>
      <p:sp>
        <p:nvSpPr>
          <p:cNvPr id="2" name="Right Arrow 1"/>
          <p:cNvSpPr/>
          <p:nvPr/>
        </p:nvSpPr>
        <p:spPr>
          <a:xfrm>
            <a:off x="4504686" y="1707654"/>
            <a:ext cx="837037" cy="324036"/>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11" name="Right Arrow 10"/>
          <p:cNvSpPr/>
          <p:nvPr/>
        </p:nvSpPr>
        <p:spPr>
          <a:xfrm>
            <a:off x="4504687" y="2839857"/>
            <a:ext cx="837037" cy="324036"/>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3" name="Rectangle 2"/>
          <p:cNvSpPr/>
          <p:nvPr/>
        </p:nvSpPr>
        <p:spPr>
          <a:xfrm>
            <a:off x="5904656" y="1697785"/>
            <a:ext cx="2160240" cy="32403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Leadership</a:t>
            </a:r>
          </a:p>
        </p:txBody>
      </p:sp>
      <p:sp>
        <p:nvSpPr>
          <p:cNvPr id="12" name="Rectangle 11"/>
          <p:cNvSpPr/>
          <p:nvPr/>
        </p:nvSpPr>
        <p:spPr>
          <a:xfrm>
            <a:off x="5904656" y="2799143"/>
            <a:ext cx="2160240" cy="32403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Specialist</a:t>
            </a:r>
          </a:p>
        </p:txBody>
      </p:sp>
      <p:sp>
        <p:nvSpPr>
          <p:cNvPr id="13" name="Rectangle 12"/>
          <p:cNvSpPr/>
          <p:nvPr/>
        </p:nvSpPr>
        <p:spPr>
          <a:xfrm>
            <a:off x="17814" y="4351966"/>
            <a:ext cx="9054128" cy="752889"/>
          </a:xfrm>
          <a:prstGeom prst="rect">
            <a:avLst/>
          </a:prstGeom>
          <a:solidFill>
            <a:srgbClr val="0522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i="1" dirty="0"/>
              <a:t>‘Working  in partnership, achieving the highest outcomes for all’</a:t>
            </a:r>
          </a:p>
        </p:txBody>
      </p:sp>
      <p:pic>
        <p:nvPicPr>
          <p:cNvPr id="15" name="Picture 2" descr="C:\Users\stag010.WSTHU\Pictures\New folder\Super Hub\logo\npq 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14" y="47421"/>
            <a:ext cx="1366838" cy="1316831"/>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82112" y="3422182"/>
            <a:ext cx="7382784" cy="875269"/>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smtClean="0"/>
              <a:t>NPQ Early Years and NPQ </a:t>
            </a:r>
            <a:r>
              <a:rPr lang="en-GB" sz="1800" dirty="0"/>
              <a:t>Leading Literacy </a:t>
            </a:r>
            <a:r>
              <a:rPr lang="en-GB" sz="1800" dirty="0" smtClean="0"/>
              <a:t>being </a:t>
            </a:r>
            <a:r>
              <a:rPr lang="en-GB" sz="1800" dirty="0"/>
              <a:t>developed for </a:t>
            </a:r>
            <a:r>
              <a:rPr lang="en-GB" sz="1800" dirty="0" smtClean="0"/>
              <a:t>September 2022</a:t>
            </a:r>
            <a:endParaRPr lang="en-GB" sz="1800" dirty="0"/>
          </a:p>
        </p:txBody>
      </p:sp>
      <p:pic>
        <p:nvPicPr>
          <p:cNvPr id="16" name="Picture 2" descr="C:\Users\stag010.WSTHU\Pictures\New folder\Super Hub\logo\EDT log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52088" y="325353"/>
            <a:ext cx="1625615" cy="70614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2053389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814" y="4390611"/>
            <a:ext cx="9126187" cy="752889"/>
          </a:xfrm>
          <a:prstGeom prst="rect">
            <a:avLst/>
          </a:prstGeom>
          <a:solidFill>
            <a:srgbClr val="0522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pic>
        <p:nvPicPr>
          <p:cNvPr id="1026" name="Picture 2" descr="C:\Users\stag010.WSTHU\Pictures\New folder\Super Hub\logo\LTS Hub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609" y="114299"/>
            <a:ext cx="1484060" cy="742030"/>
          </a:xfrm>
          <a:prstGeom prst="rect">
            <a:avLst/>
          </a:prstGeom>
          <a:noFill/>
          <a:extLst>
            <a:ext uri="{909E8E84-426E-40DD-AFC4-6F175D3DCCD1}">
              <a14:hiddenFill xmlns:a14="http://schemas.microsoft.com/office/drawing/2010/main">
                <a:solidFill>
                  <a:srgbClr val="FFFFFF"/>
                </a:solidFill>
              </a14:hiddenFill>
            </a:ext>
          </a:extLst>
        </p:spPr>
      </p:pic>
      <p:sp>
        <p:nvSpPr>
          <p:cNvPr id="7" name="Subtitle 2"/>
          <p:cNvSpPr txBox="1">
            <a:spLocks/>
          </p:cNvSpPr>
          <p:nvPr/>
        </p:nvSpPr>
        <p:spPr>
          <a:xfrm>
            <a:off x="1683251" y="127796"/>
            <a:ext cx="7135086" cy="540060"/>
          </a:xfrm>
          <a:prstGeom prst="rect">
            <a:avLst/>
          </a:prstGeom>
          <a:solidFill>
            <a:srgbClr val="002060"/>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chemeClr val="bg1">
                    <a:lumMod val="95000"/>
                  </a:schemeClr>
                </a:solidFill>
              </a:rPr>
              <a:t>‘One Front </a:t>
            </a:r>
            <a:r>
              <a:rPr lang="en-GB" sz="2400" dirty="0" smtClean="0">
                <a:solidFill>
                  <a:schemeClr val="bg1">
                    <a:lumMod val="95000"/>
                  </a:schemeClr>
                </a:solidFill>
              </a:rPr>
              <a:t>Door’ for Professional Development’</a:t>
            </a:r>
            <a:endParaRPr lang="en-GB" sz="2400" dirty="0">
              <a:solidFill>
                <a:schemeClr val="bg1">
                  <a:lumMod val="95000"/>
                </a:schemeClr>
              </a:solidFill>
            </a:endParaRPr>
          </a:p>
        </p:txBody>
      </p:sp>
      <p:pic>
        <p:nvPicPr>
          <p:cNvPr id="8" name="Picture 7"/>
          <p:cNvPicPr>
            <a:picLocks noChangeAspect="1"/>
          </p:cNvPicPr>
          <p:nvPr/>
        </p:nvPicPr>
        <p:blipFill rotWithShape="1">
          <a:blip r:embed="rId4"/>
          <a:srcRect l="2901" t="38395" r="51806" b="18682"/>
          <a:stretch/>
        </p:blipFill>
        <p:spPr>
          <a:xfrm>
            <a:off x="171685" y="820689"/>
            <a:ext cx="3384795" cy="1804322"/>
          </a:xfrm>
          <a:prstGeom prst="rect">
            <a:avLst/>
          </a:prstGeom>
        </p:spPr>
      </p:pic>
      <p:pic>
        <p:nvPicPr>
          <p:cNvPr id="5" name="Picture 2" descr="https://www.leadtshublincs.co.uk/_site/data/files/images/auto_upload/6DAA67AADC8B1490967FDBF53680BE60.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5426" y="2328021"/>
            <a:ext cx="2792645" cy="236767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lh4.googleusercontent.com/22zatDAAWr3m52mEvOnXgbnJzn4nmJap5-r5HFFzYOAs-2zjKvpMDdBfZGKp6j-cGYLVcAgu0CxmhUT7pT6tPxbMAzxJgLflzsCfgpYpwYYbJKlZXsJIuzny7kTVH1_7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87617" y="1067020"/>
            <a:ext cx="2698286" cy="149923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7"/>
          <a:srcRect l="32833" t="15926" r="22584" b="31185"/>
          <a:stretch/>
        </p:blipFill>
        <p:spPr>
          <a:xfrm>
            <a:off x="6156540" y="2990866"/>
            <a:ext cx="2661797" cy="1776190"/>
          </a:xfrm>
          <a:prstGeom prst="rect">
            <a:avLst/>
          </a:prstGeom>
        </p:spPr>
      </p:pic>
      <p:pic>
        <p:nvPicPr>
          <p:cNvPr id="11" name="Picture 10"/>
          <p:cNvPicPr>
            <a:picLocks noChangeAspect="1"/>
          </p:cNvPicPr>
          <p:nvPr/>
        </p:nvPicPr>
        <p:blipFill rotWithShape="1">
          <a:blip r:embed="rId8"/>
          <a:srcRect l="24750" t="46148" r="67583" b="40519"/>
          <a:stretch/>
        </p:blipFill>
        <p:spPr>
          <a:xfrm>
            <a:off x="8295368" y="2688424"/>
            <a:ext cx="685800" cy="670892"/>
          </a:xfrm>
          <a:prstGeom prst="rect">
            <a:avLst/>
          </a:prstGeom>
        </p:spPr>
      </p:pic>
      <p:pic>
        <p:nvPicPr>
          <p:cNvPr id="12" name="Picture 11"/>
          <p:cNvPicPr>
            <a:picLocks noChangeAspect="1"/>
          </p:cNvPicPr>
          <p:nvPr/>
        </p:nvPicPr>
        <p:blipFill rotWithShape="1">
          <a:blip r:embed="rId9"/>
          <a:srcRect l="21667" t="37408" r="70250" b="48666"/>
          <a:stretch/>
        </p:blipFill>
        <p:spPr>
          <a:xfrm>
            <a:off x="7995329" y="1270671"/>
            <a:ext cx="850676" cy="824367"/>
          </a:xfrm>
          <a:prstGeom prst="rect">
            <a:avLst/>
          </a:prstGeom>
        </p:spPr>
      </p:pic>
      <p:pic>
        <p:nvPicPr>
          <p:cNvPr id="13" name="Picture 12"/>
          <p:cNvPicPr>
            <a:picLocks noChangeAspect="1"/>
          </p:cNvPicPr>
          <p:nvPr/>
        </p:nvPicPr>
        <p:blipFill rotWithShape="1">
          <a:blip r:embed="rId10"/>
          <a:srcRect l="54000" t="61408" r="34500" b="23333"/>
          <a:stretch/>
        </p:blipFill>
        <p:spPr>
          <a:xfrm rot="263113">
            <a:off x="1931874" y="4202138"/>
            <a:ext cx="773591" cy="577390"/>
          </a:xfrm>
          <a:prstGeom prst="rect">
            <a:avLst/>
          </a:prstGeom>
        </p:spPr>
      </p:pic>
      <p:pic>
        <p:nvPicPr>
          <p:cNvPr id="14" name="Picture 13"/>
          <p:cNvPicPr>
            <a:picLocks noChangeAspect="1"/>
          </p:cNvPicPr>
          <p:nvPr/>
        </p:nvPicPr>
        <p:blipFill rotWithShape="1">
          <a:blip r:embed="rId11"/>
          <a:srcRect l="57721" t="37673" r="34592" b="49031"/>
          <a:stretch/>
        </p:blipFill>
        <p:spPr>
          <a:xfrm>
            <a:off x="181127" y="2095959"/>
            <a:ext cx="845820" cy="822960"/>
          </a:xfrm>
          <a:prstGeom prst="rect">
            <a:avLst/>
          </a:prstGeom>
        </p:spPr>
      </p:pic>
    </p:spTree>
    <p:extLst>
      <p:ext uri="{BB962C8B-B14F-4D97-AF65-F5344CB8AC3E}">
        <p14:creationId xmlns:p14="http://schemas.microsoft.com/office/powerpoint/2010/main" val="27307106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ight Arrow 14"/>
          <p:cNvSpPr/>
          <p:nvPr/>
        </p:nvSpPr>
        <p:spPr>
          <a:xfrm rot="5400000">
            <a:off x="7144782" y="3451088"/>
            <a:ext cx="1291346" cy="492780"/>
          </a:xfrm>
          <a:prstGeom prst="rightArrow">
            <a:avLst/>
          </a:prstGeom>
          <a:solidFill>
            <a:srgbClr val="2A2E5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5" name="Rectangle 4"/>
          <p:cNvSpPr/>
          <p:nvPr/>
        </p:nvSpPr>
        <p:spPr>
          <a:xfrm>
            <a:off x="6590392" y="1822884"/>
            <a:ext cx="2430065" cy="147752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2" name="Rectangle 1"/>
          <p:cNvSpPr/>
          <p:nvPr/>
        </p:nvSpPr>
        <p:spPr>
          <a:xfrm>
            <a:off x="7462587" y="4403559"/>
            <a:ext cx="1597192" cy="649705"/>
          </a:xfrm>
          <a:prstGeom prst="rect">
            <a:avLst/>
          </a:prstGeom>
          <a:solidFill>
            <a:srgbClr val="1B4367"/>
          </a:solidFill>
          <a:ln>
            <a:solidFill>
              <a:srgbClr val="1B43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dirty="0"/>
          </a:p>
        </p:txBody>
      </p:sp>
      <p:sp>
        <p:nvSpPr>
          <p:cNvPr id="7" name="Subtitle 2"/>
          <p:cNvSpPr txBox="1">
            <a:spLocks/>
          </p:cNvSpPr>
          <p:nvPr/>
        </p:nvSpPr>
        <p:spPr>
          <a:xfrm>
            <a:off x="1426065" y="211354"/>
            <a:ext cx="6516533" cy="540060"/>
          </a:xfrm>
          <a:prstGeom prst="rect">
            <a:avLst/>
          </a:prstGeom>
          <a:solidFill>
            <a:srgbClr val="002060"/>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smtClean="0">
                <a:solidFill>
                  <a:schemeClr val="bg1">
                    <a:lumMod val="95000"/>
                  </a:schemeClr>
                </a:solidFill>
              </a:rPr>
              <a:t>Quality Assurance is Statutory/Mandatory</a:t>
            </a:r>
            <a:endParaRPr lang="en-GB" sz="2400" dirty="0">
              <a:solidFill>
                <a:schemeClr val="bg1">
                  <a:lumMod val="95000"/>
                </a:schemeClr>
              </a:solidFill>
            </a:endParaRPr>
          </a:p>
        </p:txBody>
      </p:sp>
      <p:pic>
        <p:nvPicPr>
          <p:cNvPr id="9" name="Picture 8">
            <a:extLst>
              <a:ext uri="{FF2B5EF4-FFF2-40B4-BE49-F238E27FC236}">
                <a16:creationId xmlns:a16="http://schemas.microsoft.com/office/drawing/2014/main" id="{F05C0950-E6AA-4669-918A-041D025B489C}"/>
              </a:ext>
            </a:extLst>
          </p:cNvPr>
          <p:cNvPicPr>
            <a:picLocks noChangeAspect="1"/>
          </p:cNvPicPr>
          <p:nvPr/>
        </p:nvPicPr>
        <p:blipFill>
          <a:blip r:embed="rId3"/>
          <a:stretch>
            <a:fillRect/>
          </a:stretch>
        </p:blipFill>
        <p:spPr>
          <a:xfrm>
            <a:off x="45328" y="4351188"/>
            <a:ext cx="9053345" cy="754445"/>
          </a:xfrm>
          <a:prstGeom prst="rect">
            <a:avLst/>
          </a:prstGeom>
        </p:spPr>
      </p:pic>
      <p:pic>
        <p:nvPicPr>
          <p:cNvPr id="2050" name="Picture 2" descr="https://lh4.googleusercontent.com/iqOAyeXle4qQSPxe4SVW1QsHeSEa1Fq1UiXNEjWFzX6LkQBDNZBTbxs_oYZix3IqnI94x1wjzXY_oV-lqrmwKxgJaOiT269Mnyc9b2bLYKgBVApvWzlKm788ywAQ6J5EJeEwa8g=s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6841" y="1215059"/>
            <a:ext cx="1835999" cy="10862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2" name="Picture 4" descr="https://lh5.googleusercontent.com/wqrs19H59FtLW_cdhPFs6CYEVCBGeK03rZTkK29HNsgl6LqpeqNbPOG6QLq9o8Np6UF_Tf3sOznjVl5Zmjg26Ofm-pFgdtnqi_d5oV4-liUkzjh94Yj9feNwUtfTljlwdpjkgQY=s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7816" y="2932759"/>
            <a:ext cx="1542735" cy="10311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4" name="Right Arrow 13"/>
          <p:cNvSpPr/>
          <p:nvPr/>
        </p:nvSpPr>
        <p:spPr>
          <a:xfrm>
            <a:off x="2345501" y="2380607"/>
            <a:ext cx="1291346" cy="492780"/>
          </a:xfrm>
          <a:prstGeom prst="rightArrow">
            <a:avLst/>
          </a:prstGeom>
          <a:solidFill>
            <a:srgbClr val="2A2E5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2061" name="Picture 13" descr="C:\Users\stag010.WSTHU\Pictures\New folder\Super Hub\logo\LEAD on white.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90393" y="1840373"/>
            <a:ext cx="2430065" cy="14859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0" name="Right Arrow 19"/>
          <p:cNvSpPr/>
          <p:nvPr/>
        </p:nvSpPr>
        <p:spPr>
          <a:xfrm>
            <a:off x="5299047" y="2390555"/>
            <a:ext cx="1291346" cy="492780"/>
          </a:xfrm>
          <a:prstGeom prst="rightArrow">
            <a:avLst/>
          </a:prstGeom>
          <a:solidFill>
            <a:srgbClr val="2A2E5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4" name="Picture 3"/>
          <p:cNvPicPr>
            <a:picLocks noChangeAspect="1"/>
          </p:cNvPicPr>
          <p:nvPr/>
        </p:nvPicPr>
        <p:blipFill rotWithShape="1">
          <a:blip r:embed="rId7"/>
          <a:srcRect l="13229" t="10370" r="67708" b="77222"/>
          <a:stretch/>
        </p:blipFill>
        <p:spPr>
          <a:xfrm>
            <a:off x="3730696" y="2335918"/>
            <a:ext cx="1630177" cy="596841"/>
          </a:xfrm>
          <a:prstGeom prst="rect">
            <a:avLst/>
          </a:prstGeom>
          <a:ln>
            <a:solidFill>
              <a:schemeClr val="tx1"/>
            </a:solidFill>
          </a:ln>
        </p:spPr>
      </p:pic>
      <p:pic>
        <p:nvPicPr>
          <p:cNvPr id="16" name="Picture 15"/>
          <p:cNvPicPr>
            <a:picLocks noChangeAspect="1"/>
          </p:cNvPicPr>
          <p:nvPr/>
        </p:nvPicPr>
        <p:blipFill rotWithShape="1">
          <a:blip r:embed="rId8"/>
          <a:srcRect l="4983" t="31260" r="85527" b="52026"/>
          <a:stretch/>
        </p:blipFill>
        <p:spPr>
          <a:xfrm>
            <a:off x="8230383" y="4351188"/>
            <a:ext cx="689720" cy="656238"/>
          </a:xfrm>
          <a:prstGeom prst="ellipse">
            <a:avLst/>
          </a:prstGeom>
        </p:spPr>
      </p:pic>
      <p:pic>
        <p:nvPicPr>
          <p:cNvPr id="17" name="Picture 2" descr="C:\Users\stag010.WSTHU\Pictures\New folder\Super Hub\logo\ECF logo.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91051" y="3123319"/>
            <a:ext cx="825340" cy="783484"/>
          </a:xfrm>
          <a:prstGeom prst="ellipse">
            <a:avLst/>
          </a:prstGeom>
          <a:noFill/>
          <a:extLst>
            <a:ext uri="{909E8E84-426E-40DD-AFC4-6F175D3DCCD1}">
              <a14:hiddenFill xmlns:a14="http://schemas.microsoft.com/office/drawing/2010/main">
                <a:solidFill>
                  <a:srgbClr val="FFFFFF"/>
                </a:solidFill>
              </a14:hiddenFill>
            </a:ext>
          </a:extLst>
        </p:spPr>
      </p:pic>
      <p:pic>
        <p:nvPicPr>
          <p:cNvPr id="18" name="Picture 2" descr="C:\Users\stag010.WSTHU\Pictures\New folder\Super Hub\logo\npq logo.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259923" y="1416121"/>
            <a:ext cx="848819" cy="783857"/>
          </a:xfrm>
          <a:prstGeom prst="ellipse">
            <a:avLst/>
          </a:prstGeom>
          <a:noFill/>
          <a:extLst>
            <a:ext uri="{909E8E84-426E-40DD-AFC4-6F175D3DCCD1}">
              <a14:hiddenFill xmlns:a14="http://schemas.microsoft.com/office/drawing/2010/main">
                <a:solidFill>
                  <a:srgbClr val="FFFFFF"/>
                </a:solidFill>
              </a14:hiddenFill>
            </a:ext>
          </a:extLst>
        </p:spPr>
      </p:pic>
      <p:pic>
        <p:nvPicPr>
          <p:cNvPr id="19" name="Picture 2" descr="C:\Users\stag010.WSTHU\Pictures\New folder\Super Hub\logo\ECF logo.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659232" y="4351188"/>
            <a:ext cx="691296" cy="656238"/>
          </a:xfrm>
          <a:prstGeom prst="ellipse">
            <a:avLst/>
          </a:prstGeom>
          <a:noFill/>
          <a:extLst>
            <a:ext uri="{909E8E84-426E-40DD-AFC4-6F175D3DCCD1}">
              <a14:hiddenFill xmlns:a14="http://schemas.microsoft.com/office/drawing/2010/main">
                <a:solidFill>
                  <a:srgbClr val="FFFFFF"/>
                </a:solidFill>
              </a14:hiddenFill>
            </a:ext>
          </a:extLst>
        </p:spPr>
      </p:pic>
      <p:pic>
        <p:nvPicPr>
          <p:cNvPr id="21" name="Picture 2" descr="C:\Users\stag010.WSTHU\Pictures\New folder\Super Hub\logo\npq logo.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461380" y="4369336"/>
            <a:ext cx="686192" cy="633676"/>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37303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62587" y="4403559"/>
            <a:ext cx="1597192" cy="649705"/>
          </a:xfrm>
          <a:prstGeom prst="rect">
            <a:avLst/>
          </a:prstGeom>
          <a:solidFill>
            <a:srgbClr val="1B4367"/>
          </a:solidFill>
          <a:ln>
            <a:solidFill>
              <a:srgbClr val="1B43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7" name="Subtitle 2"/>
          <p:cNvSpPr txBox="1">
            <a:spLocks/>
          </p:cNvSpPr>
          <p:nvPr/>
        </p:nvSpPr>
        <p:spPr>
          <a:xfrm>
            <a:off x="2166220" y="242113"/>
            <a:ext cx="5794706" cy="540060"/>
          </a:xfrm>
          <a:prstGeom prst="rect">
            <a:avLst/>
          </a:prstGeom>
          <a:solidFill>
            <a:srgbClr val="002060"/>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3300" dirty="0" smtClean="0">
                <a:solidFill>
                  <a:schemeClr val="bg1">
                    <a:lumMod val="95000"/>
                  </a:schemeClr>
                </a:solidFill>
              </a:rPr>
              <a:t>Why?</a:t>
            </a:r>
            <a:endParaRPr lang="en-GB" sz="3300" dirty="0">
              <a:solidFill>
                <a:schemeClr val="bg1">
                  <a:lumMod val="95000"/>
                </a:schemeClr>
              </a:solidFill>
            </a:endParaRPr>
          </a:p>
        </p:txBody>
      </p:sp>
      <p:sp>
        <p:nvSpPr>
          <p:cNvPr id="3" name="Rectangle 2"/>
          <p:cNvSpPr/>
          <p:nvPr/>
        </p:nvSpPr>
        <p:spPr>
          <a:xfrm>
            <a:off x="5143501" y="1320020"/>
            <a:ext cx="685800" cy="3130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9" name="Rectangle 8"/>
          <p:cNvSpPr/>
          <p:nvPr/>
        </p:nvSpPr>
        <p:spPr>
          <a:xfrm>
            <a:off x="1" y="4368246"/>
            <a:ext cx="9144000" cy="775254"/>
          </a:xfrm>
          <a:prstGeom prst="rect">
            <a:avLst/>
          </a:prstGeom>
          <a:solidFill>
            <a:srgbClr val="0522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12" name="Picture 2" descr="C:\Users\stag010.WSTHU\Pictures\New folder\Super Hub\logo\LTS Hub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609" y="114299"/>
            <a:ext cx="1649207" cy="82460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rotWithShape="1">
          <a:blip r:embed="rId4"/>
          <a:srcRect l="4306" t="30000" r="84305" b="51234"/>
          <a:stretch/>
        </p:blipFill>
        <p:spPr>
          <a:xfrm>
            <a:off x="1533362" y="1302788"/>
            <a:ext cx="712785" cy="660630"/>
          </a:xfrm>
          <a:prstGeom prst="ellipse">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64735" y="1302788"/>
            <a:ext cx="1896191" cy="1264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5942157" y="3296066"/>
            <a:ext cx="2141348" cy="16060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p:cNvPicPr>
            <a:picLocks noChangeAspect="1"/>
          </p:cNvPicPr>
          <p:nvPr/>
        </p:nvPicPr>
        <p:blipFill rotWithShape="1">
          <a:blip r:embed="rId7"/>
          <a:srcRect l="24792" t="17222" r="26875" b="13148"/>
          <a:stretch/>
        </p:blipFill>
        <p:spPr>
          <a:xfrm>
            <a:off x="610461" y="1021462"/>
            <a:ext cx="4099499" cy="33220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9" name="Right Arrow 18"/>
          <p:cNvSpPr/>
          <p:nvPr/>
        </p:nvSpPr>
        <p:spPr>
          <a:xfrm>
            <a:off x="4866202" y="2022925"/>
            <a:ext cx="554597" cy="242888"/>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20" name="Right Arrow 19"/>
          <p:cNvSpPr/>
          <p:nvPr/>
        </p:nvSpPr>
        <p:spPr>
          <a:xfrm>
            <a:off x="4942825" y="3307044"/>
            <a:ext cx="554597" cy="181631"/>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Tree>
    <p:extLst>
      <p:ext uri="{BB962C8B-B14F-4D97-AF65-F5344CB8AC3E}">
        <p14:creationId xmlns:p14="http://schemas.microsoft.com/office/powerpoint/2010/main" val="41474339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62587" y="4403559"/>
            <a:ext cx="1597192" cy="649705"/>
          </a:xfrm>
          <a:prstGeom prst="rect">
            <a:avLst/>
          </a:prstGeom>
          <a:solidFill>
            <a:srgbClr val="1B4367"/>
          </a:solidFill>
          <a:ln>
            <a:solidFill>
              <a:srgbClr val="1B43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7" name="Subtitle 2"/>
          <p:cNvSpPr txBox="1">
            <a:spLocks/>
          </p:cNvSpPr>
          <p:nvPr/>
        </p:nvSpPr>
        <p:spPr>
          <a:xfrm>
            <a:off x="1829063" y="212244"/>
            <a:ext cx="6893559" cy="901241"/>
          </a:xfrm>
          <a:prstGeom prst="rect">
            <a:avLst/>
          </a:prstGeom>
          <a:solidFill>
            <a:srgbClr val="002060"/>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3300" dirty="0" smtClean="0">
                <a:solidFill>
                  <a:schemeClr val="bg1">
                    <a:lumMod val="95000"/>
                  </a:schemeClr>
                </a:solidFill>
              </a:rPr>
              <a:t>What does this mean for your school?</a:t>
            </a:r>
            <a:endParaRPr lang="en-GB" sz="3300" dirty="0">
              <a:solidFill>
                <a:schemeClr val="bg1">
                  <a:lumMod val="95000"/>
                </a:schemeClr>
              </a:solidFill>
            </a:endParaRPr>
          </a:p>
        </p:txBody>
      </p:sp>
      <p:sp>
        <p:nvSpPr>
          <p:cNvPr id="3" name="Rectangle 2"/>
          <p:cNvSpPr/>
          <p:nvPr/>
        </p:nvSpPr>
        <p:spPr>
          <a:xfrm>
            <a:off x="5143501" y="1320020"/>
            <a:ext cx="685800" cy="3130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9" name="Rectangle 8"/>
          <p:cNvSpPr/>
          <p:nvPr/>
        </p:nvSpPr>
        <p:spPr>
          <a:xfrm>
            <a:off x="1" y="4368246"/>
            <a:ext cx="9144000" cy="775254"/>
          </a:xfrm>
          <a:prstGeom prst="rect">
            <a:avLst/>
          </a:prstGeom>
          <a:solidFill>
            <a:srgbClr val="0522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12" name="Picture 2" descr="C:\Users\stag010.WSTHU\Pictures\New folder\Super Hub\logo\LTS Hub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609" y="114299"/>
            <a:ext cx="1649207" cy="82460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39538" y="1378664"/>
            <a:ext cx="3137095" cy="10116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Reassurance that Professional Development is Quality Assured and value for money.</a:t>
            </a:r>
            <a:endParaRPr lang="en-GB" dirty="0"/>
          </a:p>
        </p:txBody>
      </p:sp>
      <p:sp>
        <p:nvSpPr>
          <p:cNvPr id="15" name="Rectangle 14"/>
          <p:cNvSpPr/>
          <p:nvPr/>
        </p:nvSpPr>
        <p:spPr>
          <a:xfrm>
            <a:off x="139538" y="3699132"/>
            <a:ext cx="3137095" cy="10116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An opportunity for all staff to specialise and develop at every stage of their career</a:t>
            </a:r>
            <a:endParaRPr lang="en-GB" dirty="0"/>
          </a:p>
        </p:txBody>
      </p:sp>
      <p:sp>
        <p:nvSpPr>
          <p:cNvPr id="16" name="Rectangle 15"/>
          <p:cNvSpPr/>
          <p:nvPr/>
        </p:nvSpPr>
        <p:spPr>
          <a:xfrm>
            <a:off x="139538" y="2538898"/>
            <a:ext cx="3137095" cy="10116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 strategic approach to Professional </a:t>
            </a:r>
            <a:r>
              <a:rPr lang="en-GB" dirty="0"/>
              <a:t>D</a:t>
            </a:r>
            <a:r>
              <a:rPr lang="en-GB" dirty="0" smtClean="0"/>
              <a:t>evelopment for all staff that leaders and Governors can plan for and track.</a:t>
            </a:r>
            <a:endParaRPr lang="en-GB" dirty="0"/>
          </a:p>
        </p:txBody>
      </p:sp>
      <p:sp>
        <p:nvSpPr>
          <p:cNvPr id="21" name="Rectangle 20"/>
          <p:cNvSpPr/>
          <p:nvPr/>
        </p:nvSpPr>
        <p:spPr>
          <a:xfrm>
            <a:off x="3398175" y="2538898"/>
            <a:ext cx="3137095" cy="10116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Providing a “One </a:t>
            </a:r>
            <a:r>
              <a:rPr lang="en-GB" dirty="0"/>
              <a:t>F</a:t>
            </a:r>
            <a:r>
              <a:rPr lang="en-GB" dirty="0" smtClean="0"/>
              <a:t>ront Door” approach to CPD for schools – a simpler model for leaders to follow.</a:t>
            </a:r>
            <a:endParaRPr lang="en-GB" dirty="0"/>
          </a:p>
        </p:txBody>
      </p:sp>
      <p:sp>
        <p:nvSpPr>
          <p:cNvPr id="22" name="Rectangle 21"/>
          <p:cNvSpPr/>
          <p:nvPr/>
        </p:nvSpPr>
        <p:spPr>
          <a:xfrm>
            <a:off x="3398175" y="1378663"/>
            <a:ext cx="3137095" cy="10116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An opportunity to recruit and retain teachers in the profession.</a:t>
            </a:r>
            <a:endParaRPr lang="en-GB" dirty="0"/>
          </a:p>
        </p:txBody>
      </p:sp>
      <p:sp>
        <p:nvSpPr>
          <p:cNvPr id="23" name="Rectangle 22"/>
          <p:cNvSpPr/>
          <p:nvPr/>
        </p:nvSpPr>
        <p:spPr>
          <a:xfrm>
            <a:off x="3416170" y="3716788"/>
            <a:ext cx="3137095" cy="10116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An opportunity for all schools within Lincolnshire to feel part of a community – with smaller support networks available according to phase / district.</a:t>
            </a:r>
            <a:endParaRPr lang="en-GB" dirty="0"/>
          </a:p>
        </p:txBody>
      </p:sp>
      <p:pic>
        <p:nvPicPr>
          <p:cNvPr id="1026" name="Picture 2" descr="Family-School Partnership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0872" y="2368042"/>
            <a:ext cx="2536631" cy="1370989"/>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7277665"/>
      </p:ext>
    </p:extLst>
  </p:cSld>
  <p:clrMapOvr>
    <a:masterClrMapping/>
  </p:clrMapOvr>
  <p:timing>
    <p:tnLst>
      <p:par>
        <p:cTn id="1" dur="indefinite" restart="never" nodeType="tmRoot"/>
      </p:par>
    </p:tnLst>
  </p:timing>
</p:sld>
</file>

<file path=ppt/theme/theme1.xml><?xml version="1.0" encoding="utf-8"?>
<a:theme xmlns:a="http://schemas.openxmlformats.org/drawingml/2006/main" name="Volsce template">
  <a:themeElements>
    <a:clrScheme name="Custom 347">
      <a:dk1>
        <a:srgbClr val="252831"/>
      </a:dk1>
      <a:lt1>
        <a:srgbClr val="FFFFFF"/>
      </a:lt1>
      <a:dk2>
        <a:srgbClr val="68728D"/>
      </a:dk2>
      <a:lt2>
        <a:srgbClr val="E9EDF3"/>
      </a:lt2>
      <a:accent1>
        <a:srgbClr val="7D89AC"/>
      </a:accent1>
      <a:accent2>
        <a:srgbClr val="728CD8"/>
      </a:accent2>
      <a:accent3>
        <a:srgbClr val="72D8D8"/>
      </a:accent3>
      <a:accent4>
        <a:srgbClr val="B1D872"/>
      </a:accent4>
      <a:accent5>
        <a:srgbClr val="F8D067"/>
      </a:accent5>
      <a:accent6>
        <a:srgbClr val="BDC3D3"/>
      </a:accent6>
      <a:hlink>
        <a:srgbClr val="7D89A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131A674FF6B74494682C325020382E" ma:contentTypeVersion="10" ma:contentTypeDescription="Create a new document." ma:contentTypeScope="" ma:versionID="2115fc7fc002b5713aa741407477ac7c">
  <xsd:schema xmlns:xsd="http://www.w3.org/2001/XMLSchema" xmlns:xs="http://www.w3.org/2001/XMLSchema" xmlns:p="http://schemas.microsoft.com/office/2006/metadata/properties" xmlns:ns3="974cdff4-c36d-4b79-82fa-1c7392457405" targetNamespace="http://schemas.microsoft.com/office/2006/metadata/properties" ma:root="true" ma:fieldsID="489e53c633121d646815385da4db4ab4" ns3:_="">
    <xsd:import namespace="974cdff4-c36d-4b79-82fa-1c7392457405"/>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4cdff4-c36d-4b79-82fa-1c739245740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4553CE-6D47-40FB-9532-85F67791F9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74cdff4-c36d-4b79-82fa-1c739245740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54310AC-5DAC-4812-B61B-E45A677FA894}">
  <ds:schemaRefs>
    <ds:schemaRef ds:uri="http://schemas.microsoft.com/sharepoint/v3/contenttype/forms"/>
  </ds:schemaRefs>
</ds:datastoreItem>
</file>

<file path=customXml/itemProps3.xml><?xml version="1.0" encoding="utf-8"?>
<ds:datastoreItem xmlns:ds="http://schemas.openxmlformats.org/officeDocument/2006/customXml" ds:itemID="{AB88087D-6557-41D5-BA2A-66F122D25EA4}">
  <ds:schemaRefs>
    <ds:schemaRef ds:uri="http://purl.org/dc/elements/1.1/"/>
    <ds:schemaRef ds:uri="974cdff4-c36d-4b79-82fa-1c7392457405"/>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178</TotalTime>
  <Words>1429</Words>
  <Application>Microsoft Office PowerPoint</Application>
  <PresentationFormat>On-screen Show (16:9)</PresentationFormat>
  <Paragraphs>167</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Poppins</vt:lpstr>
      <vt:lpstr>Times New Roman</vt:lpstr>
      <vt:lpstr>Montserrat Light</vt:lpstr>
      <vt:lpstr>Arial</vt:lpstr>
      <vt:lpstr>Calibri</vt:lpstr>
      <vt:lpstr>Volsce template</vt:lpstr>
      <vt:lpstr>Understanding the Current DfE Landscape of Professional Development</vt:lpstr>
      <vt:lpstr>PowerPoint Presentation</vt:lpstr>
      <vt:lpstr>PowerPoint Presentation</vt:lpstr>
      <vt:lpstr>PowerPoint Presentation</vt:lpstr>
      <vt:lpstr>PowerPoint Presentation</vt:lpstr>
      <vt:lpstr>PowerPoint Presentation</vt:lpstr>
      <vt:lpstr>1. TRANSITION HEADLINE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the Current Landscape of CPD</dc:title>
  <dc:creator>Amanda Griffiths</dc:creator>
  <cp:lastModifiedBy>Donna Plant</cp:lastModifiedBy>
  <cp:revision>23</cp:revision>
  <dcterms:modified xsi:type="dcterms:W3CDTF">2022-04-19T15:00:09Z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0x0101003E131A674FF6B74494682C325020382E</vt:lpwstr>
  </property>
</Properties>
</file>